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6" r:id="rId14"/>
    <p:sldId id="277" r:id="rId15"/>
    <p:sldId id="275" r:id="rId16"/>
    <p:sldId id="270" r:id="rId17"/>
  </p:sldIdLst>
  <p:sldSz cx="12192000" cy="6858000"/>
  <p:notesSz cx="6888163" cy="96234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1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6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3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73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5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3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46170-0476-4C6E-9955-0B129AEAFF57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00092-BBA0-4AC8-80BF-18777D94E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0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5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5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" y="0"/>
            <a:ext cx="12192001" cy="6858000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52377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52401" y="2064011"/>
            <a:ext cx="122170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АЛЬБОМ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«Территория ДОУ, как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элемент </a:t>
            </a:r>
            <a:r>
              <a:rPr lang="ru-RU" sz="2800" b="1" dirty="0">
                <a:solidFill>
                  <a:srgbClr val="0070C0"/>
                </a:solidFill>
                <a:latin typeface="Segoe Script" panose="030B0504020000000003" pitchFamily="66" charset="0"/>
              </a:rPr>
              <a:t>э</a:t>
            </a:r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колого-развивающей среды»</a:t>
            </a:r>
          </a:p>
          <a:p>
            <a:pPr lvl="0"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(</a:t>
            </a:r>
            <a:r>
              <a:rPr lang="ru-RU" sz="2800" b="1" dirty="0">
                <a:solidFill>
                  <a:srgbClr val="0070C0"/>
                </a:solidFill>
                <a:latin typeface="Segoe Script" panose="030B0504020000000003" pitchFamily="66" charset="0"/>
              </a:rPr>
              <a:t>МКДОУ д/с № </a:t>
            </a:r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238корпус </a:t>
            </a:r>
            <a:r>
              <a:rPr lang="ru-RU" sz="2800" b="1" dirty="0">
                <a:solidFill>
                  <a:srgbClr val="0070C0"/>
                </a:solidFill>
                <a:latin typeface="Segoe Script" panose="030B0504020000000003" pitchFamily="66" charset="0"/>
              </a:rPr>
              <a:t>2, ул. Забалуева 15) </a:t>
            </a:r>
          </a:p>
          <a:p>
            <a:pPr algn="ctr"/>
            <a:endParaRPr lang="ru-RU" sz="2800" b="1" dirty="0" smtClean="0">
              <a:latin typeface="Segoe Script" panose="030B0504020000000003" pitchFamily="66" charset="0"/>
            </a:endParaRPr>
          </a:p>
          <a:p>
            <a:pPr algn="ctr"/>
            <a:endParaRPr lang="ru-RU" sz="2800" b="1" dirty="0">
              <a:latin typeface="Segoe Script" panose="030B0504020000000003" pitchFamily="66" charset="0"/>
            </a:endParaRPr>
          </a:p>
          <a:p>
            <a:pPr algn="ctr"/>
            <a:endParaRPr lang="ru-RU" sz="2800" b="1" dirty="0" smtClean="0">
              <a:latin typeface="Segoe Script" panose="030B0504020000000003" pitchFamily="66" charset="0"/>
            </a:endParaRPr>
          </a:p>
          <a:p>
            <a:pPr algn="ctr"/>
            <a:endParaRPr lang="ru-RU" sz="2800" b="1" dirty="0">
              <a:latin typeface="Segoe Script" panose="030B0504020000000003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0" y="1846869"/>
            <a:ext cx="12192000" cy="73283"/>
          </a:xfrm>
          <a:prstGeom prst="line">
            <a:avLst/>
          </a:prstGeom>
          <a:noFill/>
          <a:ln w="38100" cmpd="dbl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58826" y="152400"/>
            <a:ext cx="9093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казенное дошкольное образовательное учреждение</a:t>
            </a:r>
          </a:p>
          <a:p>
            <a:pPr algn="ctr"/>
            <a:r>
              <a:rPr lang="ru-RU" dirty="0" smtClean="0"/>
              <a:t> города Новосибирска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</a:t>
            </a:r>
            <a:r>
              <a:rPr lang="ru-RU" b="1" dirty="0" smtClean="0"/>
              <a:t>етский сад № 238 комбинированного вида»</a:t>
            </a:r>
          </a:p>
          <a:p>
            <a:pPr algn="ctr"/>
            <a:r>
              <a:rPr lang="ru-RU" dirty="0"/>
              <a:t>г</a:t>
            </a:r>
            <a:r>
              <a:rPr lang="ru-RU" dirty="0" smtClean="0"/>
              <a:t>.Новосибирск-136, ул. Киевская 7/1, тел./факс 340-22-30</a:t>
            </a:r>
          </a:p>
          <a:p>
            <a:pPr algn="ctr"/>
            <a:r>
              <a:rPr lang="ru-RU" dirty="0" smtClean="0"/>
              <a:t>ИНН 5404154277 КПП540401001 ОГРН 1025401486604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1" y="3896113"/>
            <a:ext cx="4640238" cy="2330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446313" y="4503761"/>
            <a:ext cx="4744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Подготовила старший воспитатель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МКДОУ д/с № 238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высшей квалификационной категории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Неустроева Оксана Владимировна</a:t>
            </a:r>
          </a:p>
          <a:p>
            <a:pPr algn="ctr"/>
            <a:endParaRPr lang="ru-RU" b="1" i="1" dirty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3057" y="6308495"/>
            <a:ext cx="365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Новосибирск 2022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1187" y="627797"/>
            <a:ext cx="9186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Объекты экологической тропинки</a:t>
            </a:r>
            <a:endParaRPr lang="ru-RU" sz="32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7858" y="1419367"/>
            <a:ext cx="1033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Экологическая тропинка в ДОУ выполняет познавательную, развивающую, эстетическую</a:t>
            </a:r>
          </a:p>
          <a:p>
            <a:r>
              <a:rPr lang="ru-RU" b="1" dirty="0" smtClean="0"/>
              <a:t>и оздоровительную функцию. Видовые точки экологической тропинки: « Фитоаллея», «Пруд»,</a:t>
            </a:r>
          </a:p>
          <a:p>
            <a:r>
              <a:rPr lang="ru-RU" b="1" dirty="0" smtClean="0"/>
              <a:t>« Веселый огород», « Уголок нетронутой природы», «Городок скворечников», «Тропа здоровья»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" y="2627176"/>
            <a:ext cx="3766215" cy="364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06" y="2660196"/>
            <a:ext cx="3715607" cy="364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55" y="2627176"/>
            <a:ext cx="3753134" cy="371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1354937" y="6337510"/>
            <a:ext cx="51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7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29051" y="109183"/>
            <a:ext cx="782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На видовой точке « Фитоаллея»:</a:t>
            </a:r>
            <a:endParaRPr lang="ru-RU" sz="28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4" y="3392830"/>
            <a:ext cx="4783541" cy="3369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01" y="3392830"/>
            <a:ext cx="4326341" cy="334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9051" y="658625"/>
            <a:ext cx="98673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/>
              <a:t>Н</a:t>
            </a:r>
            <a:r>
              <a:rPr lang="ru-RU" b="1" dirty="0" smtClean="0"/>
              <a:t>а территории ДОУ создано не </a:t>
            </a:r>
            <a:r>
              <a:rPr lang="ru-RU" b="1" dirty="0"/>
              <a:t>только место для отдыха, но и для оздоровления путём создания фито аллеи. Создание фито аллеи </a:t>
            </a:r>
            <a:r>
              <a:rPr lang="ru-RU" b="1" dirty="0" smtClean="0"/>
              <a:t>во дворе детского сада, </a:t>
            </a:r>
            <a:r>
              <a:rPr lang="ru-RU" b="1" dirty="0"/>
              <a:t>как одного из направлений здоровьесбережения является </a:t>
            </a:r>
            <a:r>
              <a:rPr lang="ru-RU" b="1" dirty="0" smtClean="0"/>
              <a:t>актуальным.</a:t>
            </a:r>
            <a:r>
              <a:rPr lang="ru-RU" b="1" dirty="0"/>
              <a:t> </a:t>
            </a:r>
            <a:r>
              <a:rPr lang="ru-RU" b="1" dirty="0" smtClean="0"/>
              <a:t>Уникальным </a:t>
            </a:r>
            <a:r>
              <a:rPr lang="ru-RU" b="1" dirty="0"/>
              <a:t>является так же комплексность действия лекарственных растений за счёт содержания в них биологически активных и сопутствующих веществ. Многие сейчас знают, что для полноценного развития ребенка его восприятие необходимо насыщать яркими зрительными образами. Но также важно дать ему возможность ощутить многообразие </a:t>
            </a:r>
            <a:r>
              <a:rPr lang="ru-RU" b="1" dirty="0" smtClean="0"/>
              <a:t>запахов ( на фитоаллее произрастают такие растения как: мята, ромашка , крапива, тысячелистник ,земляника ,пижма ,малина )что </a:t>
            </a:r>
            <a:r>
              <a:rPr lang="ru-RU" b="1" dirty="0"/>
              <a:t>заложит основу психологического здоровья и богатства его </a:t>
            </a:r>
            <a:r>
              <a:rPr lang="ru-RU" b="1" dirty="0" smtClean="0"/>
              <a:t>личности. Создание </a:t>
            </a:r>
            <a:r>
              <a:rPr lang="ru-RU" b="1" dirty="0"/>
              <a:t>фито аллеи </a:t>
            </a:r>
            <a:r>
              <a:rPr lang="ru-RU" b="1" dirty="0" smtClean="0"/>
              <a:t> способствует </a:t>
            </a:r>
            <a:r>
              <a:rPr lang="ru-RU" b="1" dirty="0"/>
              <a:t>оригинальному оформлению </a:t>
            </a:r>
            <a:r>
              <a:rPr lang="ru-RU" b="1" dirty="0" smtClean="0"/>
              <a:t>территории ДОУ </a:t>
            </a:r>
            <a:r>
              <a:rPr lang="ru-RU" b="1" dirty="0"/>
              <a:t>и создание умиротворяющей оздоравливающей атмосферы.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96358" y="6400800"/>
            <a:ext cx="54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2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06222" y="368491"/>
            <a:ext cx="9676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Уличная площадка центра Безопасности Дорожного Движения</a:t>
            </a:r>
            <a:endParaRPr lang="ru-RU" sz="32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746" y="1228299"/>
            <a:ext cx="10739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Сделать </a:t>
            </a:r>
            <a:r>
              <a:rPr lang="ru-RU" b="1" dirty="0"/>
              <a:t>занятия ПДД в детском саду максимально продуктивными можно, если заменить обычные методические пособия на специальное оборудование, позволяющее организовывать обучающие игры. </a:t>
            </a:r>
            <a:endParaRPr lang="ru-RU" b="1" dirty="0" smtClean="0"/>
          </a:p>
          <a:p>
            <a:r>
              <a:rPr lang="ru-RU" b="1" dirty="0" smtClean="0"/>
              <a:t>С </a:t>
            </a:r>
            <a:r>
              <a:rPr lang="ru-RU" b="1" dirty="0"/>
              <a:t>помощью уменьшенных копий дорожных знаков, объемных макетов и моделей удобно создавать различные дорожные ситуации и предлагать детям участвовать в них.   </a:t>
            </a:r>
            <a:r>
              <a:rPr lang="ru-RU" b="1" dirty="0" smtClean="0"/>
              <a:t>И поэтому в нашем ДОУ  установлена </a:t>
            </a:r>
            <a:r>
              <a:rPr lang="ru-RU" b="1" dirty="0"/>
              <a:t>модульная </a:t>
            </a:r>
            <a:r>
              <a:rPr lang="ru-RU" b="1" dirty="0" smtClean="0"/>
              <a:t>площадка, которая позволяет </a:t>
            </a:r>
            <a:r>
              <a:rPr lang="ru-RU" b="1" dirty="0"/>
              <a:t>с детьми не только в теории, но и на практике проигрывать различные ситуации дорожного движения,  где дети смогут примерить на себя роль  пешехода, пассажира, а так же водителя. </a:t>
            </a:r>
            <a:r>
              <a:rPr lang="ru-RU" b="1" dirty="0" smtClean="0"/>
              <a:t>На верандах оформлены мини - центры дорожной безопасности.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9" y="3778513"/>
            <a:ext cx="5363570" cy="2927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61" y="3778513"/>
            <a:ext cx="5310029" cy="2927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0472" y="64826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7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1187" y="300252"/>
            <a:ext cx="919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Организация-предметно пространственной среды на площадках групп</a:t>
            </a:r>
            <a:endParaRPr lang="ru-RU" sz="24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92" y="2869441"/>
            <a:ext cx="3741547" cy="339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4" y="2937678"/>
            <a:ext cx="4180957" cy="32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85" y="2879677"/>
            <a:ext cx="3261815" cy="32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64525" y="1131250"/>
            <a:ext cx="10760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Умелые руки и усердие педагогов совместно с родителями превратили площадки групп и каждую веранду в отдельности в яркую, красивую волшебную страну, где можно организовать с детьми как трудовую, так и образовательную деятельность: играть, придумывать , наблюдать, экспериментировать, рисовать, беседовать и просто гулять.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361739" y="65236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3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84543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27354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1187" y="1064525"/>
            <a:ext cx="94851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Развивающая </a:t>
            </a:r>
            <a:r>
              <a:rPr lang="ru-RU" b="1" dirty="0"/>
              <a:t>среда позволяет решать конкретные образовательные задачи, вовлекая детей в процесс познания и усвоения навыков и умений, развивая их любознательность, творчество, коммуникативные </a:t>
            </a:r>
            <a:r>
              <a:rPr lang="ru-RU" b="1" dirty="0" smtClean="0"/>
              <a:t>способности. Создает </a:t>
            </a:r>
            <a:r>
              <a:rPr lang="ru-RU" b="1" dirty="0"/>
              <a:t>комфортное настроение, способствует эмоциональному благополучию </a:t>
            </a:r>
            <a:r>
              <a:rPr lang="ru-RU" b="1" dirty="0" smtClean="0"/>
              <a:t>детей. Укрепляет </a:t>
            </a:r>
            <a:r>
              <a:rPr lang="ru-RU" b="1" dirty="0"/>
              <a:t>и совершенствует основные виды движений, происходит естественное закаливание детского организма (солнце, воздух, вода), повышается рациональная двигательная активность, использование нетрадиционных методов оздоровления детей в процессе проведения подвижных игр, игр - эстафет, спортивных досугов и развлечений позволяет повысить интерес детей к физической культуре.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699" y="136478"/>
            <a:ext cx="8470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Развивающая среда </a:t>
            </a:r>
            <a:r>
              <a:rPr lang="ru-RU" sz="2800" b="1" dirty="0">
                <a:solidFill>
                  <a:srgbClr val="0070C0"/>
                </a:solidFill>
                <a:latin typeface="Segoe Script" panose="030B0504020000000003" pitchFamily="66" charset="0"/>
              </a:rPr>
              <a:t>на спортивном участке и территории детского сада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7" y="3649848"/>
            <a:ext cx="2447798" cy="26281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2" y="3649847"/>
            <a:ext cx="2247118" cy="2628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57" y="3649846"/>
            <a:ext cx="5327389" cy="2628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00346" y="6509982"/>
            <a:ext cx="49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4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10937" y="245660"/>
            <a:ext cx="9128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Флаги на территории ДОУ, как элемент неотъемлемой символики патриотического воспитания дошкольников.</a:t>
            </a:r>
          </a:p>
          <a:p>
            <a:r>
              <a:rPr lang="ru-RU" b="1" dirty="0" smtClean="0"/>
              <a:t>Приобщение </a:t>
            </a:r>
            <a:r>
              <a:rPr lang="ru-RU" b="1" dirty="0"/>
              <a:t>детей к  Государственной символике РФ – одна из приоритетных задач. </a:t>
            </a:r>
            <a:r>
              <a:rPr lang="ru-RU" b="1" dirty="0" smtClean="0"/>
              <a:t>Приходя </a:t>
            </a:r>
            <a:r>
              <a:rPr lang="ru-RU" b="1" dirty="0" smtClean="0"/>
              <a:t>в детский </a:t>
            </a:r>
            <a:r>
              <a:rPr lang="ru-RU" b="1" dirty="0" smtClean="0"/>
              <a:t>сад</a:t>
            </a:r>
            <a:r>
              <a:rPr lang="en-US" b="1" dirty="0" smtClean="0"/>
              <a:t> </a:t>
            </a:r>
            <a:r>
              <a:rPr lang="ru-RU" b="1" dirty="0" smtClean="0"/>
              <a:t> воспитанники, родители и гости нашего ДОУ видят как развивается на ветру триколор -</a:t>
            </a:r>
            <a:r>
              <a:rPr lang="ru-RU" b="1" dirty="0" smtClean="0"/>
              <a:t> флаг РФ</a:t>
            </a:r>
            <a:r>
              <a:rPr lang="ru-RU" b="1" dirty="0" smtClean="0"/>
              <a:t> , флаг НСО, флаг учреждения.</a:t>
            </a:r>
            <a:r>
              <a:rPr lang="ru-RU" b="1" dirty="0"/>
              <a:t> </a:t>
            </a:r>
            <a:r>
              <a:rPr lang="ru-RU" b="1" dirty="0" smtClean="0"/>
              <a:t>Когда наши воспитанники и их родители смотрят  </a:t>
            </a:r>
            <a:r>
              <a:rPr lang="ru-RU" b="1" dirty="0"/>
              <a:t>на </a:t>
            </a:r>
            <a:r>
              <a:rPr lang="ru-RU" b="1" dirty="0" smtClean="0"/>
              <a:t>флаги, мы уверены , что они задумываются </a:t>
            </a:r>
            <a:r>
              <a:rPr lang="ru-RU" b="1" dirty="0"/>
              <a:t>о силе и могуществе нашей страны и </a:t>
            </a:r>
            <a:r>
              <a:rPr lang="ru-RU" b="1" dirty="0" smtClean="0"/>
              <a:t>чувствуют </a:t>
            </a:r>
            <a:r>
              <a:rPr lang="ru-RU" b="1" dirty="0"/>
              <a:t>себя </a:t>
            </a:r>
            <a:r>
              <a:rPr lang="ru-RU" b="1" dirty="0" smtClean="0"/>
              <a:t>защищенными, испытывают </a:t>
            </a:r>
            <a:r>
              <a:rPr lang="ru-RU" b="1" dirty="0"/>
              <a:t>гордость, потому что </a:t>
            </a:r>
            <a:r>
              <a:rPr lang="ru-RU" b="1" dirty="0" smtClean="0"/>
              <a:t>родились </a:t>
            </a:r>
            <a:r>
              <a:rPr lang="ru-RU" b="1" dirty="0"/>
              <a:t>в России. 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7" y="3103218"/>
            <a:ext cx="5336274" cy="353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6" y="3103218"/>
            <a:ext cx="5402414" cy="343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218460" y="6400800"/>
            <a:ext cx="53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9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04263" y="805217"/>
            <a:ext cx="62916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Segoe Script" panose="030B0504020000000003" pitchFamily="66" charset="0"/>
              </a:rPr>
              <a:t>Наш родной, любимый дом. Хорошо живется в нем. Хочешь­ можешь поиграть, Поскакать, порисовать. Хоть полсвета обойдешь Лучше сада не найдешь!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58" y="3482874"/>
            <a:ext cx="4708478" cy="3108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95880" y="6428096"/>
            <a:ext cx="60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001301" y="4967785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Спасибо за внимание!</a:t>
            </a:r>
            <a:endParaRPr lang="ru-RU" b="1" i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72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7730" y="600501"/>
            <a:ext cx="9662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Цель:  создание эмоционально-благоприятных условий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пребывания детей в дошкольном учреждении,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Script" panose="030B0504020000000003" pitchFamily="66" charset="0"/>
              </a:rPr>
              <a:t>формирование основ экологической культуры.</a:t>
            </a:r>
            <a:endParaRPr lang="ru-RU" sz="28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1" y="2416382"/>
            <a:ext cx="7806520" cy="380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395881" y="63462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8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67883"/>
              </p:ext>
            </p:extLst>
          </p:nvPr>
        </p:nvGraphicFramePr>
        <p:xfrm>
          <a:off x="-112543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543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8865" y="1514901"/>
            <a:ext cx="61141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МКДОУ Д/с № 238 ( 2 корпус, ул. Забалуева, 15) имеет огражденную территорию, на которой размещены 10 прогулочных изолированных площадок.  Участки озеленены, оборудованы площадки - беседками, песочницами, имеется спортивное оборудование для поддержания двигательной активности в свободной деятельности: лесенки различной конфигурации, горки , малые игровые формы. На участках  и по территории </a:t>
            </a:r>
          </a:p>
          <a:p>
            <a:r>
              <a:rPr lang="ru-RU" sz="2000" b="1" dirty="0" smtClean="0"/>
              <a:t>размещены бордюрные и цветочные клумбы. Вблизи территории находятся жилые дома,</a:t>
            </a:r>
          </a:p>
          <a:p>
            <a:r>
              <a:rPr lang="ru-RU" sz="2000" b="1" dirty="0" smtClean="0"/>
              <a:t> общеобразовательная школа № 90.Рядом проходит автомобильная дорога. Лесных массивов возле территории нет, но в шаговой доступности имеется «</a:t>
            </a:r>
            <a:r>
              <a:rPr lang="ru-RU" sz="2000" b="1" dirty="0"/>
              <a:t>Т</a:t>
            </a:r>
            <a:r>
              <a:rPr lang="ru-RU" sz="2000" b="1" dirty="0" smtClean="0"/>
              <a:t>роицкий сквер».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5" y="1514901"/>
            <a:ext cx="4462818" cy="44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508423" y="64826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4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136962"/>
              </p:ext>
            </p:extLst>
          </p:nvPr>
        </p:nvGraphicFramePr>
        <p:xfrm>
          <a:off x="0" y="-109182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09182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51881" y="0"/>
            <a:ext cx="11759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000" b="1" dirty="0" smtClean="0"/>
              <a:t>В МКДОУ д/с № 238 организованы экологические пространства по всей территории.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           «Эколого-развивающая среда на территории ДОУ»</a:t>
            </a:r>
          </a:p>
          <a:p>
            <a:pPr algn="just"/>
            <a:r>
              <a:rPr lang="ru-RU" sz="2000" b="1" dirty="0" smtClean="0"/>
              <a:t>Оформление каждой игровой площадки, несмотря на самостоятельность педагогов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в решении оформительского дизайна, отражает разные аспекты этой темы. </a:t>
            </a:r>
          </a:p>
          <a:p>
            <a:pPr algn="just"/>
            <a:r>
              <a:rPr lang="ru-RU" sz="2000" b="1" dirty="0" smtClean="0"/>
              <a:t>Педагоги групп творчески подошли к созданию среды на участках, стараясь </a:t>
            </a:r>
          </a:p>
          <a:p>
            <a:pPr algn="just"/>
            <a:r>
              <a:rPr lang="ru-RU" sz="2000" b="1" dirty="0" smtClean="0"/>
              <a:t>воплотить в оформлении  вариативную часть ООП ДОУ. Благодаря этому территория </a:t>
            </a:r>
          </a:p>
          <a:p>
            <a:pPr algn="just"/>
            <a:r>
              <a:rPr lang="ru-RU" sz="2000" b="1" dirty="0" smtClean="0"/>
              <a:t>нашего ДОУ смотрится как единое целое и с точки зрения планировки, так и с учетом </a:t>
            </a:r>
          </a:p>
          <a:p>
            <a:pPr algn="just"/>
            <a:r>
              <a:rPr lang="ru-RU" sz="2000" b="1" dirty="0" smtClean="0"/>
              <a:t>создания условий для формирования у детей экологических знаний </a:t>
            </a:r>
          </a:p>
          <a:p>
            <a:pPr algn="just"/>
            <a:r>
              <a:rPr lang="ru-RU" sz="2000" b="1" dirty="0" smtClean="0"/>
              <a:t>и экологически правильного и доброжелательного отношения к природным объектам. </a:t>
            </a:r>
          </a:p>
          <a:p>
            <a:pPr algn="just"/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22"/>
            <a:ext cx="3862316" cy="358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59" y="2862321"/>
            <a:ext cx="3821370" cy="358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84" y="2862321"/>
            <a:ext cx="4046561" cy="358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3176" y="6442585"/>
            <a:ext cx="40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9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71798"/>
              </p:ext>
            </p:extLst>
          </p:nvPr>
        </p:nvGraphicFramePr>
        <p:xfrm>
          <a:off x="0" y="-107296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07296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2006" y="1"/>
            <a:ext cx="7767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Segoe Script" panose="030B0504020000000003" pitchFamily="66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Цветники на территории ДОУ</a:t>
            </a:r>
            <a:endParaRPr lang="ru-RU" sz="28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1629" y="818867"/>
            <a:ext cx="9416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Участки детского сада – это место для игр, прогулок , наблюдений за растениями и животными. Красиво  оформленная территория участка имеет  большое значение для эстетического воспитания ребенка. Заботливо и оригинально  оформленные цветочные клумбы есть на каждом прогулочном участке. Всегда радуют глаза роскошные шляпки шафранов, желтые и оранжевые звездочки бархатцев, нежные соцветия вербены, которые обрамляют прекрасную клумбу « Бабочка» в сочетании с насыпным гравием и хостами.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8" y="2962409"/>
            <a:ext cx="3881367" cy="306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43" y="2962408"/>
            <a:ext cx="3908236" cy="306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5" y="3065636"/>
            <a:ext cx="3893195" cy="29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505063" y="65099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6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88106" y="177422"/>
            <a:ext cx="10253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Центральная клумба  </a:t>
            </a:r>
            <a:r>
              <a:rPr lang="ru-RU" b="1" dirty="0" smtClean="0"/>
              <a:t>-  яркий и восхищающий взгляд объект, которые привлекают внимание всех: детей, родителей, педагогов и гостей.  Педагоги и сотрудники детского сада, совместно с талантливым «дизайнером» – заведующим Савиных Светланой Николаевной создали эту эффектную композицию, используя интересное решение : большие строительные камни, напоминают скалы, среди которых спряталась скульптура волка, заросли туи и можжевельника органично вписываются в серое великолепия насыпного щебня.</a:t>
            </a:r>
            <a:r>
              <a:rPr lang="ru-RU" b="1" dirty="0"/>
              <a:t> Гравийный сад, отсыпка – </a:t>
            </a:r>
            <a:r>
              <a:rPr lang="ru-RU" b="1" dirty="0" smtClean="0"/>
              <a:t>этот способ мы  использовали в нескольких объектах на территории детского сада. </a:t>
            </a:r>
            <a:r>
              <a:rPr lang="ru-RU" b="1" dirty="0"/>
              <a:t>Популярность его растет с каждым годом, он никогда не надоест, разве что будут меняться растения, форма, композиция. Но сам принцип гравийного сада, как одного из самых простых в устройстве и уходе приемов ландшафтного дизайна, </a:t>
            </a:r>
            <a:r>
              <a:rPr lang="ru-RU" b="1" dirty="0" smtClean="0"/>
              <a:t> </a:t>
            </a:r>
            <a:r>
              <a:rPr lang="ru-RU" b="1" dirty="0"/>
              <a:t>будет оправдан всегда.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9743"/>
            <a:ext cx="6046593" cy="3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93" y="3039743"/>
            <a:ext cx="5854891" cy="3657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3176" y="64826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7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1" y="3189868"/>
            <a:ext cx="7656394" cy="3129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472" y="327546"/>
            <a:ext cx="9431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Декоративный пруд</a:t>
            </a:r>
            <a:r>
              <a:rPr lang="ru-RU" b="1" dirty="0" smtClean="0"/>
              <a:t>, обложенный камнем, сухой ручей в окружении кустарников  и многолетних растений- хост,  стал  посещаемым и любимым местом на территории нашего МКДОУ. Рядом с прудиком расположены фигурки животных и птиц: садовая скульптура медведь, словно охраняет порядок вокруг, а фигура аиста символизирует защиту традиций и ценностей детского сада, привлекая радость и счастье. В пруду плавают кувшинки и лягушки,  дети знакомятся  </a:t>
            </a:r>
            <a:r>
              <a:rPr lang="ru-RU" b="1" dirty="0"/>
              <a:t>с водоемом и его обитателями — </a:t>
            </a:r>
            <a:r>
              <a:rPr lang="ru-RU" b="1" dirty="0" smtClean="0"/>
              <a:t> </a:t>
            </a:r>
            <a:r>
              <a:rPr lang="ru-RU" b="1" dirty="0"/>
              <a:t>рыбами, лягушками и водными насекомыми; </a:t>
            </a:r>
            <a:r>
              <a:rPr lang="ru-RU" b="1" dirty="0" smtClean="0"/>
              <a:t>педагоги поясняют дошкольникам, </a:t>
            </a:r>
            <a:r>
              <a:rPr lang="ru-RU" b="1" dirty="0"/>
              <a:t>что на </a:t>
            </a:r>
            <a:r>
              <a:rPr lang="ru-RU" b="1" dirty="0" smtClean="0"/>
              <a:t>«бе­регу» </a:t>
            </a:r>
            <a:r>
              <a:rPr lang="ru-RU" b="1" dirty="0"/>
              <a:t>и в воде живут те растения и животные, которые не могут обходиться без воды; </a:t>
            </a:r>
            <a:r>
              <a:rPr lang="ru-RU" b="1" dirty="0" smtClean="0"/>
              <a:t>воспитывают </a:t>
            </a:r>
            <a:r>
              <a:rPr lang="ru-RU" b="1" dirty="0"/>
              <a:t>эмоциональный отклик на красоту природы </a:t>
            </a:r>
            <a:r>
              <a:rPr lang="ru-RU" b="1" dirty="0" smtClean="0"/>
              <a:t> и зна­комят с </a:t>
            </a:r>
            <a:r>
              <a:rPr lang="ru-RU" b="1" dirty="0"/>
              <a:t>правилами поведения возле водоема (нельзя шуметь, чтобы не спугнуть </a:t>
            </a:r>
            <a:r>
              <a:rPr lang="ru-RU" b="1" dirty="0" smtClean="0"/>
              <a:t>обитателей </a:t>
            </a:r>
            <a:r>
              <a:rPr lang="ru-RU" b="1" dirty="0"/>
              <a:t>сорить, близко подходить к воде).</a:t>
            </a:r>
            <a:r>
              <a:rPr lang="ru-RU" b="1" dirty="0" smtClean="0"/>
              <a:t>  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63869" y="63189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1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7" y="0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5278" y="163773"/>
            <a:ext cx="913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Экологический проект «ВЕСЕЛЫЙОГОРОД»</a:t>
            </a:r>
            <a:endParaRPr lang="ru-RU" sz="28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277" y="1041835"/>
            <a:ext cx="11694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территории детского сада, оборудован настоящий огород, организована трудовая и практическая</a:t>
            </a:r>
          </a:p>
          <a:p>
            <a:r>
              <a:rPr lang="ru-RU" b="1" dirty="0"/>
              <a:t>д</a:t>
            </a:r>
            <a:r>
              <a:rPr lang="ru-RU" b="1" dirty="0" smtClean="0"/>
              <a:t>еятельность воспитанников, проводятся наблюдения за растениями, опыты и эксперименты.</a:t>
            </a:r>
          </a:p>
          <a:p>
            <a:r>
              <a:rPr lang="ru-RU" b="1" dirty="0" smtClean="0"/>
              <a:t>Чего только не увидишь на грядках детского огорода!  Здесь и фиолетовые баклажаны и пока еще </a:t>
            </a:r>
          </a:p>
          <a:p>
            <a:r>
              <a:rPr lang="ru-RU" b="1" dirty="0" smtClean="0"/>
              <a:t>зеленый перчик , да петрушка – зеленая хвастушка и полезная морковка, девица из темницы. </a:t>
            </a:r>
          </a:p>
          <a:p>
            <a:r>
              <a:rPr lang="ru-RU" b="1" dirty="0" smtClean="0"/>
              <a:t>Среди изумрудных листьев спрятались подрастающие головы тыквы и кабачков. Созданный огород</a:t>
            </a:r>
          </a:p>
          <a:p>
            <a:r>
              <a:rPr lang="ru-RU" b="1" dirty="0" smtClean="0"/>
              <a:t> – оазис в ответ на заботу и уход каждый день, дарит всем вкусные и полезные овощи!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8" y="2976995"/>
            <a:ext cx="4189865" cy="301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49" y="3084394"/>
            <a:ext cx="3875965" cy="296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3084394"/>
            <a:ext cx="3466531" cy="290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1286699" y="64826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8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5800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87628"/>
              </p:ext>
            </p:extLst>
          </p:nvPr>
        </p:nvGraphicFramePr>
        <p:xfrm>
          <a:off x="4762" y="4763"/>
          <a:ext cx="2506425" cy="18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r:id="rId4" imgW="2722320" imgH="2216160" progId="">
                  <p:embed/>
                </p:oleObj>
              </mc:Choice>
              <mc:Fallback>
                <p:oleObj r:id="rId4" imgW="2722320" imgH="2216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" y="4763"/>
                        <a:ext cx="2506425" cy="1842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19869" y="191069"/>
            <a:ext cx="124135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В рамках части формируемой участниками образовательных отношений  в ДОУ осуществляется </a:t>
            </a:r>
          </a:p>
          <a:p>
            <a:r>
              <a:rPr lang="ru-RU" b="1" dirty="0"/>
              <a:t>р</a:t>
            </a:r>
            <a:r>
              <a:rPr lang="ru-RU" b="1" dirty="0" smtClean="0"/>
              <a:t>еализация программы </a:t>
            </a:r>
            <a:r>
              <a:rPr lang="ru-RU" sz="2000" b="1" dirty="0" smtClean="0"/>
              <a:t>«Приобщение </a:t>
            </a:r>
            <a:r>
              <a:rPr lang="ru-RU" sz="2000" b="1" dirty="0"/>
              <a:t>детей к истокам русской народной культуры</a:t>
            </a:r>
            <a:r>
              <a:rPr lang="ru-RU" sz="2000" b="1" dirty="0" smtClean="0"/>
              <a:t>»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b="1" dirty="0" smtClean="0"/>
              <a:t>О.Л</a:t>
            </a:r>
            <a:r>
              <a:rPr lang="ru-RU" b="1" dirty="0"/>
              <a:t>. Князевой, М.Д. </a:t>
            </a:r>
            <a:r>
              <a:rPr lang="ru-RU" b="1" dirty="0" smtClean="0"/>
              <a:t>Маханевой, группы которые осваивают эту программу ,создали на своем </a:t>
            </a:r>
          </a:p>
          <a:p>
            <a:r>
              <a:rPr lang="ru-RU" b="1" dirty="0" smtClean="0"/>
              <a:t>участке, на веранде, уголок « Русской избы» деревенский колорит русской избы, гармонично </a:t>
            </a:r>
          </a:p>
          <a:p>
            <a:r>
              <a:rPr lang="ru-RU" b="1" dirty="0" smtClean="0"/>
              <a:t>имитирует баннер, а всевозможная утварь русской избы погружает в реалистичную антуражность</a:t>
            </a:r>
          </a:p>
          <a:p>
            <a:r>
              <a:rPr lang="ru-RU" b="1" dirty="0" smtClean="0"/>
              <a:t> обстановки.</a:t>
            </a:r>
            <a:endParaRPr lang="ru-RU" b="1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5" y="2101413"/>
            <a:ext cx="5172503" cy="371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79" y="2101413"/>
            <a:ext cx="5527343" cy="357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36821" y="6373504"/>
            <a:ext cx="39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3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1188</Words>
  <Application>Microsoft Office PowerPoint</Application>
  <PresentationFormat>Широкоэкранный</PresentationFormat>
  <Paragraphs>84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DS025</dc:creator>
  <cp:lastModifiedBy>DS025</cp:lastModifiedBy>
  <cp:revision>47</cp:revision>
  <cp:lastPrinted>2022-08-09T03:37:43Z</cp:lastPrinted>
  <dcterms:created xsi:type="dcterms:W3CDTF">2022-08-05T07:28:19Z</dcterms:created>
  <dcterms:modified xsi:type="dcterms:W3CDTF">2022-08-09T04:10:42Z</dcterms:modified>
</cp:coreProperties>
</file>