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C7E"/>
    <a:srgbClr val="B08600"/>
    <a:srgbClr val="FBFDFF"/>
    <a:srgbClr val="E2F7FC"/>
    <a:srgbClr val="E5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2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12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7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7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87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29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2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75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7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17C80-2F89-4C93-9E9C-274656AC694A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818FE-3FAA-4978-A141-657701FAE1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76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80760" y="1374458"/>
            <a:ext cx="5577840" cy="2852737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</a:rPr>
              <a:t>одно окно смотрели двое. 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Один 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</a:rPr>
              <a:t>увидел дождь и грязь. </a:t>
            </a:r>
            <a:br>
              <a:rPr lang="ru-RU" sz="3600" b="1" i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</a:rPr>
              <a:t>Другой – листвы зеленой вязь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b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весну </a:t>
            </a: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</a:rPr>
              <a:t>и  небо голубое. </a:t>
            </a:r>
            <a:br>
              <a:rPr lang="ru-RU" sz="3600" b="1" i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4">
                    <a:lumMod val="50000"/>
                  </a:schemeClr>
                </a:solidFill>
              </a:rPr>
              <a:t>В одно окно смотрели двое</a:t>
            </a: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  <a:b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r>
              <a:rPr lang="ru-RU" sz="3600" i="1" dirty="0" smtClean="0">
                <a:solidFill>
                  <a:schemeClr val="accent4">
                    <a:lumMod val="50000"/>
                  </a:schemeClr>
                </a:solidFill>
              </a:rPr>
              <a:t>Омар </a:t>
            </a:r>
            <a:r>
              <a:rPr lang="ru-RU" sz="3600" i="1" dirty="0">
                <a:solidFill>
                  <a:schemeClr val="accent4">
                    <a:lumMod val="50000"/>
                  </a:schemeClr>
                </a:solidFill>
              </a:rPr>
              <a:t>Хайям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04220" y="361295"/>
            <a:ext cx="88578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Мастер-класс:</a:t>
            </a:r>
            <a:r>
              <a:rPr lang="ru-RU" sz="3600" b="1" dirty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/>
            </a:r>
            <a:br>
              <a:rPr lang="ru-RU" sz="3600" b="1" dirty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ru-RU" sz="3600" b="1" dirty="0" smtClean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«Применение </a:t>
            </a:r>
            <a:r>
              <a:rPr lang="ru-RU" sz="3600" b="1" dirty="0" smtClean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методов </a:t>
            </a:r>
            <a:r>
              <a:rPr lang="ru-RU" sz="3600" b="1" dirty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ТРИЗ технологии</a:t>
            </a:r>
            <a:br>
              <a:rPr lang="ru-RU" sz="3600" b="1" dirty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</a:br>
            <a:r>
              <a:rPr lang="ru-RU" sz="3600" b="1" dirty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 в </a:t>
            </a:r>
            <a:r>
              <a:rPr lang="ru-RU" sz="3600" b="1" dirty="0" smtClean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работе с детьми дошкольного </a:t>
            </a:r>
            <a:r>
              <a:rPr lang="ru-RU" sz="3600" b="1" dirty="0" smtClean="0">
                <a:ln w="127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возраста» </a:t>
            </a:r>
            <a:endParaRPr lang="ru-RU" sz="3600" b="1" cap="none" spc="0" dirty="0">
              <a:ln w="127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6136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2192000" cy="285273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07491"/>
            <a:ext cx="111252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Цель мастер-класса: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практическое освоение методов технологии ТРИЗ</a:t>
            </a:r>
          </a:p>
          <a:p>
            <a:endParaRPr lang="ru-R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Задачи мастер-класса: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передача педагогом своего опыта путем прямого и комментированного показа использования  методов ТРИЗ-технологии  в педагогической деятельности ; </a:t>
            </a:r>
          </a:p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• совместная отработка методических подходов и приемов решения поставленной в ходе мастер-класса проблемы; </a:t>
            </a:r>
          </a:p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• рефлексия собственного профессионального мастерства участниками мастер-класса </a:t>
            </a:r>
          </a:p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03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08" y="0"/>
            <a:ext cx="11201400" cy="657225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8000" y="3105835"/>
            <a:ext cx="609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Девиз </a:t>
            </a:r>
            <a:r>
              <a:rPr lang="ru-RU" sz="4400" b="1" dirty="0" err="1" smtClean="0">
                <a:solidFill>
                  <a:schemeClr val="accent4">
                    <a:lumMod val="50000"/>
                  </a:schemeClr>
                </a:solidFill>
              </a:rPr>
              <a:t>ТРИЗовцев</a:t>
            </a:r>
            <a:r>
              <a:rPr lang="ru-RU" sz="4400" b="1" dirty="0" smtClean="0">
                <a:solidFill>
                  <a:schemeClr val="accent4">
                    <a:lumMod val="50000"/>
                  </a:schemeClr>
                </a:solidFill>
              </a:rPr>
              <a:t> – «Можно говорить все!» «Творчество во всём!»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1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2192000" cy="285273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07491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3670" y="735449"/>
            <a:ext cx="103499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«ПРАЗДНИК ДЛЯ СНЕЖНОЙ ДЕВОЧКИ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Игра для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взрослых</a:t>
            </a:r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Образ Снежной девочки, или описание идеального ребенка (Метод ИКР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Определение 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</a:rPr>
              <a:t>идеального конечного результата (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ИКР)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— является отправной точкой творческой деятельности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Любое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изобретение или усовершенствование (предмета или деятельности) связано с представлениями об идеальном конечном результате. Этот идеал человек должен уметь описать и определить его свойства. Таким образом, задается направление поиска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9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2192000" cy="285273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07491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287357"/>
            <a:ext cx="111252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раздник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для идеального ребенка (Метод МФО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  <a:p>
            <a:endParaRPr lang="ru-RU" dirty="0"/>
          </a:p>
          <a:p>
            <a:pPr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Метод 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</a:rPr>
              <a:t>фокальных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объектов (МФО)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направлен на развитие у детей творческого воображения, фантазии, формирование умения находить причинно-следственные связи между разными объектами окружающего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мира.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Цель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МФО – установление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ассоциативных связей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с различными случайными объектами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Суть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метода заключается в том, что к определённому объекту, находящемуся в фокусе, в центре внимания, "примеряются" свойства и характеристики других, ни чем с ним не связанных объектов.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Пользуясь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методом МФО можно придумать фантастическое животное, придумать ему название, кто его родители, где он будет жить и чем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питаться и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т.д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475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2192000" cy="285273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07491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1" y="407491"/>
            <a:ext cx="1061258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Как спастись от страшилища? (Метод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МШ)</a:t>
            </a:r>
          </a:p>
          <a:p>
            <a:pPr algn="ctr"/>
            <a:endParaRPr lang="ru-RU" sz="2400" b="1" dirty="0" smtClean="0"/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Мозговой </a:t>
            </a: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</a:rPr>
              <a:t>штурм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(МШ)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предполагает постановку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изобретательской задачи и нахождения способов ее решения с помощью перебора ресурсов, выбор идеального решения. Оперативный метод решения проблемы на основе стимулирования творческой активности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В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ходе реализации этого метода развиваются коммуникативные способности детей: умение вести спор, слышать друг друга, высказывать свою точку зрения, не боясь критики, тактично оценивать мнения других и т.п. Данный метод позволяет развивать у детей способность к анализу, стимулирует творческую активность в поиске решения проблемы, дает осознание того, что безвыходных ситуаций в жизни не бывает.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7238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2192000" cy="285273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07491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3913" y="407491"/>
            <a:ext cx="10380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407491"/>
            <a:ext cx="1061258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Имя для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чудовища. (Метод СТ)</a:t>
            </a:r>
          </a:p>
          <a:p>
            <a:endParaRPr lang="ru-RU" sz="2400" dirty="0" smtClean="0"/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       Метод словотворчества(СТ)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предоставляет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детям возможность «поиграть словами»,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пофантазировать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Направлен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на создание нового, не известного ранее</a:t>
            </a:r>
          </a:p>
          <a:p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продукта в результате определенных умственных действий, используется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замещение качеств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одного объекта качествами другого с целью создания нового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объекта. Развивается воображение, фантазия, речь.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6125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2192000" cy="285273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07491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3913" y="407491"/>
            <a:ext cx="10380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407491"/>
            <a:ext cx="10612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" b="2666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FEEC7E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260775" y="3287375"/>
            <a:ext cx="8645828" cy="230832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Как избавиться от этакой </a:t>
            </a:r>
          </a:p>
          <a:p>
            <a:pPr algn="ctr"/>
            <a:r>
              <a:rPr lang="ru-RU" sz="4800" b="1" cap="none" spc="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напасти: и народ не обидеть, и </a:t>
            </a:r>
          </a:p>
          <a:p>
            <a:pPr algn="ctr"/>
            <a:r>
              <a:rPr lang="ru-RU" sz="4800" b="1" dirty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р</a:t>
            </a:r>
            <a:r>
              <a:rPr lang="ru-RU" sz="4800" b="1" cap="none" spc="0" dirty="0" smtClean="0">
                <a:ln w="127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ебенка правильно воспитать?</a:t>
            </a:r>
            <a:endParaRPr lang="ru-RU" sz="4800" b="1" cap="none" spc="0" dirty="0">
              <a:ln w="127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686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709738"/>
            <a:ext cx="12192000" cy="2852737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2000" y="407491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3913" y="407491"/>
            <a:ext cx="103806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407491"/>
            <a:ext cx="10612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31520" y="409753"/>
            <a:ext cx="11338560" cy="523220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spc="50" dirty="0" smtClean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Уважаемые </a:t>
            </a:r>
            <a:r>
              <a:rPr lang="ru-RU" sz="36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педагоги</a:t>
            </a:r>
            <a:r>
              <a:rPr lang="ru-RU" sz="3600" b="1" spc="50" dirty="0" smtClean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!</a:t>
            </a:r>
          </a:p>
          <a:p>
            <a:pPr algn="ctr"/>
            <a:endParaRPr lang="ru-RU" sz="2800" b="1" spc="50" dirty="0">
              <a:ln w="9525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r>
              <a:rPr lang="ru-RU" sz="28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Если вы хотите идти на работу как на праздник,</a:t>
            </a:r>
          </a:p>
          <a:p>
            <a:r>
              <a:rPr lang="ru-RU" sz="28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если вам нравится, когда глаза детей блестят,</a:t>
            </a:r>
          </a:p>
          <a:p>
            <a:r>
              <a:rPr lang="ru-RU" sz="28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если вы хотите получать от каждого </a:t>
            </a:r>
            <a:r>
              <a:rPr lang="ru-RU" sz="2800" b="1" spc="50" dirty="0" smtClean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занятия</a:t>
            </a:r>
          </a:p>
          <a:p>
            <a:r>
              <a:rPr lang="ru-RU" sz="2800" b="1" spc="50" dirty="0" smtClean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максимум </a:t>
            </a:r>
            <a:r>
              <a:rPr lang="ru-RU" sz="28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удовольствия,</a:t>
            </a:r>
          </a:p>
          <a:p>
            <a:r>
              <a:rPr lang="ru-RU" sz="28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если вы желаете общаться с умными, думающими детьми,</a:t>
            </a:r>
          </a:p>
          <a:p>
            <a:r>
              <a:rPr lang="ru-RU" sz="28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если вы хотите получить ключи к творчеству, сочинительству</a:t>
            </a:r>
            <a:r>
              <a:rPr lang="ru-RU" sz="2800" b="1" spc="50" dirty="0" smtClean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3200" b="1" spc="50" dirty="0" smtClean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займитесь </a:t>
            </a:r>
            <a:r>
              <a:rPr lang="ru-RU" sz="3200" b="1" spc="50" dirty="0" err="1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ТРИЗом</a:t>
            </a:r>
            <a:r>
              <a:rPr lang="ru-RU" sz="3200" b="1" spc="50" dirty="0">
                <a:ln w="9525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!</a:t>
            </a:r>
          </a:p>
          <a:p>
            <a:pPr algn="ctr"/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1641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478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    В одно окно смотрели двое.  Один увидел дождь и грязь.  Другой – листвы зеленой вязь, весну и  небо голубое.  В одно окно смотрели двое…                                     Омар Хайям </vt:lpstr>
      <vt:lpstr> </vt:lpstr>
      <vt:lpstr>Презентация PowerPoint</vt:lpstr>
      <vt:lpstr> </vt:lpstr>
      <vt:lpstr> </vt:lpstr>
      <vt:lpstr> </vt:lpstr>
      <vt:lpstr> </vt:lpstr>
      <vt:lpstr> </vt:lpstr>
      <vt:lpstr>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Особенности использования ТРИЗ технологии  в образовательной деятельности с детьми  </dc:title>
  <dc:creator>use</dc:creator>
  <cp:lastModifiedBy>use</cp:lastModifiedBy>
  <cp:revision>23</cp:revision>
  <dcterms:created xsi:type="dcterms:W3CDTF">2019-10-30T05:00:47Z</dcterms:created>
  <dcterms:modified xsi:type="dcterms:W3CDTF">2019-12-11T03:25:12Z</dcterms:modified>
</cp:coreProperties>
</file>