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3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6600"/>
    <a:srgbClr val="E5E2DE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F8389-4915-4B3D-AF6F-5AA459727AA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263F85-B777-4339-8246-EFFA2ABBB408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/>
            <a:t>Positive Emotion – </a:t>
          </a:r>
          <a:r>
            <a:rPr lang="ru-RU" dirty="0"/>
            <a:t>      Позитивные эмоции</a:t>
          </a:r>
        </a:p>
      </dgm:t>
    </dgm:pt>
    <dgm:pt modelId="{796A52B9-9A45-4C51-AC03-83577D8BFBB1}" type="parTrans" cxnId="{EA0382AA-AF22-42FE-8F14-53DB7EAC1434}">
      <dgm:prSet/>
      <dgm:spPr/>
      <dgm:t>
        <a:bodyPr/>
        <a:lstStyle/>
        <a:p>
          <a:endParaRPr lang="ru-RU"/>
        </a:p>
      </dgm:t>
    </dgm:pt>
    <dgm:pt modelId="{BD6DF06B-4793-4F8B-887A-397945B86992}" type="sibTrans" cxnId="{EA0382AA-AF22-42FE-8F14-53DB7EAC1434}">
      <dgm:prSet/>
      <dgm:spPr/>
      <dgm:t>
        <a:bodyPr/>
        <a:lstStyle/>
        <a:p>
          <a:endParaRPr lang="ru-RU"/>
        </a:p>
      </dgm:t>
    </dgm:pt>
    <dgm:pt modelId="{9ACE34E8-FB04-435C-ACB1-D53AC558A671}">
      <dgm:prSet phldrT="[Текст]"/>
      <dgm:spPr>
        <a:solidFill>
          <a:srgbClr val="FF3300"/>
        </a:solidFill>
      </dgm:spPr>
      <dgm:t>
        <a:bodyPr/>
        <a:lstStyle/>
        <a:p>
          <a:r>
            <a:rPr lang="en-US" dirty="0"/>
            <a:t>Engagement - </a:t>
          </a:r>
          <a:r>
            <a:rPr lang="ru-RU" dirty="0"/>
            <a:t>Вовлеченность</a:t>
          </a:r>
        </a:p>
      </dgm:t>
    </dgm:pt>
    <dgm:pt modelId="{437902EB-78C7-44F7-B805-B31B075928D0}" type="parTrans" cxnId="{928A3A97-6572-4D66-ABF8-E8139CECD275}">
      <dgm:prSet/>
      <dgm:spPr/>
      <dgm:t>
        <a:bodyPr/>
        <a:lstStyle/>
        <a:p>
          <a:endParaRPr lang="ru-RU"/>
        </a:p>
      </dgm:t>
    </dgm:pt>
    <dgm:pt modelId="{438E6AEE-9FAF-4877-8D19-712EB8928490}" type="sibTrans" cxnId="{928A3A97-6572-4D66-ABF8-E8139CECD275}">
      <dgm:prSet/>
      <dgm:spPr/>
      <dgm:t>
        <a:bodyPr/>
        <a:lstStyle/>
        <a:p>
          <a:endParaRPr lang="ru-RU"/>
        </a:p>
      </dgm:t>
    </dgm:pt>
    <dgm:pt modelId="{357070E1-4F6D-401F-8D86-A3097ED2AA21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/>
            <a:t>Relationships - </a:t>
          </a:r>
          <a:r>
            <a:rPr lang="ru-RU" dirty="0"/>
            <a:t>Взаимоотношения</a:t>
          </a:r>
        </a:p>
      </dgm:t>
    </dgm:pt>
    <dgm:pt modelId="{3C0CDBC3-EF58-49E3-9098-D8B8AFD289DB}" type="parTrans" cxnId="{D00EBEC7-AD9A-4179-A7CC-0C810B950EC2}">
      <dgm:prSet/>
      <dgm:spPr/>
      <dgm:t>
        <a:bodyPr/>
        <a:lstStyle/>
        <a:p>
          <a:endParaRPr lang="ru-RU"/>
        </a:p>
      </dgm:t>
    </dgm:pt>
    <dgm:pt modelId="{AB569CC0-F206-48AD-B080-6759AF2E8AA0}" type="sibTrans" cxnId="{D00EBEC7-AD9A-4179-A7CC-0C810B950EC2}">
      <dgm:prSet/>
      <dgm:spPr/>
      <dgm:t>
        <a:bodyPr/>
        <a:lstStyle/>
        <a:p>
          <a:endParaRPr lang="ru-RU"/>
        </a:p>
      </dgm:t>
    </dgm:pt>
    <dgm:pt modelId="{E44E468A-42EF-4CD9-87FE-6985DF98A7CF}">
      <dgm:prSet phldrT="[Текст]"/>
      <dgm:spPr>
        <a:solidFill>
          <a:srgbClr val="0070C0"/>
        </a:solidFill>
      </dgm:spPr>
      <dgm:t>
        <a:bodyPr/>
        <a:lstStyle/>
        <a:p>
          <a:r>
            <a:rPr lang="en-US" dirty="0"/>
            <a:t>Meaning – </a:t>
          </a:r>
          <a:r>
            <a:rPr lang="ru-RU" dirty="0"/>
            <a:t>                           Смысл</a:t>
          </a:r>
        </a:p>
      </dgm:t>
    </dgm:pt>
    <dgm:pt modelId="{C09054AE-5C30-4810-8CBF-D0DBE6EA9ECF}" type="parTrans" cxnId="{CD8F725B-76FF-44D0-AC17-7ED0D4D0BCBE}">
      <dgm:prSet/>
      <dgm:spPr/>
      <dgm:t>
        <a:bodyPr/>
        <a:lstStyle/>
        <a:p>
          <a:endParaRPr lang="ru-RU"/>
        </a:p>
      </dgm:t>
    </dgm:pt>
    <dgm:pt modelId="{5C0178BF-9853-4A9C-9FBD-A6C6CB9ED354}" type="sibTrans" cxnId="{CD8F725B-76FF-44D0-AC17-7ED0D4D0BCBE}">
      <dgm:prSet/>
      <dgm:spPr/>
      <dgm:t>
        <a:bodyPr/>
        <a:lstStyle/>
        <a:p>
          <a:endParaRPr lang="ru-RU"/>
        </a:p>
      </dgm:t>
    </dgm:pt>
    <dgm:pt modelId="{D71F40D5-6904-476A-AF48-2DE3A7A3842D}">
      <dgm:prSet phldrT="[Текст]"/>
      <dgm:spPr/>
      <dgm:t>
        <a:bodyPr/>
        <a:lstStyle/>
        <a:p>
          <a:r>
            <a:rPr lang="en-US" dirty="0"/>
            <a:t>Accomplishments - </a:t>
          </a:r>
          <a:r>
            <a:rPr lang="ru-RU" dirty="0"/>
            <a:t>Достижения</a:t>
          </a:r>
        </a:p>
      </dgm:t>
    </dgm:pt>
    <dgm:pt modelId="{78241890-C1FE-42B1-BBA8-BAD1A96EB876}" type="parTrans" cxnId="{2B63B2C2-D557-4613-A3A6-E38EBD51317F}">
      <dgm:prSet/>
      <dgm:spPr/>
      <dgm:t>
        <a:bodyPr/>
        <a:lstStyle/>
        <a:p>
          <a:endParaRPr lang="ru-RU"/>
        </a:p>
      </dgm:t>
    </dgm:pt>
    <dgm:pt modelId="{61F20BDF-BF3D-4850-978A-CF4C9360124A}" type="sibTrans" cxnId="{2B63B2C2-D557-4613-A3A6-E38EBD51317F}">
      <dgm:prSet/>
      <dgm:spPr/>
      <dgm:t>
        <a:bodyPr/>
        <a:lstStyle/>
        <a:p>
          <a:endParaRPr lang="ru-RU"/>
        </a:p>
      </dgm:t>
    </dgm:pt>
    <dgm:pt modelId="{135651B9-B908-4D45-B983-E537C5F093B3}" type="pres">
      <dgm:prSet presAssocID="{748F8389-4915-4B3D-AF6F-5AA459727AA9}" presName="Name0" presStyleCnt="0">
        <dgm:presLayoutVars>
          <dgm:dir/>
          <dgm:resizeHandles val="exact"/>
        </dgm:presLayoutVars>
      </dgm:prSet>
      <dgm:spPr/>
    </dgm:pt>
    <dgm:pt modelId="{C043C817-0810-4EF3-AA02-FF9A3358C080}" type="pres">
      <dgm:prSet presAssocID="{748F8389-4915-4B3D-AF6F-5AA459727AA9}" presName="cycle" presStyleCnt="0"/>
      <dgm:spPr/>
    </dgm:pt>
    <dgm:pt modelId="{9E30F376-204F-4757-80E8-9FD4E175B0D9}" type="pres">
      <dgm:prSet presAssocID="{AF263F85-B777-4339-8246-EFFA2ABBB408}" presName="nodeFirstNode" presStyleLbl="node1" presStyleIdx="0" presStyleCnt="5" custScaleX="159709">
        <dgm:presLayoutVars>
          <dgm:bulletEnabled val="1"/>
        </dgm:presLayoutVars>
      </dgm:prSet>
      <dgm:spPr/>
    </dgm:pt>
    <dgm:pt modelId="{A9D57CE1-9472-43F4-93AB-7405EA39A57C}" type="pres">
      <dgm:prSet presAssocID="{BD6DF06B-4793-4F8B-887A-397945B86992}" presName="sibTransFirstNode" presStyleLbl="bgShp" presStyleIdx="0" presStyleCnt="1"/>
      <dgm:spPr/>
    </dgm:pt>
    <dgm:pt modelId="{9466AF2B-39D4-45A9-8C38-051639D73F1D}" type="pres">
      <dgm:prSet presAssocID="{9ACE34E8-FB04-435C-ACB1-D53AC558A671}" presName="nodeFollowingNodes" presStyleLbl="node1" presStyleIdx="1" presStyleCnt="5" custScaleX="136497">
        <dgm:presLayoutVars>
          <dgm:bulletEnabled val="1"/>
        </dgm:presLayoutVars>
      </dgm:prSet>
      <dgm:spPr/>
    </dgm:pt>
    <dgm:pt modelId="{64953E8C-0FE2-45C8-9D96-849E816F76A5}" type="pres">
      <dgm:prSet presAssocID="{357070E1-4F6D-401F-8D86-A3097ED2AA21}" presName="nodeFollowingNodes" presStyleLbl="node1" presStyleIdx="2" presStyleCnt="5" custScaleX="101952">
        <dgm:presLayoutVars>
          <dgm:bulletEnabled val="1"/>
        </dgm:presLayoutVars>
      </dgm:prSet>
      <dgm:spPr/>
    </dgm:pt>
    <dgm:pt modelId="{2CB23393-82E6-4B00-9B5F-0E85ACF4F5AB}" type="pres">
      <dgm:prSet presAssocID="{E44E468A-42EF-4CD9-87FE-6985DF98A7CF}" presName="nodeFollowingNodes" presStyleLbl="node1" presStyleIdx="3" presStyleCnt="5">
        <dgm:presLayoutVars>
          <dgm:bulletEnabled val="1"/>
        </dgm:presLayoutVars>
      </dgm:prSet>
      <dgm:spPr/>
    </dgm:pt>
    <dgm:pt modelId="{39AB0CF4-04DF-4460-9893-F04B882411E1}" type="pres">
      <dgm:prSet presAssocID="{D71F40D5-6904-476A-AF48-2DE3A7A3842D}" presName="nodeFollowingNodes" presStyleLbl="node1" presStyleIdx="4" presStyleCnt="5" custScaleX="129206">
        <dgm:presLayoutVars>
          <dgm:bulletEnabled val="1"/>
        </dgm:presLayoutVars>
      </dgm:prSet>
      <dgm:spPr/>
    </dgm:pt>
  </dgm:ptLst>
  <dgm:cxnLst>
    <dgm:cxn modelId="{B90FC531-2651-462C-ABA0-F00B7AEDDA5B}" type="presOf" srcId="{E44E468A-42EF-4CD9-87FE-6985DF98A7CF}" destId="{2CB23393-82E6-4B00-9B5F-0E85ACF4F5AB}" srcOrd="0" destOrd="0" presId="urn:microsoft.com/office/officeart/2005/8/layout/cycle3"/>
    <dgm:cxn modelId="{6625EB36-683F-4696-8C8C-62D36A067FFB}" type="presOf" srcId="{9ACE34E8-FB04-435C-ACB1-D53AC558A671}" destId="{9466AF2B-39D4-45A9-8C38-051639D73F1D}" srcOrd="0" destOrd="0" presId="urn:microsoft.com/office/officeart/2005/8/layout/cycle3"/>
    <dgm:cxn modelId="{CD8F725B-76FF-44D0-AC17-7ED0D4D0BCBE}" srcId="{748F8389-4915-4B3D-AF6F-5AA459727AA9}" destId="{E44E468A-42EF-4CD9-87FE-6985DF98A7CF}" srcOrd="3" destOrd="0" parTransId="{C09054AE-5C30-4810-8CBF-D0DBE6EA9ECF}" sibTransId="{5C0178BF-9853-4A9C-9FBD-A6C6CB9ED354}"/>
    <dgm:cxn modelId="{9A65C86B-5333-46C2-AAA2-62574854C29C}" type="presOf" srcId="{748F8389-4915-4B3D-AF6F-5AA459727AA9}" destId="{135651B9-B908-4D45-B983-E537C5F093B3}" srcOrd="0" destOrd="0" presId="urn:microsoft.com/office/officeart/2005/8/layout/cycle3"/>
    <dgm:cxn modelId="{928A3A97-6572-4D66-ABF8-E8139CECD275}" srcId="{748F8389-4915-4B3D-AF6F-5AA459727AA9}" destId="{9ACE34E8-FB04-435C-ACB1-D53AC558A671}" srcOrd="1" destOrd="0" parTransId="{437902EB-78C7-44F7-B805-B31B075928D0}" sibTransId="{438E6AEE-9FAF-4877-8D19-712EB8928490}"/>
    <dgm:cxn modelId="{9E9251A8-2BD3-4025-A59B-832BCF874C85}" type="presOf" srcId="{AF263F85-B777-4339-8246-EFFA2ABBB408}" destId="{9E30F376-204F-4757-80E8-9FD4E175B0D9}" srcOrd="0" destOrd="0" presId="urn:microsoft.com/office/officeart/2005/8/layout/cycle3"/>
    <dgm:cxn modelId="{EA0382AA-AF22-42FE-8F14-53DB7EAC1434}" srcId="{748F8389-4915-4B3D-AF6F-5AA459727AA9}" destId="{AF263F85-B777-4339-8246-EFFA2ABBB408}" srcOrd="0" destOrd="0" parTransId="{796A52B9-9A45-4C51-AC03-83577D8BFBB1}" sibTransId="{BD6DF06B-4793-4F8B-887A-397945B86992}"/>
    <dgm:cxn modelId="{F79070C2-7EEF-4E6B-A6EA-B724D768155D}" type="presOf" srcId="{D71F40D5-6904-476A-AF48-2DE3A7A3842D}" destId="{39AB0CF4-04DF-4460-9893-F04B882411E1}" srcOrd="0" destOrd="0" presId="urn:microsoft.com/office/officeart/2005/8/layout/cycle3"/>
    <dgm:cxn modelId="{2B63B2C2-D557-4613-A3A6-E38EBD51317F}" srcId="{748F8389-4915-4B3D-AF6F-5AA459727AA9}" destId="{D71F40D5-6904-476A-AF48-2DE3A7A3842D}" srcOrd="4" destOrd="0" parTransId="{78241890-C1FE-42B1-BBA8-BAD1A96EB876}" sibTransId="{61F20BDF-BF3D-4850-978A-CF4C9360124A}"/>
    <dgm:cxn modelId="{D00EBEC7-AD9A-4179-A7CC-0C810B950EC2}" srcId="{748F8389-4915-4B3D-AF6F-5AA459727AA9}" destId="{357070E1-4F6D-401F-8D86-A3097ED2AA21}" srcOrd="2" destOrd="0" parTransId="{3C0CDBC3-EF58-49E3-9098-D8B8AFD289DB}" sibTransId="{AB569CC0-F206-48AD-B080-6759AF2E8AA0}"/>
    <dgm:cxn modelId="{396B0AD8-3918-4C31-9F13-4CD11D31B4C2}" type="presOf" srcId="{BD6DF06B-4793-4F8B-887A-397945B86992}" destId="{A9D57CE1-9472-43F4-93AB-7405EA39A57C}" srcOrd="0" destOrd="0" presId="urn:microsoft.com/office/officeart/2005/8/layout/cycle3"/>
    <dgm:cxn modelId="{8925B7E9-4BE3-4630-94D4-CADEB08AB4BB}" type="presOf" srcId="{357070E1-4F6D-401F-8D86-A3097ED2AA21}" destId="{64953E8C-0FE2-45C8-9D96-849E816F76A5}" srcOrd="0" destOrd="0" presId="urn:microsoft.com/office/officeart/2005/8/layout/cycle3"/>
    <dgm:cxn modelId="{B8AE0C3E-1A8F-4454-891B-F18F0467A8DE}" type="presParOf" srcId="{135651B9-B908-4D45-B983-E537C5F093B3}" destId="{C043C817-0810-4EF3-AA02-FF9A3358C080}" srcOrd="0" destOrd="0" presId="urn:microsoft.com/office/officeart/2005/8/layout/cycle3"/>
    <dgm:cxn modelId="{B322A775-D16F-47DE-B7FC-B67794B835A1}" type="presParOf" srcId="{C043C817-0810-4EF3-AA02-FF9A3358C080}" destId="{9E30F376-204F-4757-80E8-9FD4E175B0D9}" srcOrd="0" destOrd="0" presId="urn:microsoft.com/office/officeart/2005/8/layout/cycle3"/>
    <dgm:cxn modelId="{212FB15E-4269-48B8-B6CC-0368B836889D}" type="presParOf" srcId="{C043C817-0810-4EF3-AA02-FF9A3358C080}" destId="{A9D57CE1-9472-43F4-93AB-7405EA39A57C}" srcOrd="1" destOrd="0" presId="urn:microsoft.com/office/officeart/2005/8/layout/cycle3"/>
    <dgm:cxn modelId="{1BC52F65-B06B-4A42-BF69-7E989E44C645}" type="presParOf" srcId="{C043C817-0810-4EF3-AA02-FF9A3358C080}" destId="{9466AF2B-39D4-45A9-8C38-051639D73F1D}" srcOrd="2" destOrd="0" presId="urn:microsoft.com/office/officeart/2005/8/layout/cycle3"/>
    <dgm:cxn modelId="{EF2530DE-F6F6-47B1-963B-4B0D47421EC6}" type="presParOf" srcId="{C043C817-0810-4EF3-AA02-FF9A3358C080}" destId="{64953E8C-0FE2-45C8-9D96-849E816F76A5}" srcOrd="3" destOrd="0" presId="urn:microsoft.com/office/officeart/2005/8/layout/cycle3"/>
    <dgm:cxn modelId="{2E80558C-1F98-4301-9AB3-570AFD4AB09D}" type="presParOf" srcId="{C043C817-0810-4EF3-AA02-FF9A3358C080}" destId="{2CB23393-82E6-4B00-9B5F-0E85ACF4F5AB}" srcOrd="4" destOrd="0" presId="urn:microsoft.com/office/officeart/2005/8/layout/cycle3"/>
    <dgm:cxn modelId="{99FBA2E4-E55F-4790-8838-12FD1B8F0A2A}" type="presParOf" srcId="{C043C817-0810-4EF3-AA02-FF9A3358C080}" destId="{39AB0CF4-04DF-4460-9893-F04B882411E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57CE1-9472-43F4-93AB-7405EA39A57C}">
      <dsp:nvSpPr>
        <dsp:cNvPr id="0" name=""/>
        <dsp:cNvSpPr/>
      </dsp:nvSpPr>
      <dsp:spPr>
        <a:xfrm>
          <a:off x="2782925" y="-594046"/>
          <a:ext cx="3969969" cy="3969969"/>
        </a:xfrm>
        <a:prstGeom prst="circularArrow">
          <a:avLst>
            <a:gd name="adj1" fmla="val 5544"/>
            <a:gd name="adj2" fmla="val 330680"/>
            <a:gd name="adj3" fmla="val 12064306"/>
            <a:gd name="adj4" fmla="val 1853896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0F376-204F-4757-80E8-9FD4E175B0D9}">
      <dsp:nvSpPr>
        <dsp:cNvPr id="0" name=""/>
        <dsp:cNvSpPr/>
      </dsp:nvSpPr>
      <dsp:spPr>
        <a:xfrm>
          <a:off x="3266210" y="1642"/>
          <a:ext cx="3003398" cy="940272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Positive Emotion – </a:t>
          </a:r>
          <a:r>
            <a:rPr lang="ru-RU" sz="1600" kern="1200" dirty="0"/>
            <a:t>      Позитивные эмоции</a:t>
          </a:r>
        </a:p>
      </dsp:txBody>
      <dsp:txXfrm>
        <a:off x="3312110" y="47542"/>
        <a:ext cx="2911598" cy="848472"/>
      </dsp:txXfrm>
    </dsp:sp>
    <dsp:sp modelId="{9466AF2B-39D4-45A9-8C38-051639D73F1D}">
      <dsp:nvSpPr>
        <dsp:cNvPr id="0" name=""/>
        <dsp:cNvSpPr/>
      </dsp:nvSpPr>
      <dsp:spPr>
        <a:xfrm>
          <a:off x="5094558" y="1171442"/>
          <a:ext cx="2566886" cy="940272"/>
        </a:xfrm>
        <a:prstGeom prst="roundRect">
          <a:avLst/>
        </a:prstGeom>
        <a:solidFill>
          <a:srgbClr val="FF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Engagement - </a:t>
          </a:r>
          <a:r>
            <a:rPr lang="ru-RU" sz="1600" kern="1200" dirty="0"/>
            <a:t>Вовлеченность</a:t>
          </a:r>
        </a:p>
      </dsp:txBody>
      <dsp:txXfrm>
        <a:off x="5140458" y="1217342"/>
        <a:ext cx="2475086" cy="848472"/>
      </dsp:txXfrm>
    </dsp:sp>
    <dsp:sp modelId="{64953E8C-0FE2-45C8-9D96-849E816F76A5}">
      <dsp:nvSpPr>
        <dsp:cNvPr id="0" name=""/>
        <dsp:cNvSpPr/>
      </dsp:nvSpPr>
      <dsp:spPr>
        <a:xfrm>
          <a:off x="4804375" y="3064218"/>
          <a:ext cx="1917252" cy="940272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Relationships - </a:t>
          </a:r>
          <a:r>
            <a:rPr lang="ru-RU" sz="1600" kern="1200" dirty="0"/>
            <a:t>Взаимоотношения</a:t>
          </a:r>
        </a:p>
      </dsp:txBody>
      <dsp:txXfrm>
        <a:off x="4850275" y="3110118"/>
        <a:ext cx="1825452" cy="848472"/>
      </dsp:txXfrm>
    </dsp:sp>
    <dsp:sp modelId="{2CB23393-82E6-4B00-9B5F-0E85ACF4F5AB}">
      <dsp:nvSpPr>
        <dsp:cNvPr id="0" name=""/>
        <dsp:cNvSpPr/>
      </dsp:nvSpPr>
      <dsp:spPr>
        <a:xfrm>
          <a:off x="2832546" y="3064218"/>
          <a:ext cx="1880544" cy="940272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Meaning – </a:t>
          </a:r>
          <a:r>
            <a:rPr lang="ru-RU" sz="1600" kern="1200" dirty="0"/>
            <a:t>                           Смысл</a:t>
          </a:r>
        </a:p>
      </dsp:txBody>
      <dsp:txXfrm>
        <a:off x="2878446" y="3110118"/>
        <a:ext cx="1788744" cy="848472"/>
      </dsp:txXfrm>
    </dsp:sp>
    <dsp:sp modelId="{39AB0CF4-04DF-4460-9893-F04B882411E1}">
      <dsp:nvSpPr>
        <dsp:cNvPr id="0" name=""/>
        <dsp:cNvSpPr/>
      </dsp:nvSpPr>
      <dsp:spPr>
        <a:xfrm>
          <a:off x="1942930" y="1171442"/>
          <a:ext cx="2429775" cy="940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Accomplishments - </a:t>
          </a:r>
          <a:r>
            <a:rPr lang="ru-RU" sz="1600" kern="1200" dirty="0"/>
            <a:t>Достижения</a:t>
          </a:r>
        </a:p>
      </dsp:txBody>
      <dsp:txXfrm>
        <a:off x="1988830" y="1217342"/>
        <a:ext cx="2337975" cy="84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docs.google.com/document/d/1Smt1U1uztOxcSvBfJRsikFH5HymJfwWb77Fh7fq7Py4/edit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488EB-5C25-4564-AF4D-23713B778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Психологическое здоровье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55D23-B506-4470-95D7-1AB465763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86748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           </a:t>
            </a:r>
            <a:r>
              <a:rPr lang="ru-RU" sz="2400" dirty="0">
                <a:solidFill>
                  <a:srgbClr val="663300"/>
                </a:solidFill>
              </a:rPr>
              <a:t>«Здоровья пожелаешь – счастье повстречаешь»</a:t>
            </a:r>
          </a:p>
          <a:p>
            <a:pPr algn="r"/>
            <a:r>
              <a:rPr lang="ru-RU" sz="1400" dirty="0">
                <a:solidFill>
                  <a:srgbClr val="663300"/>
                </a:solidFill>
              </a:rPr>
              <a:t>Презентацию составила педагог-психолог </a:t>
            </a:r>
          </a:p>
          <a:p>
            <a:pPr algn="r"/>
            <a:r>
              <a:rPr lang="ru-RU" sz="1400" dirty="0">
                <a:solidFill>
                  <a:srgbClr val="663300"/>
                </a:solidFill>
              </a:rPr>
              <a:t>ГБДОУ д/с № 61 Фрунзенского района СПб «Ягодка»  </a:t>
            </a:r>
          </a:p>
          <a:p>
            <a:pPr algn="r"/>
            <a:r>
              <a:rPr lang="ru-RU" sz="1400" dirty="0" err="1">
                <a:solidFill>
                  <a:srgbClr val="663300"/>
                </a:solidFill>
              </a:rPr>
              <a:t>иваровская</a:t>
            </a:r>
            <a:r>
              <a:rPr lang="ru-RU" sz="1400" dirty="0">
                <a:solidFill>
                  <a:srgbClr val="663300"/>
                </a:solidFill>
              </a:rPr>
              <a:t> </a:t>
            </a:r>
            <a:r>
              <a:rPr lang="ru-RU" sz="1400" dirty="0" err="1">
                <a:solidFill>
                  <a:srgbClr val="663300"/>
                </a:solidFill>
              </a:rPr>
              <a:t>наталья</a:t>
            </a:r>
            <a:r>
              <a:rPr lang="ru-RU" sz="1400" dirty="0">
                <a:solidFill>
                  <a:srgbClr val="663300"/>
                </a:solidFill>
              </a:rPr>
              <a:t> </a:t>
            </a:r>
            <a:r>
              <a:rPr lang="ru-RU" sz="1400" dirty="0" err="1">
                <a:solidFill>
                  <a:srgbClr val="663300"/>
                </a:solidFill>
              </a:rPr>
              <a:t>владимировна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43856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0C7C79A0-AB3B-4EB3-8E43-B505B022A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606751"/>
            <a:ext cx="5423488" cy="4852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</a:rPr>
              <a:t>При превышении возникает ухудшение самочувствия и даже заболевание – соматическое или невротическое.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</a:rPr>
              <a:t>Так как люди реагируют на одинаковые нагрузки по-разному. 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</a:rPr>
              <a:t>У одних реакция активная. При стрессе эффективность их деятельности продолжает расти (так называемый «стресс льва»), а у других реакция пассивная, эффективность их деятельности быстро падает («стресс кролика»).</a:t>
            </a:r>
          </a:p>
        </p:txBody>
      </p:sp>
      <p:pic>
        <p:nvPicPr>
          <p:cNvPr id="11" name="Объект 10" descr="Лев">
            <a:extLst>
              <a:ext uri="{FF2B5EF4-FFF2-40B4-BE49-F238E27FC236}">
                <a16:creationId xmlns:a16="http://schemas.microsoft.com/office/drawing/2014/main" id="{6013B49F-AB32-4C4A-85D2-D994B71409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2872" y="2931035"/>
            <a:ext cx="1295664" cy="1307457"/>
          </a:xfrm>
        </p:spPr>
      </p:pic>
      <p:pic>
        <p:nvPicPr>
          <p:cNvPr id="13" name="Рисунок 12" descr="Кролик">
            <a:extLst>
              <a:ext uri="{FF2B5EF4-FFF2-40B4-BE49-F238E27FC236}">
                <a16:creationId xmlns:a16="http://schemas.microsoft.com/office/drawing/2014/main" id="{7B6AE3E8-8800-4396-BA53-546D3876E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2860" y="2839839"/>
            <a:ext cx="1295664" cy="13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76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6A9B0-D04B-4DED-8AE8-D0B93691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Стресс – это не то, что с вами случилось, а то, как вы это воспринимаете.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                                                                                                   Г. Селье.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99C0A-85B9-43A6-B1DC-CA0DCC855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663300"/>
                </a:solidFill>
              </a:rPr>
              <a:t>Не только физиологические перестройки при мобилизации резервов могут оказаться чрезмерными и истощающими, но и психологические установки и личностная позиция человека существенно влияют на его состояние.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663300"/>
                </a:solidFill>
              </a:rPr>
              <a:t>Психологи и психиатры давно установили взаимосвязь между соматическими заболеваниями человека и его личностными особенностями, а также психологическим климатом, в котором он живет и работает.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663300"/>
                </a:solidFill>
              </a:rPr>
              <a:t>Способы реакции на стресс аккумулируются в характере. Одни доброжелательны, другие нетерпимы и </a:t>
            </a:r>
            <a:r>
              <a:rPr lang="ru-RU" sz="1800" dirty="0" err="1">
                <a:solidFill>
                  <a:srgbClr val="663300"/>
                </a:solidFill>
              </a:rPr>
              <a:t>взрывчаты</a:t>
            </a:r>
            <a:r>
              <a:rPr lang="ru-RU" sz="1800" dirty="0">
                <a:solidFill>
                  <a:srgbClr val="663300"/>
                </a:solidFill>
              </a:rPr>
              <a:t>. Наблюдения показали, что из веселых и добродушных людей, участвующих в эксперименте, через 25 лет умерло только 2%, а из раздражительных и злых – 14%.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663300"/>
                </a:solidFill>
              </a:rPr>
              <a:t>Таким образом, те, кто часто сердится и раздражается, рискует потерять не только расположение друзей, но и жизнь. У них вырабатывается слишком много адреналина.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5499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E9E1E-1C0F-4112-BEED-1CF28718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67781"/>
            <a:ext cx="9603275" cy="15687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Не желай себе конца тревог, ибо с тревогами заканчивается жизнь (пословица).</a:t>
            </a:r>
            <a:br>
              <a:rPr lang="ru-RU" sz="2000" dirty="0">
                <a:solidFill>
                  <a:srgbClr val="C00000"/>
                </a:solidFill>
              </a:rPr>
            </a:b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Измени свое отношение к вещам, которые тебя тревожат, и ты будешь в безопасности (з. </a:t>
            </a:r>
            <a:r>
              <a:rPr lang="ru-RU" sz="2000" dirty="0" err="1">
                <a:solidFill>
                  <a:srgbClr val="C00000"/>
                </a:solidFill>
              </a:rPr>
              <a:t>фрейд</a:t>
            </a:r>
            <a:r>
              <a:rPr lang="ru-RU" sz="2000" dirty="0">
                <a:solidFill>
                  <a:srgbClr val="C00000"/>
                </a:solidFill>
              </a:rPr>
              <a:t>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E459C-5C89-4740-B29B-2251EB71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974227" cy="345061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hlinkClick r:id="rId2"/>
              </a:rPr>
              <a:t>Упражнения для быстрого выхода из стресса.</a:t>
            </a:r>
            <a:endParaRPr lang="ru-RU" dirty="0"/>
          </a:p>
          <a:p>
            <a:pPr marL="0" indent="0">
              <a:buNone/>
            </a:pPr>
            <a:r>
              <a:rPr lang="ru-RU" sz="1600" dirty="0">
                <a:solidFill>
                  <a:srgbClr val="663300"/>
                </a:solidFill>
              </a:rPr>
              <a:t>Психическое напряжение, неудачи, страх, срывы,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663300"/>
                </a:solidFill>
              </a:rPr>
              <a:t>чувство опасности являются наиболее разрушительными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663300"/>
                </a:solidFill>
              </a:rPr>
              <a:t>стрессорами для человека.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663300"/>
                </a:solidFill>
              </a:rPr>
              <a:t>Кроме физиологических изменений, приводящих к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663300"/>
                </a:solidFill>
              </a:rPr>
              <a:t>соматическим заболеваниям,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663300"/>
                </a:solidFill>
              </a:rPr>
              <a:t>порождают психические следствия – неврозы.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F83393-4B1A-4717-B6A2-0FB4ACE40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189" y="2651930"/>
            <a:ext cx="3280445" cy="217821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6717084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0B3F5-15E3-4567-B463-69D56E46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900"/>
            <a:ext cx="9603275" cy="12065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Управление эмоциями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663300"/>
                </a:solidFill>
              </a:rPr>
              <a:t>Самый лучший способ подбодрить себя – это подбодрить кого-нибудь другого (М. </a:t>
            </a:r>
            <a:r>
              <a:rPr lang="ru-RU" sz="2400" dirty="0" err="1">
                <a:solidFill>
                  <a:srgbClr val="663300"/>
                </a:solidFill>
              </a:rPr>
              <a:t>твен</a:t>
            </a:r>
            <a:r>
              <a:rPr lang="ru-RU" sz="2400" dirty="0">
                <a:solidFill>
                  <a:srgbClr val="663300"/>
                </a:solidFill>
              </a:rPr>
              <a:t>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EC820-7C82-4B2F-8ABF-011F025D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16100"/>
            <a:ext cx="9603275" cy="4076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</a:rPr>
              <a:t>Ключевую роль в самоуправлении играет осознание своих жизненных целей и соотнесение с ними конкретных ценностей. Попадая в трудную жизненную ситуацию, человек соотносит ее значение со своими главными жизненными ориентирами.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</a:rPr>
              <a:t>Реакция --- личная шкала ценностей --- жизненный кризис.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</a:rPr>
              <a:t>Неблагоприятные последствия возникают часто не из-за самих случаев, а из-за реакции на них.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</a:rPr>
              <a:t>Для создания оптимального эмоционального состояния прежде всего нужна правильная оценка значимости события, поскольку на человека воздействует не столько интенсивность и длительность реальных событий, сколько их индивидуальная ценность.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5964424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6E24CD-34F6-4611-87BD-77858BA7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571500"/>
            <a:ext cx="10972799" cy="521970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rgbClr val="663300"/>
                </a:solidFill>
              </a:rPr>
              <a:t>Психический дренаж. Разрядка эмоции. Выслушать и дать выговориться до конца раздраженному человеку. «Что Вы имеете ввиду?», «Это важно узнать», «Понимаю!», «Можно ли это рассказать поподробнее?», «Да, а что было потом?». Эти реплики снимают напряженность, боязнь быть непонятым. Умение признать чужой тезис – признать право на существование другой точки зрения: «Да, теперь я вижу, как это представляется вам.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Любая деятельность, </a:t>
            </a:r>
            <a:r>
              <a:rPr lang="ru-RU" sz="1800" dirty="0" err="1">
                <a:solidFill>
                  <a:srgbClr val="663300"/>
                </a:solidFill>
              </a:rPr>
              <a:t>самоотвлечение</a:t>
            </a:r>
            <a:r>
              <a:rPr lang="ru-RU" sz="1800" dirty="0">
                <a:solidFill>
                  <a:srgbClr val="663300"/>
                </a:solidFill>
              </a:rPr>
              <a:t>, переключение на новые цели.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Объективный сбор фактов, их анализ и осмысление; беспокойство исчезает «в свете знания». </a:t>
            </a:r>
          </a:p>
          <a:p>
            <a:r>
              <a:rPr lang="ru-RU" sz="1800" dirty="0">
                <a:solidFill>
                  <a:srgbClr val="663300"/>
                </a:solidFill>
              </a:rPr>
              <a:t>Физическая нагрузка.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Выговориться другу, посоветоваться, выплакаться.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Слушание музыки, рисование, написание писем, стихов, рассказов.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Релаксация.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Построение планов; мечты и фантазии.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Ощущение успеха.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Улыбка, юмор, смех!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72639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F7E33E8A-9DC9-41C7-A478-3882415FB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0650" y="842169"/>
            <a:ext cx="3048000" cy="4572000"/>
          </a:xfrm>
          <a:effectLst/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D449D54D-5C57-47A6-BF80-324AA3806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1" y="673100"/>
            <a:ext cx="5756229" cy="478057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663300"/>
                </a:solidFill>
              </a:rPr>
              <a:t>«Воспитание чувств» означает не только контроль и подчинение чувства разуму, но и способность выражать свои чувства, слушаться велению сердца.</a:t>
            </a:r>
          </a:p>
          <a:p>
            <a:r>
              <a:rPr lang="ru-RU" sz="1800" b="1" dirty="0">
                <a:solidFill>
                  <a:srgbClr val="663300"/>
                </a:solidFill>
              </a:rPr>
              <a:t>«Каждая радость уже есть новый путь, новая возможность. А каждое уныние уже будет потерею даже того малого, чем в данный час мы располагаем. Каждое взаимное ожесточение, каждое </a:t>
            </a:r>
            <a:r>
              <a:rPr lang="ru-RU" sz="1800" b="1" dirty="0" err="1">
                <a:solidFill>
                  <a:srgbClr val="663300"/>
                </a:solidFill>
              </a:rPr>
              <a:t>рощение</a:t>
            </a:r>
            <a:r>
              <a:rPr lang="ru-RU" sz="1800" b="1" dirty="0">
                <a:solidFill>
                  <a:srgbClr val="663300"/>
                </a:solidFill>
              </a:rPr>
              <a:t> обиды уже будет прямым самоубийством или явною </a:t>
            </a:r>
            <a:r>
              <a:rPr lang="ru-RU" sz="1800" b="1" dirty="0" err="1">
                <a:solidFill>
                  <a:srgbClr val="663300"/>
                </a:solidFill>
              </a:rPr>
              <a:t>попыткою</a:t>
            </a:r>
            <a:r>
              <a:rPr lang="ru-RU" sz="1800" b="1" dirty="0">
                <a:solidFill>
                  <a:srgbClr val="663300"/>
                </a:solidFill>
              </a:rPr>
              <a:t> к нему. Окриком не спасешь, приказом не убедишь, но светлое «радуйся», истинное, как светильник во тьме, рассеет все сердечные стеснения и затмения».</a:t>
            </a:r>
          </a:p>
          <a:p>
            <a:pPr algn="r"/>
            <a:r>
              <a:rPr lang="ru-RU" sz="1800" b="1" dirty="0">
                <a:solidFill>
                  <a:srgbClr val="663300"/>
                </a:solidFill>
              </a:rPr>
              <a:t>Н. А. Рерих</a:t>
            </a:r>
          </a:p>
        </p:txBody>
      </p:sp>
    </p:spTree>
    <p:extLst>
      <p:ext uri="{BB962C8B-B14F-4D97-AF65-F5344CB8AC3E}">
        <p14:creationId xmlns:p14="http://schemas.microsoft.com/office/powerpoint/2010/main" val="22783780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DFD9E-8AF7-4AD3-96F2-0C070D8A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Вопросы, позволяющие анализировать и решать проблемы беспокойства, справиться с тревогой.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A6B69-D472-4ACD-8252-F60AEB9A2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643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 чем я сейчас беспокоюсь?</a:t>
            </a:r>
          </a:p>
          <a:p>
            <a:r>
              <a:rPr lang="ru-RU" dirty="0"/>
              <a:t>Что я могу предпринять в отношении этого?</a:t>
            </a:r>
          </a:p>
          <a:p>
            <a:r>
              <a:rPr lang="ru-RU" dirty="0"/>
              <a:t>Что я собираюсь сделать, чтобы решить проблему?</a:t>
            </a:r>
          </a:p>
          <a:p>
            <a:r>
              <a:rPr lang="ru-RU" dirty="0"/>
              <a:t>Когда я собираюсь начать выполнение намеченных действий?</a:t>
            </a:r>
          </a:p>
          <a:p>
            <a:endParaRPr lang="ru-RU" dirty="0"/>
          </a:p>
          <a:p>
            <a:r>
              <a:rPr lang="ru-RU" dirty="0"/>
              <a:t>В чем заключается проблема?</a:t>
            </a:r>
          </a:p>
          <a:p>
            <a:r>
              <a:rPr lang="ru-RU" dirty="0"/>
              <a:t>Чем вызвана проблема?</a:t>
            </a:r>
          </a:p>
          <a:p>
            <a:r>
              <a:rPr lang="ru-RU" dirty="0"/>
              <a:t>Каковы возможные решения проблемы? Какое решение вы предлагаете?</a:t>
            </a:r>
          </a:p>
        </p:txBody>
      </p:sp>
    </p:spTree>
    <p:extLst>
      <p:ext uri="{BB962C8B-B14F-4D97-AF65-F5344CB8AC3E}">
        <p14:creationId xmlns:p14="http://schemas.microsoft.com/office/powerpoint/2010/main" val="6521655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5EC06528-847C-4FC1-B19F-03257717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65101"/>
            <a:ext cx="9605635" cy="67309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Арт-терапевт </a:t>
            </a:r>
            <a:r>
              <a:rPr lang="ru-RU" sz="2800" dirty="0" err="1">
                <a:solidFill>
                  <a:srgbClr val="C00000"/>
                </a:solidFill>
              </a:rPr>
              <a:t>юлия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даниленко</a:t>
            </a:r>
            <a:r>
              <a:rPr lang="ru-RU" sz="2800" dirty="0">
                <a:solidFill>
                  <a:srgbClr val="C00000"/>
                </a:solidFill>
              </a:rPr>
              <a:t> о чувствах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1683D482-65B9-4B63-BB5F-173C6836B9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826" y="838200"/>
            <a:ext cx="5446752" cy="4621213"/>
          </a:xfrm>
          <a:effectLst/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DEFB5BAB-F6A5-40A5-96A7-2669495A3B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7687" y="829674"/>
            <a:ext cx="5446752" cy="4629740"/>
          </a:xfrm>
        </p:spPr>
      </p:pic>
    </p:spTree>
    <p:extLst>
      <p:ext uri="{BB962C8B-B14F-4D97-AF65-F5344CB8AC3E}">
        <p14:creationId xmlns:p14="http://schemas.microsoft.com/office/powerpoint/2010/main" val="185008970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1F6CE9-8D69-404C-91E5-41668A63BF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6600" y="532051"/>
            <a:ext cx="5356225" cy="455279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81C40B6-D203-4979-B5E2-12E7992D57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532051"/>
            <a:ext cx="5353439" cy="4554605"/>
          </a:xfrm>
        </p:spPr>
      </p:pic>
    </p:spTree>
    <p:extLst>
      <p:ext uri="{BB962C8B-B14F-4D97-AF65-F5344CB8AC3E}">
        <p14:creationId xmlns:p14="http://schemas.microsoft.com/office/powerpoint/2010/main" val="156537383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85D523-9C95-4450-8DCF-E37F308B4A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3716" y="571501"/>
            <a:ext cx="5489109" cy="466574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725C554-14BB-4DAE-B2D2-85714B4F6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571501"/>
            <a:ext cx="5486199" cy="4667555"/>
          </a:xfrm>
        </p:spPr>
      </p:pic>
    </p:spTree>
    <p:extLst>
      <p:ext uri="{BB962C8B-B14F-4D97-AF65-F5344CB8AC3E}">
        <p14:creationId xmlns:p14="http://schemas.microsoft.com/office/powerpoint/2010/main" val="8442600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E3DA73-1071-4D8D-8F31-08BB190A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94284"/>
            <a:ext cx="9603275" cy="507206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663300"/>
                </a:solidFill>
              </a:rPr>
              <a:t>Мы рассматриваем здоровье не только как физическое состояние и самочувствие, но гораздо шире – и с точки зрения осознания своей телесности как способа контакта с миром, и как эмоциональное, социальное душевное и психологическое благополучие человека.</a:t>
            </a:r>
          </a:p>
          <a:p>
            <a:r>
              <a:rPr lang="ru-RU" sz="2400" dirty="0">
                <a:solidFill>
                  <a:srgbClr val="663300"/>
                </a:solidFill>
              </a:rPr>
              <a:t>Плохое самочувствие, сниженный эмоциональный тонус, вегетативные расстройства нервной системы и прочие трудности во многом определяются психологическими причинами.</a:t>
            </a:r>
          </a:p>
          <a:p>
            <a:r>
              <a:rPr lang="ru-RU" sz="2400" dirty="0">
                <a:solidFill>
                  <a:srgbClr val="663300"/>
                </a:solidFill>
              </a:rPr>
              <a:t>Условия жизни, нравственная и эмоциональная атмосфера, в которой мы живем зависит от нас самих (а для ребенка – целиком и полностью от взрослых), и мы сами бесспорно несем ответственность за счастье и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32341255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EA50626B-BE52-4B1F-B041-01152AA71D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3482" y="533401"/>
            <a:ext cx="5429344" cy="461494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632B4A6-55FE-4D77-946D-80FF9A6851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533401"/>
            <a:ext cx="5429343" cy="4614941"/>
          </a:xfrm>
        </p:spPr>
      </p:pic>
    </p:spTree>
    <p:extLst>
      <p:ext uri="{BB962C8B-B14F-4D97-AF65-F5344CB8AC3E}">
        <p14:creationId xmlns:p14="http://schemas.microsoft.com/office/powerpoint/2010/main" val="91913679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DA2A8788-52E8-4F59-81C3-08758223F2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3218" y="685800"/>
            <a:ext cx="5299607" cy="4508806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FEA2556-FC0F-4023-8F86-39EE9097C6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685800"/>
            <a:ext cx="5299607" cy="4508806"/>
          </a:xfrm>
        </p:spPr>
      </p:pic>
    </p:spTree>
    <p:extLst>
      <p:ext uri="{BB962C8B-B14F-4D97-AF65-F5344CB8AC3E}">
        <p14:creationId xmlns:p14="http://schemas.microsoft.com/office/powerpoint/2010/main" val="306561741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3191D-7860-4755-BF04-24830D65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798973"/>
            <a:ext cx="6197599" cy="49642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Упражнение «отдых»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D4BB79C-707B-4763-8548-4BB015E46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4666" y="1295400"/>
            <a:ext cx="6409133" cy="427275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9E82F0B-C6B6-40B6-9BDC-346D2D992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1" y="1295400"/>
            <a:ext cx="6197600" cy="415827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663300"/>
                </a:solidFill>
              </a:rPr>
              <a:t>Рисование коллективной картины «Отдых».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Группа делится на две подгруппы (в зависимости от количества человек). Ведущий раздает листы ватмана и просит нарисовать всем вместе на одном большом листе бумаги то, как участники чувствуют, что такое отдых.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«Нарисуйте то, как вы чувствуете, что такое отдых. Каждый нарисует что-то свое. Можете использовать любые изобразительные материалы, какие нравятся».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Материалы могут быть самые разнообразные: карандаши, фломастеры, мелки, краски, кисти, можно рисовать пальчиками, ладонью.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8945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Упражнения на тему: «психологическое здоровье. Уроки счастья»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93" y="2016125"/>
            <a:ext cx="5010538" cy="3449638"/>
          </a:xfrm>
        </p:spPr>
      </p:pic>
    </p:spTree>
    <p:extLst>
      <p:ext uri="{BB962C8B-B14F-4D97-AF65-F5344CB8AC3E}">
        <p14:creationId xmlns:p14="http://schemas.microsoft.com/office/powerpoint/2010/main" val="245886794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96214"/>
            <a:ext cx="9603275" cy="11591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663300"/>
                </a:solidFill>
              </a:rPr>
              <a:t>Эмоциональный тест </a:t>
            </a:r>
            <a:r>
              <a:rPr lang="ru-RU" sz="2400" dirty="0" err="1">
                <a:solidFill>
                  <a:srgbClr val="663300"/>
                </a:solidFill>
              </a:rPr>
              <a:t>фордайса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насколько счастливым или несчастным вы чувствуете себя в целом?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455313"/>
            <a:ext cx="9603275" cy="45462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663300"/>
                </a:solidFill>
              </a:rPr>
              <a:t>Отметьте один вариант ответа – тот, который точнее других отражает ваши ощущения:</a:t>
            </a:r>
          </a:p>
          <a:p>
            <a:r>
              <a:rPr lang="ru-RU" sz="1600" dirty="0">
                <a:solidFill>
                  <a:srgbClr val="663300"/>
                </a:solidFill>
              </a:rPr>
              <a:t>10 – в высшей степени счастливым</a:t>
            </a:r>
          </a:p>
          <a:p>
            <a:r>
              <a:rPr lang="ru-RU" sz="1600" dirty="0">
                <a:solidFill>
                  <a:srgbClr val="663300"/>
                </a:solidFill>
              </a:rPr>
              <a:t>9 – очень счастливым</a:t>
            </a:r>
          </a:p>
          <a:p>
            <a:r>
              <a:rPr lang="ru-RU" sz="1600" dirty="0">
                <a:solidFill>
                  <a:srgbClr val="663300"/>
                </a:solidFill>
              </a:rPr>
              <a:t>8 – довольно-таки счастливым</a:t>
            </a:r>
          </a:p>
          <a:p>
            <a:r>
              <a:rPr lang="ru-RU" sz="1600" dirty="0">
                <a:solidFill>
                  <a:srgbClr val="663300"/>
                </a:solidFill>
              </a:rPr>
              <a:t>7 – серединка на половинку</a:t>
            </a:r>
          </a:p>
          <a:p>
            <a:r>
              <a:rPr lang="ru-RU" sz="1600" dirty="0">
                <a:solidFill>
                  <a:srgbClr val="663300"/>
                </a:solidFill>
              </a:rPr>
              <a:t>6 – иногда счастливым</a:t>
            </a:r>
          </a:p>
          <a:p>
            <a:r>
              <a:rPr lang="ru-RU" sz="1600" dirty="0">
                <a:solidFill>
                  <a:srgbClr val="663300"/>
                </a:solidFill>
              </a:rPr>
              <a:t>5 – нейтральным (ни счастливым, ни несчастным)</a:t>
            </a:r>
          </a:p>
          <a:p>
            <a:r>
              <a:rPr lang="ru-RU" sz="1600" dirty="0">
                <a:solidFill>
                  <a:srgbClr val="663300"/>
                </a:solidFill>
              </a:rPr>
              <a:t>4 – слегка несчастным (чуть ниже нейтрального уровня)</a:t>
            </a:r>
          </a:p>
          <a:p>
            <a:r>
              <a:rPr lang="ru-RU" sz="1600" dirty="0">
                <a:solidFill>
                  <a:srgbClr val="663300"/>
                </a:solidFill>
              </a:rPr>
              <a:t>3 – пожалуй, несчастным (жизнь немного тосклива)</a:t>
            </a:r>
          </a:p>
          <a:p>
            <a:r>
              <a:rPr lang="ru-RU" sz="1600" dirty="0">
                <a:solidFill>
                  <a:srgbClr val="663300"/>
                </a:solidFill>
              </a:rPr>
              <a:t>2 – довольно-таки несчастным (испытываю легкую подавленность)</a:t>
            </a:r>
          </a:p>
          <a:p>
            <a:r>
              <a:rPr lang="ru-RU" sz="1600" dirty="0">
                <a:solidFill>
                  <a:srgbClr val="663300"/>
                </a:solidFill>
              </a:rPr>
              <a:t>1- глубоко несчастным (депрессия, подавленность)</a:t>
            </a:r>
          </a:p>
          <a:p>
            <a:r>
              <a:rPr lang="ru-RU" sz="1600" dirty="0">
                <a:solidFill>
                  <a:srgbClr val="663300"/>
                </a:solidFill>
              </a:rPr>
              <a:t>0 – в высшей степени несчастным (острая депрессия сопровождает меня постоянно)</a:t>
            </a:r>
          </a:p>
          <a:p>
            <a:endParaRPr lang="ru-RU" sz="1600" dirty="0">
              <a:solidFill>
                <a:srgbClr val="663300"/>
              </a:solidFill>
            </a:endParaRPr>
          </a:p>
          <a:p>
            <a:endParaRPr lang="ru-RU" sz="1600" dirty="0">
              <a:solidFill>
                <a:srgbClr val="663300"/>
              </a:solidFill>
            </a:endParaRPr>
          </a:p>
          <a:p>
            <a:endParaRPr lang="ru-RU" sz="1600" dirty="0">
              <a:solidFill>
                <a:srgbClr val="663300"/>
              </a:solidFill>
            </a:endParaRPr>
          </a:p>
          <a:p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9952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334851"/>
            <a:ext cx="9603275" cy="52932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100" dirty="0">
                <a:solidFill>
                  <a:srgbClr val="663300"/>
                </a:solidFill>
              </a:rPr>
              <a:t>Данный тест можно провести как просто для диагностики и самопознания, углубления, так и для просмотра в динамике. Например: в начале занятия, семинара, тренинга, затем, после упражнений – в конце, посмотрев динамику изменения состояния по выбранной цифре.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663300"/>
                </a:solidFill>
              </a:rPr>
              <a:t>Упражнение 1.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663300"/>
                </a:solidFill>
              </a:rPr>
              <a:t>Какую часть времени (в среднем) вы проводите «на подъеме»? Как часто вы чувствуете себя несчастным? Насколько обычно для вас нейтральное состояние? Ответьте как можно точнее и так, чтобы в сумме ваши результаты составили 100%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663300"/>
                </a:solidFill>
              </a:rPr>
              <a:t>В среднем я чувствую себя: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663300"/>
                </a:solidFill>
              </a:rPr>
              <a:t>счастливым – в течение…% всего своего времени;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663300"/>
                </a:solidFill>
              </a:rPr>
              <a:t>несчастным – в течение…% времени;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663300"/>
                </a:solidFill>
              </a:rPr>
              <a:t>ни счастливым, ни несчастным – в %.</a:t>
            </a:r>
          </a:p>
          <a:p>
            <a:pPr marL="0" indent="0">
              <a:buNone/>
            </a:pP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9235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540914"/>
            <a:ext cx="9603275" cy="4925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663300"/>
                </a:solidFill>
              </a:rPr>
              <a:t>Упражнение 2. «Пять слов на тему счастья».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</a:rPr>
              <a:t>Перед группой людей, на столе разложены небольшие (10*7см) иллюстрации с изображениями, отражающими счастье, радость (во всех сферах жизнедеятельности человека). Участников просят подойти и выбрать ту иллюстрацию, которая больше всего понравилась или сразу привлекла внимание. Затем участники, посмотрев друг у друга картинки, объединяются в подгруппы, на основании схожести картинок. Объединившись, далее работают в подгруппе и составляют пять слов (можно немного больше) на тему «Счастье». Далее, от каждой подгруппы выступающий рассказывает, что для них счастье – 5 слов, почему они объединились, какие чувства и эмоции у них вызвали картинки и их обсуждения в группе, чем отозвалось «чужое видение» счастья, что интересного и нового для себя обнаружили.</a:t>
            </a:r>
          </a:p>
          <a:p>
            <a:pPr marL="0" indent="0">
              <a:buNone/>
            </a:pP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1864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Модель счастья </a:t>
            </a:r>
            <a:r>
              <a:rPr lang="en-US" dirty="0" err="1">
                <a:solidFill>
                  <a:srgbClr val="C00000"/>
                </a:solidFill>
              </a:rPr>
              <a:t>perma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(</a:t>
            </a:r>
            <a:r>
              <a:rPr lang="ru-RU" dirty="0" err="1">
                <a:solidFill>
                  <a:srgbClr val="C00000"/>
                </a:solidFill>
              </a:rPr>
              <a:t>мартин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селигман</a:t>
            </a:r>
            <a:r>
              <a:rPr lang="ru-RU" dirty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379274"/>
              </p:ext>
            </p:extLst>
          </p:nvPr>
        </p:nvGraphicFramePr>
        <p:xfrm>
          <a:off x="1450975" y="1853754"/>
          <a:ext cx="9604375" cy="400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70390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412124"/>
            <a:ext cx="9603275" cy="5054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663300"/>
                </a:solidFill>
              </a:rPr>
              <a:t>Упражнение 3. Что я делаю для того, чтобы чувствовать себя счастливым?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</a:rPr>
              <a:t>Участникам предлагается ответить на вопросы: «Что я делаю для того, чтобы чувствовать себя счастливым?», «Что я могу сделать для этого?». (Сейчас, каждый день, более длительно по времени). И записать ответы в виде таблицы по модели М. </a:t>
            </a:r>
            <a:r>
              <a:rPr lang="ru-RU" sz="2400" dirty="0" err="1">
                <a:solidFill>
                  <a:srgbClr val="663300"/>
                </a:solidFill>
              </a:rPr>
              <a:t>Селигмана</a:t>
            </a:r>
            <a:r>
              <a:rPr lang="ru-RU" sz="2400" dirty="0">
                <a:solidFill>
                  <a:srgbClr val="663300"/>
                </a:solidFill>
              </a:rPr>
              <a:t> </a:t>
            </a:r>
            <a:r>
              <a:rPr lang="en-US" sz="2400" dirty="0">
                <a:solidFill>
                  <a:srgbClr val="663300"/>
                </a:solidFill>
              </a:rPr>
              <a:t>PERMA</a:t>
            </a:r>
            <a:r>
              <a:rPr lang="ru-RU" sz="2400" dirty="0">
                <a:solidFill>
                  <a:srgbClr val="663300"/>
                </a:solidFill>
              </a:rPr>
              <a:t>. (Разделить листочек на пять столбцов и записать ответы).</a:t>
            </a:r>
          </a:p>
          <a:p>
            <a:pPr marL="0" indent="0">
              <a:buNone/>
            </a:pPr>
            <a:endParaRPr lang="ru-RU" sz="2400" dirty="0">
              <a:solidFill>
                <a:srgbClr val="66330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6633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56431"/>
              </p:ext>
            </p:extLst>
          </p:nvPr>
        </p:nvGraphicFramePr>
        <p:xfrm>
          <a:off x="998636" y="3889419"/>
          <a:ext cx="10509160" cy="132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1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712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Позитивные эмоции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Вовлеченность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Взаимоотношения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Смысл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Достижения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78447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9315" y="537030"/>
            <a:ext cx="5370286" cy="4922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663300"/>
                </a:solidFill>
              </a:rPr>
              <a:t>Упражнение 4. «Диалог о счастье». Когда вы чувствовали себя счастливыми?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</a:rPr>
              <a:t>Участникам предлагается объединиться в пары или тройки (в зависимости от количества человек) и рассказать друг другу, когда чувствовали себя счастливыми? Затем рефлексия: можно поделиться своими ощущениями, переживаниями, чувствами.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02" y="1219200"/>
            <a:ext cx="5970247" cy="3358263"/>
          </a:xfrm>
        </p:spPr>
      </p:pic>
    </p:spTree>
    <p:extLst>
      <p:ext uri="{BB962C8B-B14F-4D97-AF65-F5344CB8AC3E}">
        <p14:creationId xmlns:p14="http://schemas.microsoft.com/office/powerpoint/2010/main" val="10331074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8B59E-1587-4DC1-8F05-94EA3C8E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71" y="377505"/>
            <a:ext cx="3551700" cy="185396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Многие известные психологи обращали внимание на значимость детского опыта в жизни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9E405E-5FCF-4A03-BB13-3347937BA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720557" y="798513"/>
            <a:ext cx="4659312" cy="4659312"/>
          </a:xfrm>
          <a:effectLst/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7107355-BE3B-41B7-8146-58A85CF6E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071" y="2382473"/>
            <a:ext cx="3553613" cy="3075352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663300"/>
                </a:solidFill>
              </a:rPr>
              <a:t>Воспоминания детства дают человеку необходимый ресурс, поддерживают и помогают. </a:t>
            </a:r>
          </a:p>
          <a:p>
            <a:r>
              <a:rPr lang="ru-RU" sz="1400" dirty="0">
                <a:solidFill>
                  <a:srgbClr val="663300"/>
                </a:solidFill>
              </a:rPr>
              <a:t>Развитие личности осуществляется в ходе осознания человеком себя и своих возможностей. </a:t>
            </a:r>
          </a:p>
          <a:p>
            <a:r>
              <a:rPr lang="ru-RU" sz="1400" dirty="0">
                <a:solidFill>
                  <a:srgbClr val="663300"/>
                </a:solidFill>
              </a:rPr>
              <a:t>Для этого необходимо иметь развитое самосознание, овладеть средствами самопознания и саморегуляции.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465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502276"/>
            <a:ext cx="9603275" cy="529321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663300"/>
                </a:solidFill>
              </a:rPr>
              <a:t>Что делает меня счастливым?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663300"/>
                </a:solidFill>
              </a:rPr>
              <a:t>От чего зависит мое счастье?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663300"/>
                </a:solidFill>
              </a:rPr>
              <a:t>Какие привычки увеличивают мой внутренний уровень счастья?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663300"/>
                </a:solidFill>
              </a:rPr>
              <a:t>Какие простые шаги я могу делать каждый день, чтобы уровень моего счастья увеличивался?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663300"/>
                </a:solidFill>
              </a:rPr>
              <a:t>Какими самыми счастливыми моментами моей жизни я хочу поделиться?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663300"/>
                </a:solidFill>
              </a:rPr>
              <a:t>Как я могу делать счастливее других людей?</a:t>
            </a:r>
          </a:p>
        </p:txBody>
      </p:sp>
    </p:spTree>
    <p:extLst>
      <p:ext uri="{BB962C8B-B14F-4D97-AF65-F5344CB8AC3E}">
        <p14:creationId xmlns:p14="http://schemas.microsoft.com/office/powerpoint/2010/main" val="24536728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2" y="141828"/>
            <a:ext cx="8380955" cy="5821090"/>
          </a:xfrm>
        </p:spPr>
      </p:pic>
    </p:spTree>
    <p:extLst>
      <p:ext uri="{BB962C8B-B14F-4D97-AF65-F5344CB8AC3E}">
        <p14:creationId xmlns:p14="http://schemas.microsoft.com/office/powerpoint/2010/main" val="99054487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66D4B1-43DF-4F9C-8770-966DDDC6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4"/>
            <a:ext cx="5451078" cy="60535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Список используемой литературы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276E7A1-E760-4F3A-9B65-679CCB35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0" y="1761687"/>
            <a:ext cx="5451079" cy="369198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Грановская Р. М. Элементы практической психологии. – 3-е изд., с изм. и доп. – СПб.: Свет, 1997. – 608 с.: ил.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Ветрова В. В. Уроки психологического здоровья. – М.: Педагогическое общество России, 2000. – 192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rgbClr val="663300"/>
                </a:solidFill>
              </a:rPr>
              <a:t>Самоукина</a:t>
            </a:r>
            <a:r>
              <a:rPr lang="ru-RU" dirty="0">
                <a:solidFill>
                  <a:srgbClr val="663300"/>
                </a:solidFill>
              </a:rPr>
              <a:t> Н. В. Практический психолог в школе: лекции, консультирование, тренинги. – М.: Изд-во Института Психотерапии, 2003. – 244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Дейл Карнеги. Как перестать беспокоиться и начать жить. – Центр «Русская тройка», «Комета», 1989. Перевод с английского Вольская З. П.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id="{745B3A96-776C-439C-B7FF-7638C1156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9080" y="1365505"/>
            <a:ext cx="4461594" cy="3346195"/>
          </a:xfrm>
        </p:spPr>
      </p:pic>
    </p:spTree>
    <p:extLst>
      <p:ext uri="{BB962C8B-B14F-4D97-AF65-F5344CB8AC3E}">
        <p14:creationId xmlns:p14="http://schemas.microsoft.com/office/powerpoint/2010/main" val="372461435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43869-02D9-43AC-9011-AD8C8F1F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31801"/>
            <a:ext cx="9603275" cy="76199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Литература к прочтению по теме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F6C852-EFF4-4F8E-A602-BF07D89D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97000"/>
            <a:ext cx="9603275" cy="4267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«В поисках счастья». Мартин </a:t>
            </a:r>
            <a:r>
              <a:rPr lang="ru-RU" dirty="0" err="1">
                <a:solidFill>
                  <a:srgbClr val="663300"/>
                </a:solidFill>
              </a:rPr>
              <a:t>Селигман</a:t>
            </a:r>
            <a:r>
              <a:rPr lang="ru-RU" dirty="0">
                <a:solidFill>
                  <a:srgbClr val="6633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«Ребенок-оптимист». Мартин </a:t>
            </a:r>
            <a:r>
              <a:rPr lang="ru-RU" dirty="0" err="1">
                <a:solidFill>
                  <a:srgbClr val="663300"/>
                </a:solidFill>
              </a:rPr>
              <a:t>Селигман</a:t>
            </a:r>
            <a:r>
              <a:rPr lang="ru-RU" dirty="0">
                <a:solidFill>
                  <a:srgbClr val="6633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«Психология счастья». Сони </a:t>
            </a:r>
            <a:r>
              <a:rPr lang="ru-RU" dirty="0" err="1">
                <a:solidFill>
                  <a:srgbClr val="663300"/>
                </a:solidFill>
              </a:rPr>
              <a:t>Любомирски</a:t>
            </a:r>
            <a:r>
              <a:rPr lang="ru-RU" dirty="0">
                <a:solidFill>
                  <a:srgbClr val="6633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«Сказать жизни да!» Виктор </a:t>
            </a:r>
            <a:r>
              <a:rPr lang="ru-RU" dirty="0" err="1">
                <a:solidFill>
                  <a:srgbClr val="663300"/>
                </a:solidFill>
              </a:rPr>
              <a:t>Франкл</a:t>
            </a:r>
            <a:r>
              <a:rPr lang="ru-RU" dirty="0">
                <a:solidFill>
                  <a:srgbClr val="6633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«Книга радости. Как быть счастливым в меняющемся мире». Далай-лама XIV, Десмонд Туту, Абрамс Дуглас.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«Гормоны счастья. Как приучить мозг вырабатывать серотонин, дофамин, эндорфин и окситоцин». </a:t>
            </a:r>
            <a:r>
              <a:rPr lang="ru-RU" dirty="0" err="1">
                <a:solidFill>
                  <a:srgbClr val="663300"/>
                </a:solidFill>
              </a:rPr>
              <a:t>Лоретта</a:t>
            </a:r>
            <a:r>
              <a:rPr lang="ru-RU" dirty="0">
                <a:solidFill>
                  <a:srgbClr val="663300"/>
                </a:solidFill>
              </a:rPr>
              <a:t> </a:t>
            </a:r>
            <a:r>
              <a:rPr lang="ru-RU" dirty="0" err="1">
                <a:solidFill>
                  <a:srgbClr val="663300"/>
                </a:solidFill>
              </a:rPr>
              <a:t>Бройнинг</a:t>
            </a:r>
            <a:r>
              <a:rPr lang="ru-RU" dirty="0">
                <a:solidFill>
                  <a:srgbClr val="6633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«Как научиться оптимизму». Мартин </a:t>
            </a:r>
            <a:r>
              <a:rPr lang="ru-RU" dirty="0" err="1">
                <a:solidFill>
                  <a:srgbClr val="663300"/>
                </a:solidFill>
              </a:rPr>
              <a:t>Селигман</a:t>
            </a:r>
            <a:r>
              <a:rPr lang="ru-RU" dirty="0">
                <a:solidFill>
                  <a:srgbClr val="6633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</a:rPr>
              <a:t>«Поток: Психология оптимального переживания». </a:t>
            </a:r>
            <a:r>
              <a:rPr lang="ru-RU" dirty="0" err="1">
                <a:solidFill>
                  <a:srgbClr val="663300"/>
                </a:solidFill>
              </a:rPr>
              <a:t>Михай</a:t>
            </a:r>
            <a:r>
              <a:rPr lang="ru-RU" dirty="0">
                <a:solidFill>
                  <a:srgbClr val="663300"/>
                </a:solidFill>
              </a:rPr>
              <a:t> </a:t>
            </a:r>
            <a:r>
              <a:rPr lang="ru-RU" dirty="0" err="1">
                <a:solidFill>
                  <a:srgbClr val="663300"/>
                </a:solidFill>
              </a:rPr>
              <a:t>Чиксентмихайи</a:t>
            </a:r>
            <a:r>
              <a:rPr lang="ru-RU" dirty="0">
                <a:solidFill>
                  <a:srgbClr val="6633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902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C8E96-1777-474F-A97F-F5F2D923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Эмоции и физиология.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«Кто много печалится – тот до срока состарится»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1ED96-6827-4D3F-A8A2-525C49649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663300"/>
                </a:solidFill>
              </a:rPr>
              <a:t>Когда человек эмоционально возбужден, его состояние сопровождается определенными физиологическими реакциями: изменяется давление крови, содержание в ней сахара, частота пульса и дыхания, напряженность мышц.</a:t>
            </a:r>
          </a:p>
          <a:p>
            <a:r>
              <a:rPr lang="ru-RU" dirty="0">
                <a:solidFill>
                  <a:srgbClr val="663300"/>
                </a:solidFill>
              </a:rPr>
              <a:t>Ученые установили, что переживание эмоций (сильная эмоциональная реакция) активизирует все силы организма для усиленной мышечной деятельности и осуществляет энергетическую мобилизацию. </a:t>
            </a:r>
          </a:p>
          <a:p>
            <a:r>
              <a:rPr lang="ru-RU" dirty="0">
                <a:solidFill>
                  <a:srgbClr val="663300"/>
                </a:solidFill>
              </a:rPr>
              <a:t>И. П. Павлов пояснил причину тесных связей между эмоциями и мышечными движениями: нельзя себе представить какого-нибудь зверя, лежащего часами и гневающегося без всяких мышечных проявлений своего гнева. У них каждое чувствование переходило в работу мышц.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1657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B3F3E5-1D1F-44B1-A540-0450D0D61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939567"/>
            <a:ext cx="9603275" cy="473978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Радующийся человек жестикулирует, дети прыгают и хлопают в ладоши, поют и смеются (Г. Н. Ланге).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Радость молодит, потому что человек довольный, находящийся в хорошем настроении, создает оптимальные условия для питания всех тканей тела (расширяются мелкие артерии). Если радость дает ощущение легкости, то в горе возникает ощущение тяжести.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Чем напряженнее человек, тем меньше его способность к наслаждению и ощущению счастья.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Огорчения очень старят, поскольку они сопровождаются изменениями кожи, волос, ногтей, зубов.</a:t>
            </a:r>
          </a:p>
          <a:p>
            <a:r>
              <a:rPr lang="ru-RU" sz="1800" dirty="0">
                <a:solidFill>
                  <a:srgbClr val="663300"/>
                </a:solidFill>
              </a:rPr>
              <a:t>Итак, если вы хотите подольше сохранить молодость, то не выходите из душевного равновесия по пустякам, чаще радуйтесь и стремитесь удержать хорошее настроение!</a:t>
            </a:r>
          </a:p>
          <a:p>
            <a:r>
              <a:rPr lang="ru-RU" sz="1800" dirty="0">
                <a:solidFill>
                  <a:srgbClr val="663300"/>
                </a:solidFill>
              </a:rPr>
              <a:t>Думайте и ведите себя жизнерадостно и вы почувствуете себя жизнерадостным (Дейл Карнеги).</a:t>
            </a:r>
          </a:p>
        </p:txBody>
      </p:sp>
    </p:spTree>
    <p:extLst>
      <p:ext uri="{BB962C8B-B14F-4D97-AF65-F5344CB8AC3E}">
        <p14:creationId xmlns:p14="http://schemas.microsoft.com/office/powerpoint/2010/main" val="27442585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D109D3-6481-4068-BA66-55E928EB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444617"/>
            <a:ext cx="5132298" cy="95971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Характерные признаки физиологических проявлений печали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1B8A79A-7202-401F-B2A4-F08CFC325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6609" y="798513"/>
            <a:ext cx="3302358" cy="4659312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9991B0F5-30C8-4D32-BB5A-5A4AA647F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1" y="1342239"/>
            <a:ext cx="5132298" cy="41114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63300"/>
                </a:solidFill>
              </a:rPr>
              <a:t>Парализующее действие на мышцы произвольного движения: возникает чувство усталости.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63300"/>
                </a:solidFill>
              </a:rPr>
              <a:t>Глаза кажутся большими, так как расслабляются мышцы глазной впадины.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663300"/>
                </a:solidFill>
              </a:rPr>
              <a:t>Сосудодвигатели</a:t>
            </a:r>
            <a:r>
              <a:rPr lang="ru-RU" sz="1400" dirty="0">
                <a:solidFill>
                  <a:srgbClr val="663300"/>
                </a:solidFill>
              </a:rPr>
              <a:t> сжимаются и ткани обескровливаются. Человек чувствителен к холоду, ощущает холод и озноб.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63300"/>
                </a:solidFill>
              </a:rPr>
              <a:t>В легких сокращаются мелкие сосуды и человек ощущает недостаток воздуха, стеснение и тяжесть в груди и старается облегчить свое состояние продолжительными и глубокими вздохами.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63300"/>
                </a:solidFill>
              </a:rPr>
              <a:t>Печального человека можно узнать по внешнему виду: ходит медленно, сутуло, руки болтаются, голос слабый, беззвучный.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63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63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63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63300"/>
              </a:solidFill>
            </a:endParaRPr>
          </a:p>
          <a:p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226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D4BAC48-2B94-4CF0-8903-DCB65D48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70" y="209726"/>
            <a:ext cx="6442745" cy="109895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Говорят, что несчастье хорошая школа, может быть. Но счастье есть лучший университет. Оно довершает воспитание души, способной к доброму и прекрасному…                      А. С. Пушкин.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3475407-35F6-40DF-895B-5A84095D7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00"/>
          <a:stretch/>
        </p:blipFill>
        <p:spPr>
          <a:xfrm>
            <a:off x="7688189" y="1384183"/>
            <a:ext cx="4218562" cy="3045204"/>
          </a:xfrm>
          <a:effectLst/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76E4499C-33BC-4BB1-A21F-70B53DA05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070" y="1308683"/>
            <a:ext cx="6442745" cy="4144990"/>
          </a:xfrm>
        </p:spPr>
        <p:txBody>
          <a:bodyPr>
            <a:normAutofit/>
          </a:bodyPr>
          <a:lstStyle/>
          <a:p>
            <a:r>
              <a:rPr lang="ru-RU" sz="1100" b="1" dirty="0">
                <a:solidFill>
                  <a:srgbClr val="663300"/>
                </a:solidFill>
              </a:rPr>
              <a:t>К счастью можно прийти двумя путями. Первый путь — внешний. Приобретая лучшее жилище, лучшую одежду, более приятных друзей, мы можем в той или иной степени обрести счастье и удовлетворение. Второй путь — это путь духовного развития, и он позволяет достичь счастья внутреннего. Однако эти два подхода не равноценны. Внешнее счастье без внутреннего не может длиться долго. Если жизнь рисуется вам в чёрных красках, если вашему сердцу чего-то недостает, вы не будете счастливы, какой бы роскошью себя ни окружили. Но если вы достигли внутреннего спокойствия, то можете обрести счастье даже в самых тяжелых условиях.</a:t>
            </a:r>
          </a:p>
          <a:p>
            <a:r>
              <a:rPr lang="ru-RU" sz="1100" b="1" dirty="0">
                <a:solidFill>
                  <a:srgbClr val="663300"/>
                </a:solidFill>
              </a:rPr>
              <a:t>— Далай-лама XIV</a:t>
            </a:r>
          </a:p>
          <a:p>
            <a:r>
              <a:rPr lang="ru-RU" sz="1100" dirty="0">
                <a:solidFill>
                  <a:srgbClr val="663300"/>
                </a:solidFill>
              </a:rPr>
              <a:t>Удовольствие, радость, счастье – положительные эмоции. Самая мощная из них –</a:t>
            </a:r>
            <a:r>
              <a:rPr lang="ru-RU" sz="1100" b="1" dirty="0">
                <a:solidFill>
                  <a:srgbClr val="663300"/>
                </a:solidFill>
              </a:rPr>
              <a:t> СЧАСТЬЕ</a:t>
            </a:r>
            <a:r>
              <a:rPr lang="ru-RU" sz="1100" dirty="0">
                <a:solidFill>
                  <a:srgbClr val="663300"/>
                </a:solidFill>
              </a:rPr>
              <a:t>. </a:t>
            </a:r>
          </a:p>
          <a:p>
            <a:r>
              <a:rPr lang="ru-RU" sz="1100" dirty="0">
                <a:solidFill>
                  <a:srgbClr val="663300"/>
                </a:solidFill>
              </a:rPr>
              <a:t>Человек обычно стремится выбрать для себя по возможности такую деятельность, которая дала бы ему достижимый при данных обстоятельствах максимум счастья в том смысле, как он его понимает.</a:t>
            </a:r>
          </a:p>
          <a:p>
            <a:r>
              <a:rPr lang="ru-RU" sz="1100" dirty="0">
                <a:solidFill>
                  <a:srgbClr val="663300"/>
                </a:solidFill>
              </a:rPr>
              <a:t>Когда человек испытывает счастье? Тогда, когда наступает совпадение задуманного и достигнутого или когда этот момент приближается. Следовательно, путь к счастью – в замыслах, идеалах, целях и мечтах.</a:t>
            </a:r>
          </a:p>
          <a:p>
            <a:r>
              <a:rPr lang="ru-RU" sz="1100" dirty="0">
                <a:solidFill>
                  <a:srgbClr val="663300"/>
                </a:solidFill>
              </a:rPr>
              <a:t>Самый большой вклад в будущую счастливую жизнь своего ребенка сделают те родители, которые помогут сыну или дочери сформировать далекую и значимую жизненную перспективу.</a:t>
            </a:r>
          </a:p>
        </p:txBody>
      </p:sp>
    </p:spTree>
    <p:extLst>
      <p:ext uri="{BB962C8B-B14F-4D97-AF65-F5344CB8AC3E}">
        <p14:creationId xmlns:p14="http://schemas.microsoft.com/office/powerpoint/2010/main" val="34112629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35229-A292-4684-9887-FA4A9D0B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35560"/>
            <a:ext cx="9603275" cy="67950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Стресс и его 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CECEF-7BA9-465B-A395-634C7F88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67406"/>
            <a:ext cx="9603275" cy="409893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663300"/>
                </a:solidFill>
              </a:rPr>
              <a:t>Наиболее мощное проявление эмоций вызывает комплексную физиологическую реакцию – стресс.</a:t>
            </a:r>
          </a:p>
          <a:p>
            <a:r>
              <a:rPr lang="ru-RU" sz="1600" dirty="0">
                <a:solidFill>
                  <a:srgbClr val="663300"/>
                </a:solidFill>
              </a:rPr>
              <a:t>Стресс включает в себя физиологические и психологические компоненты. С его помощью организм мобилизует себя целиком на приспособление к новой ситуации, приводя в действие защитные механизмы, обеспечивающие сопротивление или адаптацию. Положительное влияние стресса </a:t>
            </a:r>
            <a:r>
              <a:rPr lang="ru-RU" sz="1600" b="1" dirty="0">
                <a:solidFill>
                  <a:srgbClr val="663300"/>
                </a:solidFill>
              </a:rPr>
              <a:t>умеренной силы </a:t>
            </a:r>
            <a:r>
              <a:rPr lang="ru-RU" sz="1600" dirty="0">
                <a:solidFill>
                  <a:srgbClr val="663300"/>
                </a:solidFill>
              </a:rPr>
              <a:t>проявляется в ряде психологических свойств – улучшении внимания, в повышении заинтересованности человека в достижении цели, в положительной эмоциональной окраске.</a:t>
            </a:r>
          </a:p>
          <a:p>
            <a:r>
              <a:rPr lang="ru-RU" sz="1600" dirty="0">
                <a:solidFill>
                  <a:srgbClr val="663300"/>
                </a:solidFill>
              </a:rPr>
              <a:t>При стрессовых воздействиях в кровь начинают выделяться определенные гормоны. Под их влиянием изменяется режим работы органов и систем организма. (Например: учащается ритм сердца, повышается свертываемость крови, изменяются защитные свойства организма).</a:t>
            </a:r>
          </a:p>
          <a:p>
            <a:r>
              <a:rPr lang="ru-RU" sz="1600" dirty="0">
                <a:solidFill>
                  <a:srgbClr val="663300"/>
                </a:solidFill>
              </a:rPr>
              <a:t>Индивидуальная выраженность стресса определяется в значительной мере осознанием человеком своей ответственности за себя, за окружающих, его установкой на свою роль в создавшейся ситуации.</a:t>
            </a:r>
          </a:p>
          <a:p>
            <a:endParaRPr lang="ru-RU" sz="1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0653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 descr="Сердце с пульсом">
            <a:extLst>
              <a:ext uri="{FF2B5EF4-FFF2-40B4-BE49-F238E27FC236}">
                <a16:creationId xmlns:a16="http://schemas.microsoft.com/office/drawing/2014/main" id="{DADEB4BD-98A6-492E-9926-9161E5317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5726" y="1256201"/>
            <a:ext cx="2794505" cy="279450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63367FB-E59B-4F39-81CE-9BD1EEEEB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1" y="721453"/>
            <a:ext cx="6994654" cy="47322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663300"/>
                </a:solidFill>
              </a:rPr>
              <a:t>Нередко в тяжелой стрессовой ситуации человек ведет себя сдержанно, полностью контролирует свое психическое состояние, принимает точные и ответственные решения, однако при этом его адаптационный резерв снижается и вместе с тем повышается риск подвергнуться различным заболеваниям. </a:t>
            </a:r>
          </a:p>
          <a:p>
            <a:r>
              <a:rPr lang="ru-RU" dirty="0">
                <a:solidFill>
                  <a:srgbClr val="663300"/>
                </a:solidFill>
              </a:rPr>
              <a:t>Установлена прямая зависимость силы эмоционального напряжения и </a:t>
            </a:r>
            <a:r>
              <a:rPr lang="ru-RU" b="1" dirty="0">
                <a:solidFill>
                  <a:srgbClr val="663300"/>
                </a:solidFill>
              </a:rPr>
              <a:t>частоты пульса </a:t>
            </a:r>
            <a:r>
              <a:rPr lang="ru-RU" dirty="0">
                <a:solidFill>
                  <a:srgbClr val="663300"/>
                </a:solidFill>
              </a:rPr>
              <a:t>как следствия изменения степени ответственности человека за ситуацию.</a:t>
            </a:r>
          </a:p>
          <a:p>
            <a:r>
              <a:rPr lang="ru-RU" b="1" dirty="0">
                <a:solidFill>
                  <a:srgbClr val="C00000"/>
                </a:solidFill>
              </a:rPr>
              <a:t>Теория стресса Г. </a:t>
            </a:r>
            <a:r>
              <a:rPr lang="ru-RU" b="1" dirty="0" err="1">
                <a:solidFill>
                  <a:srgbClr val="C00000"/>
                </a:solidFill>
              </a:rPr>
              <a:t>Селье</a:t>
            </a:r>
            <a:r>
              <a:rPr lang="ru-RU" b="1" dirty="0">
                <a:solidFill>
                  <a:srgbClr val="C00000"/>
                </a:solidFill>
              </a:rPr>
              <a:t>. 3 фазы.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</a:rPr>
              <a:t>Фаза тревоги. (Мобилизация защитных сил организма: «К оружию!»).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</a:rPr>
              <a:t>Фаза стабилизации. (Сбалансированное расходование адаптационных сил организма).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</a:rPr>
              <a:t>Фаза истощения. (Когда организму недостает резервов для структурной перестройки на первых двух фазах). Избыточное энергетическое обеспечение.</a:t>
            </a:r>
          </a:p>
          <a:p>
            <a:r>
              <a:rPr lang="ru-RU" b="1" dirty="0">
                <a:solidFill>
                  <a:srgbClr val="663300"/>
                </a:solidFill>
              </a:rPr>
              <a:t>Стресс является составной частью жизни каждого человека и его нельзя избежать, он создает «вкус к жизни». Но стрессовые воздействия не должны превышать приспособительные возможности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2062340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1082</TotalTime>
  <Words>2619</Words>
  <Application>Microsoft Office PowerPoint</Application>
  <PresentationFormat>Широкоэкранный</PresentationFormat>
  <Paragraphs>159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Gill Sans MT</vt:lpstr>
      <vt:lpstr>Галерея</vt:lpstr>
      <vt:lpstr>Психологическое здоровье</vt:lpstr>
      <vt:lpstr>Презентация PowerPoint</vt:lpstr>
      <vt:lpstr>Многие известные психологи обращали внимание на значимость детского опыта в жизни</vt:lpstr>
      <vt:lpstr>Эмоции и физиология.  «Кто много печалится – тот до срока состарится»</vt:lpstr>
      <vt:lpstr>Презентация PowerPoint</vt:lpstr>
      <vt:lpstr>Характерные признаки физиологических проявлений печали</vt:lpstr>
      <vt:lpstr>Говорят, что несчастье хорошая школа, может быть. Но счастье есть лучший университет. Оно довершает воспитание души, способной к доброму и прекрасному…                      А. С. Пушкин.</vt:lpstr>
      <vt:lpstr>Стресс и его особенности</vt:lpstr>
      <vt:lpstr>Презентация PowerPoint</vt:lpstr>
      <vt:lpstr>Презентация PowerPoint</vt:lpstr>
      <vt:lpstr>Стресс – это не то, что с вами случилось, а то, как вы это воспринимаете.                                                                                                     Г. Селье.</vt:lpstr>
      <vt:lpstr>Не желай себе конца тревог, ибо с тревогами заканчивается жизнь (пословица).  Измени свое отношение к вещам, которые тебя тревожат, и ты будешь в безопасности (з. фрейд).</vt:lpstr>
      <vt:lpstr>Управление эмоциями Самый лучший способ подбодрить себя – это подбодрить кого-нибудь другого (М. твен).</vt:lpstr>
      <vt:lpstr>Презентация PowerPoint</vt:lpstr>
      <vt:lpstr>Презентация PowerPoint</vt:lpstr>
      <vt:lpstr>Вопросы, позволяющие анализировать и решать проблемы беспокойства, справиться с тревогой.</vt:lpstr>
      <vt:lpstr>Арт-терапевт юлия даниленко о чувствах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«отдых»</vt:lpstr>
      <vt:lpstr>Упражнения на тему: «психологическое здоровье. Уроки счастья»</vt:lpstr>
      <vt:lpstr>Эмоциональный тест фордайса насколько счастливым или несчастным вы чувствуете себя в целом?</vt:lpstr>
      <vt:lpstr>Презентация PowerPoint</vt:lpstr>
      <vt:lpstr>Презентация PowerPoint</vt:lpstr>
      <vt:lpstr>Модель счастья perma (мартин селигман)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используемой литературы</vt:lpstr>
      <vt:lpstr>Литература к прочтению по теме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здоровье</dc:title>
  <dc:creator>Наташа</dc:creator>
  <cp:lastModifiedBy>Наташа</cp:lastModifiedBy>
  <cp:revision>36</cp:revision>
  <dcterms:created xsi:type="dcterms:W3CDTF">2022-02-05T17:58:05Z</dcterms:created>
  <dcterms:modified xsi:type="dcterms:W3CDTF">2022-03-27T18:00:50Z</dcterms:modified>
</cp:coreProperties>
</file>