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0" r:id="rId3"/>
    <p:sldId id="267" r:id="rId4"/>
    <p:sldId id="268" r:id="rId5"/>
    <p:sldId id="269" r:id="rId6"/>
    <p:sldId id="270" r:id="rId7"/>
    <p:sldId id="271" r:id="rId8"/>
    <p:sldId id="272" r:id="rId9"/>
    <p:sldId id="262" r:id="rId10"/>
    <p:sldId id="273" r:id="rId11"/>
    <p:sldId id="263" r:id="rId12"/>
    <p:sldId id="266" r:id="rId13"/>
    <p:sldId id="264" r:id="rId14"/>
    <p:sldId id="265" r:id="rId15"/>
    <p:sldId id="274" r:id="rId16"/>
    <p:sldId id="275" r:id="rId17"/>
    <p:sldId id="277" r:id="rId18"/>
    <p:sldId id="276" r:id="rId19"/>
    <p:sldId id="278" r:id="rId20"/>
    <p:sldId id="283" r:id="rId21"/>
    <p:sldId id="284" r:id="rId22"/>
    <p:sldId id="279" r:id="rId23"/>
    <p:sldId id="280" r:id="rId24"/>
    <p:sldId id="281" r:id="rId25"/>
    <p:sldId id="282" r:id="rId26"/>
  </p:sldIdLst>
  <p:sldSz cx="9144000" cy="6858000" type="screen4x3"/>
  <p:notesSz cx="6858000" cy="9144000"/>
  <p:custDataLst>
    <p:tags r:id="rId2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08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7" d="100"/>
          <a:sy n="67" d="100"/>
        </p:scale>
        <p:origin x="-52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7F9F-801D-40B6-AE3D-652DD84C6C07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F918A-A944-413A-A2E0-FCDA26D5A5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7F9F-801D-40B6-AE3D-652DD84C6C07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F918A-A944-413A-A2E0-FCDA26D5A5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7F9F-801D-40B6-AE3D-652DD84C6C07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F918A-A944-413A-A2E0-FCDA26D5A5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7F9F-801D-40B6-AE3D-652DD84C6C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F918A-A944-413A-A2E0-FCDA26D5A51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43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7F9F-801D-40B6-AE3D-652DD84C6C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F918A-A944-413A-A2E0-FCDA26D5A51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054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7F9F-801D-40B6-AE3D-652DD84C6C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F918A-A944-413A-A2E0-FCDA26D5A51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5688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7F9F-801D-40B6-AE3D-652DD84C6C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F918A-A944-413A-A2E0-FCDA26D5A51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856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7F9F-801D-40B6-AE3D-652DD84C6C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F918A-A944-413A-A2E0-FCDA26D5A51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051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7F9F-801D-40B6-AE3D-652DD84C6C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F918A-A944-413A-A2E0-FCDA26D5A51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978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7F9F-801D-40B6-AE3D-652DD84C6C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F918A-A944-413A-A2E0-FCDA26D5A51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288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7F9F-801D-40B6-AE3D-652DD84C6C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F918A-A944-413A-A2E0-FCDA26D5A51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205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7F9F-801D-40B6-AE3D-652DD84C6C07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F918A-A944-413A-A2E0-FCDA26D5A5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7F9F-801D-40B6-AE3D-652DD84C6C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F918A-A944-413A-A2E0-FCDA26D5A51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6114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7F9F-801D-40B6-AE3D-652DD84C6C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F918A-A944-413A-A2E0-FCDA26D5A51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926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7F9F-801D-40B6-AE3D-652DD84C6C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F918A-A944-413A-A2E0-FCDA26D5A51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609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7F9F-801D-40B6-AE3D-652DD84C6C07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F918A-A944-413A-A2E0-FCDA26D5A5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7F9F-801D-40B6-AE3D-652DD84C6C07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F918A-A944-413A-A2E0-FCDA26D5A5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7F9F-801D-40B6-AE3D-652DD84C6C07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F918A-A944-413A-A2E0-FCDA26D5A5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7F9F-801D-40B6-AE3D-652DD84C6C07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F918A-A944-413A-A2E0-FCDA26D5A5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7F9F-801D-40B6-AE3D-652DD84C6C07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F918A-A944-413A-A2E0-FCDA26D5A5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7F9F-801D-40B6-AE3D-652DD84C6C07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F918A-A944-413A-A2E0-FCDA26D5A5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7F9F-801D-40B6-AE3D-652DD84C6C07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F918A-A944-413A-A2E0-FCDA26D5A5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E7F9F-801D-40B6-AE3D-652DD84C6C07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F918A-A944-413A-A2E0-FCDA26D5A51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E7F9F-801D-40B6-AE3D-652DD84C6C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F918A-A944-413A-A2E0-FCDA26D5A51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683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etsad2.ermuo.ru/?page_id=3167" TargetMode="Externa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96864" y="6396335"/>
            <a:ext cx="1947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nachalo4ka.ru</a:t>
            </a: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23419"/>
            <a:ext cx="8424936" cy="2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9532" y="116632"/>
            <a:ext cx="84249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«STEM-образование в детском саду для формирования функциональной грамотности».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137983" y="1870958"/>
            <a:ext cx="403244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Times New Roman"/>
                <a:ea typeface="Calibri"/>
              </a:rPr>
              <a:t>Внедрение образовательных платформ на основе модулей программы </a:t>
            </a:r>
            <a:r>
              <a:rPr lang="en-US" sz="3200" dirty="0">
                <a:solidFill>
                  <a:srgbClr val="C00000"/>
                </a:solidFill>
                <a:latin typeface="Times New Roman"/>
                <a:ea typeface="Calibri"/>
              </a:rPr>
              <a:t>STEM</a:t>
            </a:r>
            <a:r>
              <a:rPr lang="ru-RU" sz="3200" dirty="0">
                <a:solidFill>
                  <a:srgbClr val="C00000"/>
                </a:solidFill>
                <a:latin typeface="Times New Roman"/>
                <a:ea typeface="Calibri"/>
              </a:rPr>
              <a:t>-образования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000291"/>
            <a:ext cx="4137798" cy="1764766"/>
          </a:xfrm>
          <a:prstGeom prst="rect">
            <a:avLst/>
          </a:prstGeom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88640"/>
            <a:ext cx="89289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Образовательная платформа «Дары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Фрёбеля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 на основе модуля программы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STEM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–образования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«Дидактическая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система Ф.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Фрёбеля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6839" y="1273984"/>
            <a:ext cx="8496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Экспериментирование с предметами окружающего мира. 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Освоение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математической действительности через сенсорное восприятие путем действий с геометрическими телами и фигурами.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Конструирование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различных ракурсах и проекциях.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212976"/>
            <a:ext cx="4160441" cy="3321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678057"/>
            <a:ext cx="2790126" cy="209302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19975" y="6401752"/>
            <a:ext cx="4090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http://detsad2.ermuo.ru/?</a:t>
            </a:r>
            <a:r>
              <a:rPr lang="en-US" dirty="0" smtClean="0">
                <a:hlinkClick r:id="rId6"/>
              </a:rPr>
              <a:t>page_id=3167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933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G:\фото все\фото\DSC038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0" t="5928" r="8998"/>
          <a:stretch/>
        </p:blipFill>
        <p:spPr bwMode="auto">
          <a:xfrm>
            <a:off x="4652896" y="100013"/>
            <a:ext cx="3771901" cy="3320950"/>
          </a:xfrm>
          <a:prstGeom prst="rect">
            <a:avLst/>
          </a:prstGeom>
          <a:noFill/>
          <a:ln w="25400">
            <a:solidFill>
              <a:srgbClr val="1008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" y="-171400"/>
            <a:ext cx="3767137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3" r="19609" b="11458"/>
          <a:stretch/>
        </p:blipFill>
        <p:spPr bwMode="auto">
          <a:xfrm>
            <a:off x="6228184" y="2723396"/>
            <a:ext cx="2735875" cy="3732083"/>
          </a:xfrm>
          <a:prstGeom prst="rect">
            <a:avLst/>
          </a:prstGeom>
          <a:noFill/>
          <a:ln w="25400" cmpd="sng">
            <a:solidFill>
              <a:srgbClr val="1008B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582" y="2723395"/>
            <a:ext cx="2861949" cy="3815933"/>
          </a:xfrm>
          <a:prstGeom prst="rect">
            <a:avLst/>
          </a:prstGeom>
          <a:noFill/>
          <a:ln w="25400">
            <a:solidFill>
              <a:srgbClr val="1008B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1"/>
          <a:stretch/>
        </p:blipFill>
        <p:spPr bwMode="auto">
          <a:xfrm>
            <a:off x="82401" y="3501291"/>
            <a:ext cx="2736774" cy="2891454"/>
          </a:xfrm>
          <a:prstGeom prst="rect">
            <a:avLst/>
          </a:prstGeom>
          <a:noFill/>
          <a:ln w="25400">
            <a:solidFill>
              <a:srgbClr val="1008B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975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8223"/>
            <a:ext cx="2903339" cy="198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527" y="5361644"/>
            <a:ext cx="5221015" cy="1496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176330"/>
            <a:ext cx="3647373" cy="2502645"/>
          </a:xfrm>
          <a:prstGeom prst="rect">
            <a:avLst/>
          </a:prstGeom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7729" y="81204"/>
            <a:ext cx="86409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200" kern="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</a:t>
            </a:r>
            <a:r>
              <a:rPr kumimoji="0" lang="ru-RU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бразовательная</a:t>
            </a: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платформа </a:t>
            </a:r>
            <a:r>
              <a:rPr lang="ru-RU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«Мини-лаборатории</a:t>
            </a:r>
            <a:r>
              <a:rPr lang="ru-RU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на основе модуля программы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STEM </a:t>
            </a:r>
            <a:r>
              <a:rPr lang="ru-RU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–образования </a:t>
            </a: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«Экспериментирование с живой и неживой природой</a:t>
            </a:r>
            <a:r>
              <a:rPr lang="ru-RU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56967" y="2107021"/>
            <a:ext cx="640752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задачи:</a:t>
            </a:r>
          </a:p>
          <a:p>
            <a:pPr lvl="0" algn="ctr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Формирование представлений об окружающем мире в опытно-экспериментальной деятельности.</a:t>
            </a:r>
          </a:p>
          <a:p>
            <a:pPr lvl="0" algn="ctr"/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Осознание единства всего живого в процессе наглядно-чувственного восприятия.</a:t>
            </a:r>
          </a:p>
        </p:txBody>
      </p:sp>
    </p:spTree>
    <p:extLst>
      <p:ext uri="{BB962C8B-B14F-4D97-AF65-F5344CB8AC3E}">
        <p14:creationId xmlns:p14="http://schemas.microsoft.com/office/powerpoint/2010/main" val="306829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756924"/>
            <a:ext cx="2971850" cy="3962467"/>
          </a:xfrm>
          <a:prstGeom prst="rect">
            <a:avLst/>
          </a:prstGeom>
          <a:noFill/>
          <a:ln w="25400" cmpd="sng">
            <a:solidFill>
              <a:srgbClr val="1008B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49391"/>
            <a:ext cx="4248472" cy="3186229"/>
          </a:xfrm>
          <a:prstGeom prst="rect">
            <a:avLst/>
          </a:prstGeom>
          <a:noFill/>
          <a:ln w="25400" cmpd="sng">
            <a:solidFill>
              <a:srgbClr val="1008B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4" b="3264"/>
          <a:stretch/>
        </p:blipFill>
        <p:spPr bwMode="auto">
          <a:xfrm>
            <a:off x="5414015" y="188640"/>
            <a:ext cx="2268498" cy="2756924"/>
          </a:xfrm>
          <a:prstGeom prst="rect">
            <a:avLst/>
          </a:prstGeom>
          <a:noFill/>
          <a:ln w="25400" cmpd="sng">
            <a:solidFill>
              <a:srgbClr val="1008B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 descr="G:\фото все\фото\SAM_041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/>
          <a:stretch/>
        </p:blipFill>
        <p:spPr bwMode="auto">
          <a:xfrm>
            <a:off x="611560" y="188640"/>
            <a:ext cx="4248472" cy="2980049"/>
          </a:xfrm>
          <a:prstGeom prst="rect">
            <a:avLst/>
          </a:prstGeom>
          <a:noFill/>
          <a:ln w="25400" cmpd="sng">
            <a:solidFill>
              <a:srgbClr val="1008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21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16632"/>
            <a:ext cx="82809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 </a:t>
            </a:r>
            <a:r>
              <a:rPr lang="ru-RU" sz="2800" dirty="0" smtClean="0"/>
              <a:t>Об</a:t>
            </a:r>
            <a:r>
              <a:rPr lang="ru-RU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разовательная платформа 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</a:t>
            </a:r>
            <a:r>
              <a:rPr lang="ru-RU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LEGO</a:t>
            </a:r>
            <a:r>
              <a:rPr lang="ru-RU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-студия» на основе модуля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STEM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образования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LEGO</a:t>
            </a:r>
            <a:r>
              <a:rPr lang="ru-RU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конструирование»</a:t>
            </a:r>
            <a:endParaRPr lang="ru-RU" sz="2800" kern="0" dirty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5169" y="1556792"/>
            <a:ext cx="8784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задачи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способность к практическому и умственному экспериментированию,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обобщению, установлению причинно-следственных связей,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речевому планированию и речевому комментированию процесса и результата собственной деятельности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умение группировать предметы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умение проявлять осведомленность в разных сферах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C:\Users\Ludmila\Desktop\сросно\ресурсная карта\фото дети 2020\IMG_20201109_154322[1]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9"/>
          <a:stretch/>
        </p:blipFill>
        <p:spPr bwMode="auto">
          <a:xfrm>
            <a:off x="145169" y="3573016"/>
            <a:ext cx="4401133" cy="309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72000" y="3422954"/>
            <a:ext cx="43610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свободное владения родным языком (словарный состав, грамматический строй речи, фонетическая система, </a:t>
            </a:r>
          </a:p>
        </p:txBody>
      </p:sp>
      <p:pic>
        <p:nvPicPr>
          <p:cNvPr id="11267" name="Picture 3" descr="C:\Users\Ludmila\Desktop\сросно\ресурсная карта\фото дети 2020\IMG-20201119-WA00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068" y="4502543"/>
            <a:ext cx="1673932" cy="223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72000" y="4616792"/>
            <a:ext cx="28980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-элементарные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о семантической структуре),</a:t>
            </a:r>
          </a:p>
          <a:p>
            <a:pPr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умение создавать новые образы, фантазировать, использовать аналогию и синтез.</a:t>
            </a:r>
          </a:p>
        </p:txBody>
      </p:sp>
    </p:spTree>
    <p:extLst>
      <p:ext uri="{BB962C8B-B14F-4D97-AF65-F5344CB8AC3E}">
        <p14:creationId xmlns:p14="http://schemas.microsoft.com/office/powerpoint/2010/main" val="294446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2290" name="Picture 2" descr="C:\Users\Ludmila\Desktop\сросно\ресурсная карта\фото дети 2020\IMG-20201119-WA01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7" t="18354"/>
          <a:stretch/>
        </p:blipFill>
        <p:spPr bwMode="auto">
          <a:xfrm>
            <a:off x="5868842" y="230565"/>
            <a:ext cx="2567756" cy="3095797"/>
          </a:xfrm>
          <a:prstGeom prst="rect">
            <a:avLst/>
          </a:prstGeom>
          <a:noFill/>
          <a:ln w="25400" cmpd="sng">
            <a:solidFill>
              <a:srgbClr val="1008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Ludmila\Desktop\сросно\ресурсная карта\фото дети 2020\IMG-20201119-WA01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2259"/>
            <a:ext cx="4295800" cy="3221850"/>
          </a:xfrm>
          <a:prstGeom prst="rect">
            <a:avLst/>
          </a:prstGeom>
          <a:noFill/>
          <a:ln w="25400" cmpd="sng">
            <a:solidFill>
              <a:srgbClr val="1008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Ludmila\Desktop\сросно\ресурсная карта\фото дети 2020\IMG-20201119-WA00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3545649"/>
            <a:ext cx="4259796" cy="3194847"/>
          </a:xfrm>
          <a:prstGeom prst="rect">
            <a:avLst/>
          </a:prstGeom>
          <a:noFill/>
          <a:ln w="25400" cmpd="sng">
            <a:solidFill>
              <a:srgbClr val="1008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664" y="3483601"/>
            <a:ext cx="2489206" cy="3318942"/>
          </a:xfrm>
          <a:prstGeom prst="rect">
            <a:avLst/>
          </a:prstGeom>
          <a:noFill/>
          <a:ln w="25400" cmpd="sng">
            <a:solidFill>
              <a:srgbClr val="1008B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560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.png"/>
          <p:cNvPicPr>
            <a:picLocks noChangeAspect="1"/>
          </p:cNvPicPr>
          <p:nvPr/>
        </p:nvPicPr>
        <p:blipFill>
          <a:blip r:embed="rId3" cstate="print"/>
          <a:srcRect b="4423"/>
          <a:stretch>
            <a:fillRect/>
          </a:stretch>
        </p:blipFill>
        <p:spPr>
          <a:xfrm>
            <a:off x="0" y="2636912"/>
            <a:ext cx="3305547" cy="4076582"/>
          </a:xfrm>
          <a:prstGeom prst="rect">
            <a:avLst/>
          </a:prstGeom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60648"/>
            <a:ext cx="856895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9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Образовательная платформа </a:t>
            </a:r>
            <a:r>
              <a:rPr lang="ru-RU" sz="4900" kern="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4900" kern="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4900" kern="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«Математическое развитие»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720840"/>
            <a:ext cx="660648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задачи: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геометрическими фигурами и телами.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Пространственное и временное ориентирование.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Освоение цифр как символов (знаков) числа.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Формирование представлений о количестве и освоение количественных отношений. 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Освоение счетной и вычислительной  деятельности.</a:t>
            </a:r>
          </a:p>
        </p:txBody>
      </p:sp>
      <p:pic>
        <p:nvPicPr>
          <p:cNvPr id="14338" name="Picture 2" descr="C:\Users\Ludmila\Desktop\сросно\ресурсная карта\фото дети 2020\IMG-20201119-WA00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955062"/>
            <a:ext cx="3739927" cy="280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60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3508" y="116632"/>
            <a:ext cx="885698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9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предметно-пространственная среда</a:t>
            </a:r>
            <a:endParaRPr lang="ru-RU" sz="49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C:\Users\Ludmila\Desktop\сросно\ресурсная карта\фото дети 2020\SAM_35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33630"/>
            <a:ext cx="367240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33630"/>
            <a:ext cx="3601920" cy="4802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238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72" y="2276872"/>
            <a:ext cx="3332225" cy="4442967"/>
          </a:xfrm>
          <a:prstGeom prst="rect">
            <a:avLst/>
          </a:prstGeom>
          <a:noFill/>
          <a:ln w="25400" cmpd="sng">
            <a:solidFill>
              <a:srgbClr val="1008B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512501" cy="3384376"/>
          </a:xfrm>
          <a:prstGeom prst="rect">
            <a:avLst/>
          </a:prstGeom>
          <a:noFill/>
          <a:ln w="25400">
            <a:solidFill>
              <a:srgbClr val="1008B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95"/>
          <a:stretch/>
        </p:blipFill>
        <p:spPr bwMode="auto">
          <a:xfrm>
            <a:off x="5076056" y="461142"/>
            <a:ext cx="3843338" cy="5883127"/>
          </a:xfrm>
          <a:prstGeom prst="rect">
            <a:avLst/>
          </a:prstGeom>
          <a:noFill/>
          <a:ln w="25400" cmpd="sng">
            <a:solidFill>
              <a:srgbClr val="1008B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287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24944"/>
            <a:ext cx="3140075" cy="3730625"/>
          </a:xfrm>
          <a:prstGeom prst="rect">
            <a:avLst/>
          </a:prstGeom>
          <a:noFill/>
          <a:ln w="25400" cmpd="sng">
            <a:solidFill>
              <a:srgbClr val="1008B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83"/>
          <a:stretch/>
        </p:blipFill>
        <p:spPr bwMode="auto">
          <a:xfrm>
            <a:off x="3777990" y="3789040"/>
            <a:ext cx="5077978" cy="2860799"/>
          </a:xfrm>
          <a:prstGeom prst="rect">
            <a:avLst/>
          </a:prstGeom>
          <a:noFill/>
          <a:ln w="2540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26"/>
          <a:stretch/>
        </p:blipFill>
        <p:spPr bwMode="auto">
          <a:xfrm>
            <a:off x="3820263" y="292599"/>
            <a:ext cx="5015117" cy="3117181"/>
          </a:xfrm>
          <a:prstGeom prst="rect">
            <a:avLst/>
          </a:prstGeom>
          <a:noFill/>
          <a:ln w="25400" cmpd="sng">
            <a:solidFill>
              <a:srgbClr val="1008B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 descr="G:\новоселова маргарита\Новоселова к проекту\к проектированию\проэкт\фото маме\DSC_08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2599"/>
            <a:ext cx="3140075" cy="2355056"/>
          </a:xfrm>
          <a:prstGeom prst="rect">
            <a:avLst/>
          </a:prstGeom>
          <a:noFill/>
          <a:ln w="25400" cmpd="sng">
            <a:solidFill>
              <a:srgbClr val="1008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68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80528" y="188640"/>
            <a:ext cx="93245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ОБОСНОВАНИЕ ИННОВАЦИИ И ЕЕ  АКТУАЛЬНОСТИ</a:t>
            </a:r>
          </a:p>
        </p:txBody>
      </p:sp>
      <p:grpSp>
        <p:nvGrpSpPr>
          <p:cNvPr id="8" name="object 3"/>
          <p:cNvGrpSpPr/>
          <p:nvPr/>
        </p:nvGrpSpPr>
        <p:grpSpPr>
          <a:xfrm>
            <a:off x="481153" y="1283529"/>
            <a:ext cx="8114860" cy="4139848"/>
            <a:chOff x="1023912" y="2572512"/>
            <a:chExt cx="7573009" cy="2856230"/>
          </a:xfrm>
        </p:grpSpPr>
        <p:sp>
          <p:nvSpPr>
            <p:cNvPr id="9" name="object 4"/>
            <p:cNvSpPr/>
            <p:nvPr/>
          </p:nvSpPr>
          <p:spPr>
            <a:xfrm>
              <a:off x="2810255" y="2572512"/>
              <a:ext cx="1069975" cy="1356360"/>
            </a:xfrm>
            <a:custGeom>
              <a:avLst/>
              <a:gdLst/>
              <a:ahLst/>
              <a:cxnLst/>
              <a:rect l="l" t="t" r="r" b="b"/>
              <a:pathLst>
                <a:path w="1069975" h="1356360">
                  <a:moveTo>
                    <a:pt x="802385" y="0"/>
                  </a:moveTo>
                  <a:lnTo>
                    <a:pt x="267462" y="0"/>
                  </a:lnTo>
                  <a:lnTo>
                    <a:pt x="267462" y="821436"/>
                  </a:lnTo>
                  <a:lnTo>
                    <a:pt x="0" y="821436"/>
                  </a:lnTo>
                  <a:lnTo>
                    <a:pt x="534923" y="1356360"/>
                  </a:lnTo>
                  <a:lnTo>
                    <a:pt x="1069847" y="821436"/>
                  </a:lnTo>
                  <a:lnTo>
                    <a:pt x="802385" y="821436"/>
                  </a:lnTo>
                  <a:lnTo>
                    <a:pt x="802385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object 5"/>
            <p:cNvSpPr/>
            <p:nvPr/>
          </p:nvSpPr>
          <p:spPr>
            <a:xfrm>
              <a:off x="2810255" y="2572512"/>
              <a:ext cx="1069975" cy="1356360"/>
            </a:xfrm>
            <a:custGeom>
              <a:avLst/>
              <a:gdLst/>
              <a:ahLst/>
              <a:cxnLst/>
              <a:rect l="l" t="t" r="r" b="b"/>
              <a:pathLst>
                <a:path w="1069975" h="1356360">
                  <a:moveTo>
                    <a:pt x="0" y="821436"/>
                  </a:moveTo>
                  <a:lnTo>
                    <a:pt x="267462" y="821436"/>
                  </a:lnTo>
                  <a:lnTo>
                    <a:pt x="267462" y="0"/>
                  </a:lnTo>
                  <a:lnTo>
                    <a:pt x="802385" y="0"/>
                  </a:lnTo>
                  <a:lnTo>
                    <a:pt x="802385" y="821436"/>
                  </a:lnTo>
                  <a:lnTo>
                    <a:pt x="1069847" y="821436"/>
                  </a:lnTo>
                  <a:lnTo>
                    <a:pt x="534923" y="1356360"/>
                  </a:lnTo>
                  <a:lnTo>
                    <a:pt x="0" y="821436"/>
                  </a:lnTo>
                  <a:close/>
                </a:path>
              </a:pathLst>
            </a:custGeom>
            <a:ln w="24384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object 6"/>
            <p:cNvSpPr/>
            <p:nvPr/>
          </p:nvSpPr>
          <p:spPr>
            <a:xfrm>
              <a:off x="5666231" y="4142232"/>
              <a:ext cx="1003300" cy="1286510"/>
            </a:xfrm>
            <a:custGeom>
              <a:avLst/>
              <a:gdLst/>
              <a:ahLst/>
              <a:cxnLst/>
              <a:rect l="l" t="t" r="r" b="b"/>
              <a:pathLst>
                <a:path w="1003300" h="1286510">
                  <a:moveTo>
                    <a:pt x="501395" y="0"/>
                  </a:moveTo>
                  <a:lnTo>
                    <a:pt x="0" y="501396"/>
                  </a:lnTo>
                  <a:lnTo>
                    <a:pt x="250697" y="501396"/>
                  </a:lnTo>
                  <a:lnTo>
                    <a:pt x="250697" y="1286256"/>
                  </a:lnTo>
                  <a:lnTo>
                    <a:pt x="752093" y="1286256"/>
                  </a:lnTo>
                  <a:lnTo>
                    <a:pt x="752093" y="501396"/>
                  </a:lnTo>
                  <a:lnTo>
                    <a:pt x="1002791" y="501396"/>
                  </a:lnTo>
                  <a:lnTo>
                    <a:pt x="501395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object 7"/>
            <p:cNvSpPr/>
            <p:nvPr/>
          </p:nvSpPr>
          <p:spPr>
            <a:xfrm>
              <a:off x="5666231" y="4142232"/>
              <a:ext cx="1003300" cy="1286510"/>
            </a:xfrm>
            <a:custGeom>
              <a:avLst/>
              <a:gdLst/>
              <a:ahLst/>
              <a:cxnLst/>
              <a:rect l="l" t="t" r="r" b="b"/>
              <a:pathLst>
                <a:path w="1003300" h="1286510">
                  <a:moveTo>
                    <a:pt x="0" y="501396"/>
                  </a:moveTo>
                  <a:lnTo>
                    <a:pt x="501395" y="0"/>
                  </a:lnTo>
                  <a:lnTo>
                    <a:pt x="1002791" y="501396"/>
                  </a:lnTo>
                  <a:lnTo>
                    <a:pt x="752093" y="501396"/>
                  </a:lnTo>
                  <a:lnTo>
                    <a:pt x="752093" y="1286256"/>
                  </a:lnTo>
                  <a:lnTo>
                    <a:pt x="250697" y="1286256"/>
                  </a:lnTo>
                  <a:lnTo>
                    <a:pt x="250697" y="501396"/>
                  </a:lnTo>
                  <a:lnTo>
                    <a:pt x="0" y="501396"/>
                  </a:lnTo>
                  <a:close/>
                </a:path>
              </a:pathLst>
            </a:custGeom>
            <a:ln w="24384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object 8"/>
            <p:cNvSpPr/>
            <p:nvPr/>
          </p:nvSpPr>
          <p:spPr>
            <a:xfrm>
              <a:off x="1023912" y="3731514"/>
              <a:ext cx="7573009" cy="609600"/>
            </a:xfrm>
            <a:custGeom>
              <a:avLst/>
              <a:gdLst/>
              <a:ahLst/>
              <a:cxnLst/>
              <a:rect l="l" t="t" r="r" b="b"/>
              <a:pathLst>
                <a:path w="7573009" h="609600">
                  <a:moveTo>
                    <a:pt x="7568399" y="0"/>
                  </a:moveTo>
                  <a:lnTo>
                    <a:pt x="0" y="554736"/>
                  </a:lnTo>
                  <a:lnTo>
                    <a:pt x="4000" y="609346"/>
                  </a:lnTo>
                  <a:lnTo>
                    <a:pt x="7572463" y="54737"/>
                  </a:lnTo>
                  <a:lnTo>
                    <a:pt x="7568399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object 9"/>
            <p:cNvSpPr/>
            <p:nvPr/>
          </p:nvSpPr>
          <p:spPr>
            <a:xfrm>
              <a:off x="1023912" y="3731514"/>
              <a:ext cx="7573009" cy="609600"/>
            </a:xfrm>
            <a:custGeom>
              <a:avLst/>
              <a:gdLst/>
              <a:ahLst/>
              <a:cxnLst/>
              <a:rect l="l" t="t" r="r" b="b"/>
              <a:pathLst>
                <a:path w="7573009" h="609600">
                  <a:moveTo>
                    <a:pt x="0" y="554736"/>
                  </a:moveTo>
                  <a:lnTo>
                    <a:pt x="7568399" y="0"/>
                  </a:lnTo>
                  <a:lnTo>
                    <a:pt x="7572463" y="54737"/>
                  </a:lnTo>
                  <a:lnTo>
                    <a:pt x="4000" y="609346"/>
                  </a:lnTo>
                  <a:lnTo>
                    <a:pt x="0" y="554736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4024013" y="126136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 lvl="0" algn="just">
              <a:spcBef>
                <a:spcPts val="90"/>
              </a:spcBef>
            </a:pPr>
            <a:r>
              <a:rPr lang="ru-RU" sz="2000" spc="-25" dirty="0">
                <a:solidFill>
                  <a:prstClr val="black"/>
                </a:solidFill>
                <a:cs typeface="Calibri"/>
              </a:rPr>
              <a:t>Упадок </a:t>
            </a:r>
            <a:r>
              <a:rPr lang="ru-RU" sz="2000" spc="-20" dirty="0">
                <a:solidFill>
                  <a:prstClr val="black"/>
                </a:solidFill>
                <a:cs typeface="Calibri"/>
              </a:rPr>
              <a:t>детского</a:t>
            </a:r>
            <a:r>
              <a:rPr lang="ru-RU" sz="2000" spc="25" dirty="0">
                <a:solidFill>
                  <a:prstClr val="black"/>
                </a:solidFill>
                <a:cs typeface="Calibri"/>
              </a:rPr>
              <a:t> </a:t>
            </a:r>
            <a:r>
              <a:rPr lang="ru-RU" sz="2000" spc="-15" dirty="0">
                <a:solidFill>
                  <a:prstClr val="black"/>
                </a:solidFill>
                <a:cs typeface="Calibri"/>
              </a:rPr>
              <a:t>технического</a:t>
            </a:r>
            <a:endParaRPr lang="ru-RU" sz="2000" dirty="0">
              <a:solidFill>
                <a:prstClr val="black"/>
              </a:solidFill>
              <a:cs typeface="Calibri"/>
            </a:endParaRPr>
          </a:p>
          <a:p>
            <a:pPr marL="12700" lvl="0" algn="just"/>
            <a:r>
              <a:rPr lang="ru-RU" sz="2000" spc="-10" dirty="0">
                <a:solidFill>
                  <a:prstClr val="black"/>
                </a:solidFill>
                <a:cs typeface="Calibri"/>
              </a:rPr>
              <a:t>творчества </a:t>
            </a:r>
            <a:r>
              <a:rPr lang="ru-RU" sz="2000" spc="-5" dirty="0">
                <a:solidFill>
                  <a:prstClr val="black"/>
                </a:solidFill>
                <a:cs typeface="Calibri"/>
              </a:rPr>
              <a:t>в </a:t>
            </a:r>
            <a:r>
              <a:rPr lang="ru-RU" sz="2000" spc="-15" dirty="0">
                <a:solidFill>
                  <a:prstClr val="black"/>
                </a:solidFill>
                <a:cs typeface="Calibri"/>
              </a:rPr>
              <a:t>связи </a:t>
            </a:r>
            <a:r>
              <a:rPr lang="ru-RU" sz="2000" spc="-5" dirty="0">
                <a:solidFill>
                  <a:prstClr val="black"/>
                </a:solidFill>
                <a:cs typeface="Calibri"/>
              </a:rPr>
              <a:t>с</a:t>
            </a:r>
            <a:r>
              <a:rPr lang="ru-RU" sz="2000" spc="105" dirty="0">
                <a:solidFill>
                  <a:prstClr val="black"/>
                </a:solidFill>
                <a:cs typeface="Calibri"/>
              </a:rPr>
              <a:t> </a:t>
            </a:r>
            <a:r>
              <a:rPr lang="ru-RU" sz="2000" spc="-10" dirty="0">
                <a:solidFill>
                  <a:prstClr val="black"/>
                </a:solidFill>
                <a:cs typeface="Calibri"/>
              </a:rPr>
              <a:t>исчезновением</a:t>
            </a:r>
            <a:endParaRPr lang="ru-RU" sz="2000" dirty="0">
              <a:solidFill>
                <a:prstClr val="black"/>
              </a:solidFill>
              <a:cs typeface="Calibri"/>
            </a:endParaRPr>
          </a:p>
          <a:p>
            <a:pPr marL="12700" lvl="0" algn="just"/>
            <a:r>
              <a:rPr lang="ru-RU" sz="2000" spc="-15" dirty="0">
                <a:solidFill>
                  <a:prstClr val="black"/>
                </a:solidFill>
                <a:cs typeface="Calibri"/>
              </a:rPr>
              <a:t>системы </a:t>
            </a:r>
            <a:r>
              <a:rPr lang="ru-RU" sz="2000" spc="-10" dirty="0">
                <a:solidFill>
                  <a:prstClr val="black"/>
                </a:solidFill>
                <a:cs typeface="Calibri"/>
              </a:rPr>
              <a:t>бесплатных кружков</a:t>
            </a:r>
            <a:r>
              <a:rPr lang="ru-RU" sz="2000" spc="100" dirty="0">
                <a:solidFill>
                  <a:prstClr val="black"/>
                </a:solidFill>
                <a:cs typeface="Calibri"/>
              </a:rPr>
              <a:t> </a:t>
            </a:r>
            <a:r>
              <a:rPr lang="ru-RU" sz="2000" spc="-10" dirty="0">
                <a:solidFill>
                  <a:prstClr val="black"/>
                </a:solidFill>
                <a:cs typeface="Calibri"/>
              </a:rPr>
              <a:t>юных</a:t>
            </a:r>
            <a:endParaRPr lang="ru-RU" sz="2000" dirty="0">
              <a:solidFill>
                <a:prstClr val="black"/>
              </a:solidFill>
              <a:cs typeface="Calibri"/>
            </a:endParaRPr>
          </a:p>
          <a:p>
            <a:pPr marL="12700" lvl="0" algn="just"/>
            <a:r>
              <a:rPr lang="ru-RU" sz="2000" spc="-15" dirty="0">
                <a:solidFill>
                  <a:prstClr val="black"/>
                </a:solidFill>
                <a:cs typeface="Calibri"/>
              </a:rPr>
              <a:t>техников, </a:t>
            </a:r>
            <a:r>
              <a:rPr lang="ru-RU" sz="2000" spc="-25" dirty="0">
                <a:solidFill>
                  <a:prstClr val="black"/>
                </a:solidFill>
                <a:cs typeface="Calibri"/>
              </a:rPr>
              <a:t>моделистов </a:t>
            </a:r>
            <a:r>
              <a:rPr lang="ru-RU" sz="2000" spc="-5" dirty="0">
                <a:solidFill>
                  <a:prstClr val="black"/>
                </a:solidFill>
                <a:cs typeface="Calibri"/>
              </a:rPr>
              <a:t>и</a:t>
            </a:r>
            <a:r>
              <a:rPr lang="ru-RU" sz="2000" spc="75" dirty="0">
                <a:solidFill>
                  <a:prstClr val="black"/>
                </a:solidFill>
                <a:cs typeface="Calibri"/>
              </a:rPr>
              <a:t> </a:t>
            </a:r>
            <a:r>
              <a:rPr lang="ru-RU" sz="2000" spc="-10" dirty="0">
                <a:solidFill>
                  <a:prstClr val="black"/>
                </a:solidFill>
                <a:cs typeface="Calibri"/>
              </a:rPr>
              <a:t>конструкторов</a:t>
            </a:r>
            <a:endParaRPr lang="ru-RU" sz="2000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5" y="4221088"/>
            <a:ext cx="43204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620" lvl="0" algn="r">
              <a:spcBef>
                <a:spcPts val="90"/>
              </a:spcBef>
            </a:pPr>
            <a:r>
              <a:rPr lang="ru-RU" sz="2000" spc="-15" dirty="0">
                <a:solidFill>
                  <a:prstClr val="black"/>
                </a:solidFill>
                <a:cs typeface="Calibri"/>
              </a:rPr>
              <a:t>Необходимость</a:t>
            </a:r>
            <a:r>
              <a:rPr lang="ru-RU" sz="2000" spc="-65" dirty="0">
                <a:solidFill>
                  <a:prstClr val="black"/>
                </a:solidFill>
                <a:cs typeface="Calibri"/>
              </a:rPr>
              <a:t> </a:t>
            </a:r>
            <a:r>
              <a:rPr lang="ru-RU" sz="2000" spc="-10" dirty="0">
                <a:solidFill>
                  <a:prstClr val="black"/>
                </a:solidFill>
                <a:cs typeface="Calibri"/>
              </a:rPr>
              <a:t>применения</a:t>
            </a:r>
            <a:endParaRPr lang="ru-RU" sz="2000" dirty="0">
              <a:solidFill>
                <a:prstClr val="black"/>
              </a:solidFill>
              <a:cs typeface="Calibri"/>
            </a:endParaRPr>
          </a:p>
          <a:p>
            <a:pPr marR="9525" lvl="0" algn="r"/>
            <a:r>
              <a:rPr lang="ru-RU" sz="2000" spc="-15" dirty="0">
                <a:solidFill>
                  <a:prstClr val="black"/>
                </a:solidFill>
                <a:cs typeface="Calibri"/>
              </a:rPr>
              <a:t>достижений </a:t>
            </a:r>
            <a:r>
              <a:rPr lang="ru-RU" sz="2000" spc="-5" dirty="0">
                <a:solidFill>
                  <a:prstClr val="black"/>
                </a:solidFill>
                <a:cs typeface="Calibri"/>
              </a:rPr>
              <a:t>науки </a:t>
            </a:r>
            <a:r>
              <a:rPr lang="ru-RU" sz="2000" spc="-15" dirty="0">
                <a:solidFill>
                  <a:prstClr val="black"/>
                </a:solidFill>
                <a:cs typeface="Calibri"/>
              </a:rPr>
              <a:t>для</a:t>
            </a:r>
            <a:r>
              <a:rPr lang="ru-RU" sz="2000" dirty="0">
                <a:solidFill>
                  <a:prstClr val="black"/>
                </a:solidFill>
                <a:cs typeface="Calibri"/>
              </a:rPr>
              <a:t> </a:t>
            </a:r>
            <a:r>
              <a:rPr lang="ru-RU" sz="2000" spc="-10" dirty="0">
                <a:solidFill>
                  <a:prstClr val="black"/>
                </a:solidFill>
                <a:cs typeface="Calibri"/>
              </a:rPr>
              <a:t>создания</a:t>
            </a:r>
            <a:endParaRPr lang="ru-RU" sz="2000" dirty="0">
              <a:solidFill>
                <a:prstClr val="black"/>
              </a:solidFill>
              <a:cs typeface="Calibri"/>
            </a:endParaRPr>
          </a:p>
          <a:p>
            <a:pPr marR="11430" lvl="0" algn="r">
              <a:spcBef>
                <a:spcPts val="5"/>
              </a:spcBef>
            </a:pPr>
            <a:r>
              <a:rPr lang="ru-RU" sz="2000" spc="-10" dirty="0">
                <a:solidFill>
                  <a:prstClr val="black"/>
                </a:solidFill>
                <a:cs typeface="Calibri"/>
              </a:rPr>
              <a:t>современных технических</a:t>
            </a:r>
            <a:r>
              <a:rPr lang="ru-RU" sz="2000" spc="95" dirty="0">
                <a:solidFill>
                  <a:prstClr val="black"/>
                </a:solidFill>
                <a:cs typeface="Calibri"/>
              </a:rPr>
              <a:t> </a:t>
            </a:r>
            <a:r>
              <a:rPr lang="ru-RU" sz="2000" spc="-20" dirty="0">
                <a:solidFill>
                  <a:prstClr val="black"/>
                </a:solidFill>
                <a:cs typeface="Calibri"/>
              </a:rPr>
              <a:t>изделий,</a:t>
            </a:r>
            <a:endParaRPr lang="ru-RU" sz="2000" dirty="0">
              <a:solidFill>
                <a:prstClr val="black"/>
              </a:solidFill>
              <a:cs typeface="Calibri"/>
            </a:endParaRPr>
          </a:p>
          <a:p>
            <a:pPr marR="5080" lvl="0" algn="r"/>
            <a:r>
              <a:rPr lang="ru-RU" sz="2000" spc="-10" dirty="0">
                <a:solidFill>
                  <a:prstClr val="black"/>
                </a:solidFill>
                <a:cs typeface="Calibri"/>
              </a:rPr>
              <a:t>отвечающих</a:t>
            </a:r>
            <a:r>
              <a:rPr lang="ru-RU" sz="2000" spc="-5" dirty="0">
                <a:solidFill>
                  <a:prstClr val="black"/>
                </a:solidFill>
                <a:cs typeface="Calibri"/>
              </a:rPr>
              <a:t> </a:t>
            </a:r>
            <a:r>
              <a:rPr lang="ru-RU" sz="2000" spc="-15" dirty="0">
                <a:solidFill>
                  <a:prstClr val="black"/>
                </a:solidFill>
                <a:cs typeface="Calibri"/>
              </a:rPr>
              <a:t>передовым</a:t>
            </a:r>
            <a:endParaRPr lang="ru-RU" sz="2000" dirty="0">
              <a:solidFill>
                <a:prstClr val="black"/>
              </a:solidFill>
              <a:cs typeface="Calibri"/>
            </a:endParaRPr>
          </a:p>
          <a:p>
            <a:pPr marR="8890" lvl="0" algn="r"/>
            <a:r>
              <a:rPr lang="ru-RU" sz="2000" spc="-10" dirty="0">
                <a:solidFill>
                  <a:prstClr val="black"/>
                </a:solidFill>
                <a:cs typeface="Calibri"/>
              </a:rPr>
              <a:t>требованиям</a:t>
            </a:r>
            <a:endParaRPr lang="ru-RU" sz="2000" dirty="0">
              <a:solidFill>
                <a:prstClr val="black"/>
              </a:solidFill>
              <a:cs typeface="Calibri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053" y="4725826"/>
            <a:ext cx="2547937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113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4176713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49696"/>
            <a:ext cx="4071937" cy="542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188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1293" y="188640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КОНЕЧНЫЕ РЕЗУЛЬТАТЫ РЕАЛИЗАЦИИ  ИННОВАЦИОННОЙ ПРОГРАММЫ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7524" y="896526"/>
            <a:ext cx="8568952" cy="6917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Создать модель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STEM образования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которая  будет реализована через  деятельность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образовательных модулей STEM-образования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Создать нормативно- правовую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базу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для  внедрения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модели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STEM образования</a:t>
            </a:r>
          </a:p>
          <a:p>
            <a:pPr marL="434340" indent="-342900">
              <a:lnSpc>
                <a:spcPct val="100000"/>
              </a:lnSpc>
              <a:spcBef>
                <a:spcPts val="265"/>
              </a:spcBef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Повысить</a:t>
            </a:r>
            <a:r>
              <a:rPr lang="ru-RU" sz="2000" spc="-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-5" dirty="0" smtClean="0">
                <a:latin typeface="Times New Roman" pitchFamily="18" charset="0"/>
                <a:cs typeface="Times New Roman" pitchFamily="18" charset="0"/>
              </a:rPr>
              <a:t>квалификацию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педагогических работников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-20" dirty="0" smtClean="0">
                <a:latin typeface="Times New Roman" pitchFamily="18" charset="0"/>
                <a:cs typeface="Times New Roman" pitchFamily="18" charset="0"/>
              </a:rPr>
              <a:t>ходе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5" dirty="0" smtClean="0">
                <a:latin typeface="Times New Roman" pitchFamily="18" charset="0"/>
                <a:cs typeface="Times New Roman" pitchFamily="18" charset="0"/>
              </a:rPr>
              <a:t>реализации</a:t>
            </a:r>
            <a:r>
              <a:rPr lang="ru-RU" sz="2000" spc="-6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5" dirty="0" smtClean="0">
                <a:latin typeface="Times New Roman" pitchFamily="18" charset="0"/>
                <a:cs typeface="Times New Roman" pitchFamily="18" charset="0"/>
              </a:rPr>
              <a:t>проекта</a:t>
            </a:r>
          </a:p>
          <a:p>
            <a:pPr marL="434340" indent="-342900">
              <a:lnSpc>
                <a:spcPct val="100000"/>
              </a:lnSpc>
              <a:spcBef>
                <a:spcPts val="254"/>
              </a:spcBef>
              <a:buFont typeface="Wingdings" pitchFamily="2" charset="2"/>
              <a:buChar char="Ø"/>
            </a:pPr>
            <a:r>
              <a:rPr lang="ru-RU" sz="2000" spc="5" dirty="0" smtClean="0">
                <a:latin typeface="Times New Roman" pitchFamily="18" charset="0"/>
                <a:cs typeface="Times New Roman" pitchFamily="18" charset="0"/>
              </a:rPr>
              <a:t>Разработать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педагогические технологии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spc="-1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сценарии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образовательной деятельности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434340" indent="-342900">
              <a:lnSpc>
                <a:spcPct val="100000"/>
              </a:lnSpc>
              <a:spcBef>
                <a:spcPts val="260"/>
              </a:spcBef>
              <a:buFont typeface="Wingdings" pitchFamily="2" charset="2"/>
              <a:buChar char="Ø"/>
            </a:pPr>
            <a:r>
              <a:rPr lang="ru-RU" sz="2000" spc="5" dirty="0" smtClean="0">
                <a:latin typeface="Times New Roman" pitchFamily="18" charset="0"/>
                <a:cs typeface="Times New Roman" pitchFamily="18" charset="0"/>
              </a:rPr>
              <a:t>Разработать</a:t>
            </a:r>
            <a:r>
              <a:rPr lang="ru-RU" sz="2000" spc="-8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 апробировать</a:t>
            </a:r>
            <a:r>
              <a:rPr lang="ru-RU" sz="2000" spc="-5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диагностику эффективности</a:t>
            </a:r>
            <a:r>
              <a:rPr lang="ru-RU" sz="2000" spc="-12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5" dirty="0" smtClean="0">
                <a:latin typeface="Times New Roman" pitchFamily="18" charset="0"/>
                <a:cs typeface="Times New Roman" pitchFamily="18" charset="0"/>
              </a:rPr>
              <a:t>работы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-5" dirty="0" smtClean="0">
                <a:latin typeface="Times New Roman" pitchFamily="18" charset="0"/>
                <a:cs typeface="Times New Roman" pitchFamily="18" charset="0"/>
              </a:rPr>
              <a:t>STEM-образования»</a:t>
            </a:r>
            <a:r>
              <a:rPr lang="ru-RU" sz="2000" spc="-7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процессе</a:t>
            </a:r>
            <a:r>
              <a:rPr lang="ru-RU" sz="2000" spc="-10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развития  </a:t>
            </a:r>
            <a:r>
              <a:rPr lang="ru-RU" sz="2000" spc="-5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spc="10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000" spc="-20" dirty="0" smtClean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2000" spc="-10" dirty="0" smtClean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2000" spc="5" dirty="0" smtClean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ктуаль</a:t>
            </a:r>
            <a:r>
              <a:rPr lang="ru-RU" sz="2000" spc="-15" dirty="0" smtClean="0">
                <a:latin typeface="Times New Roman" pitchFamily="18" charset="0"/>
                <a:cs typeface="Times New Roman" pitchFamily="18" charset="0"/>
              </a:rPr>
              <a:t>ны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х </a:t>
            </a:r>
            <a:r>
              <a:rPr lang="ru-RU" sz="2000" spc="5" dirty="0" smtClean="0">
                <a:latin typeface="Times New Roman" pitchFamily="18" charset="0"/>
                <a:cs typeface="Times New Roman" pitchFamily="18" charset="0"/>
              </a:rPr>
              <a:t>способностей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-5" dirty="0" smtClean="0">
                <a:latin typeface="Times New Roman" pitchFamily="18" charset="0"/>
                <a:cs typeface="Times New Roman" pitchFamily="18" charset="0"/>
              </a:rPr>
              <a:t>дошкольников</a:t>
            </a:r>
          </a:p>
          <a:p>
            <a:pPr marL="434340" indent="-342900">
              <a:lnSpc>
                <a:spcPct val="100000"/>
              </a:lnSpc>
              <a:buFont typeface="Wingdings" pitchFamily="2" charset="2"/>
              <a:buChar char="Ø"/>
            </a:pPr>
            <a:r>
              <a:rPr lang="ru-RU" sz="2000" spc="-5" dirty="0" smtClean="0">
                <a:latin typeface="Times New Roman" pitchFamily="18" charset="0"/>
                <a:cs typeface="Times New Roman" pitchFamily="18" charset="0"/>
              </a:rPr>
              <a:t>Апробировать </a:t>
            </a:r>
            <a:r>
              <a:rPr lang="ru-RU" sz="2000" spc="-5" dirty="0">
                <a:latin typeface="Times New Roman" pitchFamily="18" charset="0"/>
                <a:cs typeface="Times New Roman" pitchFamily="18" charset="0"/>
              </a:rPr>
              <a:t>и внедрить  разработанную систему  педагогической работы,  направленной на развитие  </a:t>
            </a:r>
            <a:r>
              <a:rPr lang="ru-RU" sz="2000" spc="-5" dirty="0" smtClean="0">
                <a:latin typeface="Times New Roman" pitchFamily="18" charset="0"/>
                <a:cs typeface="Times New Roman" pitchFamily="18" charset="0"/>
              </a:rPr>
              <a:t>интеллектуальных способностей  дошкольников</a:t>
            </a:r>
          </a:p>
          <a:p>
            <a:pPr marL="434340" indent="-342900">
              <a:lnSpc>
                <a:spcPct val="100000"/>
              </a:lnSpc>
              <a:buFont typeface="Wingdings" pitchFamily="2" charset="2"/>
              <a:buChar char="Ø"/>
            </a:pPr>
            <a:r>
              <a:rPr lang="ru-RU" sz="2000" spc="-5" dirty="0">
                <a:latin typeface="Times New Roman" pitchFamily="18" charset="0"/>
                <a:cs typeface="Times New Roman" pitchFamily="18" charset="0"/>
              </a:rPr>
              <a:t>Организовать и </a:t>
            </a:r>
            <a:r>
              <a:rPr lang="ru-RU" sz="2000" spc="-5" dirty="0" smtClean="0">
                <a:latin typeface="Times New Roman" pitchFamily="18" charset="0"/>
                <a:cs typeface="Times New Roman" pitchFamily="18" charset="0"/>
              </a:rPr>
              <a:t>провести консультации</a:t>
            </a:r>
            <a:r>
              <a:rPr lang="ru-RU" sz="2000" spc="-5" dirty="0">
                <a:latin typeface="Times New Roman" pitchFamily="18" charset="0"/>
                <a:cs typeface="Times New Roman" pitchFamily="18" charset="0"/>
              </a:rPr>
              <a:t>, мастер -  классы и семинары для  родителей </a:t>
            </a:r>
            <a:r>
              <a:rPr lang="ru-RU" sz="2000" spc="-5" dirty="0" smtClean="0">
                <a:latin typeface="Times New Roman" pitchFamily="18" charset="0"/>
                <a:cs typeface="Times New Roman" pitchFamily="18" charset="0"/>
              </a:rPr>
              <a:t>по ознакомлению с деятельностью </a:t>
            </a:r>
            <a:r>
              <a:rPr lang="ru-RU" sz="20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-5" dirty="0" smtClean="0">
                <a:latin typeface="Times New Roman" pitchFamily="18" charset="0"/>
                <a:cs typeface="Times New Roman" pitchFamily="18" charset="0"/>
              </a:rPr>
              <a:t>образовательных  площадок  STEM-  образования</a:t>
            </a:r>
          </a:p>
          <a:p>
            <a:pPr marL="434340" indent="-342900" algn="just">
              <a:lnSpc>
                <a:spcPct val="100000"/>
              </a:lnSpc>
              <a:buFont typeface="Wingdings" pitchFamily="2" charset="2"/>
              <a:buChar char="Ø"/>
            </a:pPr>
            <a:r>
              <a:rPr lang="ru-RU" sz="2000" spc="-5" dirty="0" smtClean="0">
                <a:latin typeface="Times New Roman" pitchFamily="18" charset="0"/>
                <a:cs typeface="Times New Roman" pitchFamily="18" charset="0"/>
              </a:rPr>
              <a:t>По мере возможности разработать и  дополнить площадки «Робототехника» и  </a:t>
            </a:r>
            <a:r>
              <a:rPr lang="ru-RU" sz="2000" spc="-5" dirty="0" err="1" smtClean="0">
                <a:latin typeface="Times New Roman" pitchFamily="18" charset="0"/>
                <a:cs typeface="Times New Roman" pitchFamily="18" charset="0"/>
              </a:rPr>
              <a:t>мультстудией</a:t>
            </a:r>
            <a:r>
              <a:rPr lang="ru-RU" sz="2000" spc="-5" dirty="0" smtClean="0">
                <a:latin typeface="Times New Roman" pitchFamily="18" charset="0"/>
                <a:cs typeface="Times New Roman" pitchFamily="18" charset="0"/>
              </a:rPr>
              <a:t> «Я творю мир»</a:t>
            </a:r>
            <a:endParaRPr lang="ru-RU" sz="2000" spc="-5" dirty="0">
              <a:latin typeface="Times New Roman" pitchFamily="18" charset="0"/>
              <a:cs typeface="Times New Roman" pitchFamily="18" charset="0"/>
            </a:endParaRPr>
          </a:p>
          <a:p>
            <a:pPr marL="434340" indent="-342900">
              <a:lnSpc>
                <a:spcPct val="100000"/>
              </a:lnSpc>
              <a:buFont typeface="Wingdings" pitchFamily="2" charset="2"/>
              <a:buChar char="Ø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91440">
              <a:lnSpc>
                <a:spcPct val="100000"/>
              </a:lnSpc>
            </a:pPr>
            <a:endParaRPr lang="ru-RU" dirty="0">
              <a:cs typeface="Calibri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264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1293" y="188640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КОНЕЧНЫЕ РЕЗУЛЬТАТЫ РЕАЛИЗАЦИИ  ИННОВАЦИОННОЙ ПРОГРАММЫ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7524" y="896526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>
              <a:lnSpc>
                <a:spcPct val="100000"/>
              </a:lnSpc>
            </a:pPr>
            <a:endParaRPr lang="ru-RU" dirty="0">
              <a:cs typeface="Calibri"/>
            </a:endParaRPr>
          </a:p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357" y="4221088"/>
            <a:ext cx="5175250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87524" y="896526"/>
            <a:ext cx="82449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Повысятся показатели интеллектуального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развития (конструктивных и  исследовательских способностей) детей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дошкольного возраста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помощью STEM-подхода дошкольники могут вникать в логику происходящих явлений, понимать их взаимосвязь, изучать мир системно и тем самым вырабатывать в себе любознательность, инженерный стиль мышления, умение выходить из критических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ситуаций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Параллельно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дети освоят основы менеджмента 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самопрезентации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которые, в свою очередь, обеспечивают абсолютно новый уровень развития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ребенка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v"/>
            </a:pPr>
            <a:endParaRPr lang="ru-RU" sz="2000" dirty="0">
              <a:cs typeface="Calibri"/>
            </a:endParaRPr>
          </a:p>
          <a:p>
            <a:pPr marL="342900" indent="-342900">
              <a:buFont typeface="Wingdings" pitchFamily="2" charset="2"/>
              <a:buChar char="v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20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1293" y="188640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spc="-15" dirty="0"/>
              <a:t>ОБОСНОВАНИЕ </a:t>
            </a:r>
            <a:r>
              <a:rPr lang="ru-RU" sz="2000" b="1" spc="-25" dirty="0"/>
              <a:t>УСТОЙЧИВОСТИ </a:t>
            </a:r>
            <a:r>
              <a:rPr lang="ru-RU" sz="2000" b="1" spc="-95" dirty="0"/>
              <a:t>РЕЗУЛЬТАТОВ  </a:t>
            </a:r>
            <a:r>
              <a:rPr lang="ru-RU" sz="2000" b="1" spc="-10" dirty="0"/>
              <a:t>ИННОВАЦИОННОЙ</a:t>
            </a:r>
            <a:r>
              <a:rPr lang="ru-RU" sz="2000" b="1" spc="65" dirty="0"/>
              <a:t> </a:t>
            </a:r>
            <a:r>
              <a:rPr lang="ru-RU" sz="2000" b="1" spc="-25" dirty="0"/>
              <a:t>ПРОГРАММЫ</a:t>
            </a:r>
            <a:endParaRPr lang="ru-RU" sz="20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7524" y="896526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>
              <a:lnSpc>
                <a:spcPct val="100000"/>
              </a:lnSpc>
            </a:pPr>
            <a:endParaRPr lang="ru-RU" dirty="0">
              <a:cs typeface="Calibri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7524" y="896526"/>
            <a:ext cx="82449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endParaRPr lang="ru-RU" sz="2000" dirty="0">
              <a:cs typeface="Calibri"/>
            </a:endParaRPr>
          </a:p>
          <a:p>
            <a:pPr marL="342900" indent="-342900">
              <a:buFont typeface="Wingdings" pitchFamily="2" charset="2"/>
              <a:buChar char="v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3756" y="980728"/>
            <a:ext cx="8542720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b="1" dirty="0">
                <a:cs typeface="Calibri"/>
              </a:rPr>
              <a:t>В </a:t>
            </a:r>
            <a:r>
              <a:rPr lang="ru-RU" b="1" spc="-20" dirty="0">
                <a:cs typeface="Calibri"/>
              </a:rPr>
              <a:t>результате </a:t>
            </a:r>
            <a:r>
              <a:rPr lang="ru-RU" b="1" spc="-5" dirty="0">
                <a:cs typeface="Calibri"/>
              </a:rPr>
              <a:t>освоения программы</a:t>
            </a:r>
            <a:r>
              <a:rPr lang="ru-RU" b="1" spc="-20" dirty="0">
                <a:cs typeface="Calibri"/>
              </a:rPr>
              <a:t> </a:t>
            </a:r>
            <a:r>
              <a:rPr lang="ru-RU" b="1" spc="-5" dirty="0">
                <a:cs typeface="Calibri"/>
              </a:rPr>
              <a:t>ребенок:</a:t>
            </a:r>
            <a:endParaRPr lang="ru-RU" dirty="0">
              <a:cs typeface="Calibri"/>
            </a:endParaRPr>
          </a:p>
          <a:p>
            <a:pPr marL="356870" indent="-344805" algn="just">
              <a:lnSpc>
                <a:spcPct val="100000"/>
              </a:lnSpc>
              <a:buFont typeface="Arial"/>
              <a:buChar char="•"/>
              <a:tabLst>
                <a:tab pos="356870" algn="l"/>
                <a:tab pos="357505" algn="l"/>
              </a:tabLst>
            </a:pPr>
            <a:r>
              <a:rPr lang="ru-RU" sz="2200" spc="-5" dirty="0" smtClean="0">
                <a:latin typeface="Times New Roman" pitchFamily="18" charset="0"/>
                <a:cs typeface="Times New Roman" pitchFamily="18" charset="0"/>
              </a:rPr>
              <a:t>Обладает </a:t>
            </a:r>
            <a:r>
              <a:rPr lang="ru-RU" sz="2200" spc="-5" dirty="0">
                <a:latin typeface="Times New Roman" pitchFamily="18" charset="0"/>
                <a:cs typeface="Times New Roman" pitchFamily="18" charset="0"/>
              </a:rPr>
              <a:t>развитым воображением, реализующимся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200" spc="-5" dirty="0">
                <a:latin typeface="Times New Roman" pitchFamily="18" charset="0"/>
                <a:cs typeface="Times New Roman" pitchFamily="18" charset="0"/>
              </a:rPr>
              <a:t>разных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видах</a:t>
            </a:r>
            <a:r>
              <a:rPr lang="ru-RU" sz="2200" spc="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spc="-10" dirty="0">
                <a:latin typeface="Times New Roman" pitchFamily="18" charset="0"/>
                <a:cs typeface="Times New Roman" pitchFamily="18" charset="0"/>
              </a:rPr>
              <a:t>деятельности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marL="356870" indent="-344805" algn="just">
              <a:lnSpc>
                <a:spcPct val="100000"/>
              </a:lnSpc>
              <a:buFont typeface="Arial"/>
              <a:buChar char="•"/>
              <a:tabLst>
                <a:tab pos="356870" algn="l"/>
                <a:tab pos="357505" algn="l"/>
              </a:tabLst>
            </a:pPr>
            <a:r>
              <a:rPr lang="ru-RU" sz="2200" spc="-5" dirty="0">
                <a:latin typeface="Times New Roman" pitchFamily="18" charset="0"/>
                <a:cs typeface="Times New Roman" pitchFamily="18" charset="0"/>
              </a:rPr>
              <a:t>Способен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к принятию собственных </a:t>
            </a:r>
            <a:r>
              <a:rPr lang="ru-RU" sz="2200" spc="-5" dirty="0">
                <a:latin typeface="Times New Roman" pitchFamily="18" charset="0"/>
                <a:cs typeface="Times New Roman" pitchFamily="18" charset="0"/>
              </a:rPr>
              <a:t>решений,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опираясь </a:t>
            </a:r>
            <a:r>
              <a:rPr lang="ru-RU" sz="2200" spc="-5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свои знания и</a:t>
            </a:r>
            <a:r>
              <a:rPr lang="ru-RU" sz="22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умения</a:t>
            </a:r>
          </a:p>
          <a:p>
            <a:pPr marL="356870" marR="5715" indent="-344805" algn="just">
              <a:lnSpc>
                <a:spcPct val="100000"/>
              </a:lnSpc>
              <a:buFont typeface="Arial"/>
              <a:buChar char="•"/>
              <a:tabLst>
                <a:tab pos="356870" algn="l"/>
                <a:tab pos="357505" algn="l"/>
              </a:tabLst>
            </a:pPr>
            <a:r>
              <a:rPr lang="ru-RU" sz="2200" spc="-5" dirty="0">
                <a:latin typeface="Times New Roman" pitchFamily="18" charset="0"/>
                <a:cs typeface="Times New Roman" pitchFamily="18" charset="0"/>
              </a:rPr>
              <a:t>Склонен </a:t>
            </a:r>
            <a:r>
              <a:rPr lang="ru-RU" sz="2200" spc="-15" dirty="0">
                <a:latin typeface="Times New Roman" pitchFamily="18" charset="0"/>
                <a:cs typeface="Times New Roman" pitchFamily="18" charset="0"/>
              </a:rPr>
              <a:t>наблюдать, </a:t>
            </a:r>
            <a:r>
              <a:rPr lang="ru-RU" sz="2200" spc="-5" dirty="0">
                <a:latin typeface="Times New Roman" pitchFamily="18" charset="0"/>
                <a:cs typeface="Times New Roman" pitchFamily="18" charset="0"/>
              </a:rPr>
              <a:t>экспериментировать, формируя </a:t>
            </a:r>
            <a:r>
              <a:rPr lang="ru-RU" sz="2200" spc="-10" dirty="0">
                <a:latin typeface="Times New Roman" pitchFamily="18" charset="0"/>
                <a:cs typeface="Times New Roman" pitchFamily="18" charset="0"/>
              </a:rPr>
              <a:t>элементарные </a:t>
            </a:r>
            <a:r>
              <a:rPr lang="ru-RU" sz="2200" spc="-5" dirty="0">
                <a:latin typeface="Times New Roman" pitchFamily="18" charset="0"/>
                <a:cs typeface="Times New Roman" pitchFamily="18" charset="0"/>
              </a:rPr>
              <a:t>представления </a:t>
            </a:r>
            <a:r>
              <a:rPr lang="ru-RU" sz="2200" spc="10" dirty="0">
                <a:latin typeface="Times New Roman" pitchFamily="18" charset="0"/>
                <a:cs typeface="Times New Roman" pitchFamily="18" charset="0"/>
              </a:rPr>
              <a:t>об  </a:t>
            </a:r>
            <a:r>
              <a:rPr lang="ru-RU" sz="2200" spc="-10" dirty="0">
                <a:latin typeface="Times New Roman" pitchFamily="18" charset="0"/>
                <a:cs typeface="Times New Roman" pitchFamily="18" charset="0"/>
              </a:rPr>
              <a:t>окружающем</a:t>
            </a:r>
            <a:r>
              <a:rPr lang="ru-RU" sz="22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spc="-5" dirty="0">
                <a:latin typeface="Times New Roman" pitchFamily="18" charset="0"/>
                <a:cs typeface="Times New Roman" pitchFamily="18" charset="0"/>
              </a:rPr>
              <a:t>мире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marL="356870" indent="-344805" algn="just">
              <a:lnSpc>
                <a:spcPct val="100000"/>
              </a:lnSpc>
              <a:buFont typeface="Arial"/>
              <a:buChar char="•"/>
              <a:tabLst>
                <a:tab pos="356870" algn="l"/>
                <a:tab pos="357505" algn="l"/>
                <a:tab pos="1393825" algn="l"/>
                <a:tab pos="2012314" algn="l"/>
                <a:tab pos="3762375" algn="l"/>
                <a:tab pos="4987925" algn="l"/>
                <a:tab pos="5232400" algn="l"/>
                <a:tab pos="5918200" algn="l"/>
                <a:tab pos="6637655" algn="l"/>
                <a:tab pos="7482205" algn="l"/>
                <a:tab pos="8284209" algn="l"/>
                <a:tab pos="8546465" algn="l"/>
              </a:tabLst>
            </a:pPr>
            <a:r>
              <a:rPr lang="ru-RU" sz="2200" spc="5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200" spc="-15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200" spc="-10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200" spc="-5" dirty="0"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200" spc="-1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т	</a:t>
            </a:r>
            <a:r>
              <a:rPr lang="ru-RU" sz="2200" spc="5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пыт п</a:t>
            </a:r>
            <a:r>
              <a:rPr lang="ru-RU" sz="2200" spc="-15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200" spc="-5" dirty="0" smtClean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2200" spc="-45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200" spc="5" dirty="0" smtClean="0">
                <a:latin typeface="Times New Roman" pitchFamily="18" charset="0"/>
                <a:cs typeface="Times New Roman" pitchFamily="18" charset="0"/>
              </a:rPr>
              <a:t>жи</a:t>
            </a:r>
            <a:r>
              <a:rPr lang="ru-RU" sz="2200" spc="-30" dirty="0" smtClean="0">
                <a:latin typeface="Times New Roman" pitchFamily="18" charset="0"/>
                <a:cs typeface="Times New Roman" pitchFamily="18" charset="0"/>
              </a:rPr>
              <a:t>те</a:t>
            </a:r>
            <a:r>
              <a:rPr lang="ru-RU" sz="2200" spc="-5" dirty="0" smtClean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2200" spc="-10" dirty="0" smtClean="0">
                <a:latin typeface="Times New Roman" pitchFamily="18" charset="0"/>
                <a:cs typeface="Times New Roman" pitchFamily="18" charset="0"/>
              </a:rPr>
              <a:t>ь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200" spc="5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200" spc="-25" dirty="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2200" spc="-15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200" spc="-5" dirty="0" smtClean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200" spc="-10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200" spc="5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ru-RU" sz="2200" spc="-10" dirty="0" smtClean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ния к </a:t>
            </a:r>
            <a:r>
              <a:rPr lang="ru-RU" sz="2200" spc="-20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200" spc="5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200" spc="-35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200" spc="-50" dirty="0" smtClean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spc="-5" dirty="0" smtClean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200" spc="-40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200" spc="-75" dirty="0" smtClean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200" spc="-25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200" spc="-50" dirty="0" smtClean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	</a:t>
            </a:r>
            <a:r>
              <a:rPr lang="ru-RU" sz="2200" spc="-5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200" spc="-35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уг</a:t>
            </a:r>
            <a:r>
              <a:rPr lang="ru-RU" sz="2200" spc="5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м	</a:t>
            </a:r>
            <a:r>
              <a:rPr lang="ru-RU" sz="2200" spc="-10" dirty="0" smtClean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2200" spc="-55" dirty="0" smtClean="0">
                <a:latin typeface="Times New Roman" pitchFamily="18" charset="0"/>
                <a:cs typeface="Times New Roman" pitchFamily="18" charset="0"/>
              </a:rPr>
              <a:t>ю</a:t>
            </a:r>
            <a:r>
              <a:rPr lang="ru-RU" sz="2200" spc="-5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200" spc="10" dirty="0" smtClean="0"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м и с</a:t>
            </a:r>
            <a:r>
              <a:rPr lang="ru-RU" sz="2200" spc="-10" dirty="0" smtClean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2200" spc="-15" dirty="0" smtClean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spc="-5" dirty="0" smtClean="0">
                <a:latin typeface="Times New Roman" pitchFamily="18" charset="0"/>
                <a:cs typeface="Times New Roman" pitchFamily="18" charset="0"/>
              </a:rPr>
              <a:t>обладает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чувством </a:t>
            </a:r>
            <a:r>
              <a:rPr lang="ru-RU" sz="2200" spc="-5" dirty="0">
                <a:latin typeface="Times New Roman" pitchFamily="18" charset="0"/>
                <a:cs typeface="Times New Roman" pitchFamily="18" charset="0"/>
              </a:rPr>
              <a:t>собственного</a:t>
            </a:r>
            <a:r>
              <a:rPr lang="ru-RU" sz="2200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spc="-5" dirty="0">
                <a:latin typeface="Times New Roman" pitchFamily="18" charset="0"/>
                <a:cs typeface="Times New Roman" pitchFamily="18" charset="0"/>
              </a:rPr>
              <a:t>достоинства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marL="356870" indent="-344805" algn="just">
              <a:lnSpc>
                <a:spcPct val="100000"/>
              </a:lnSpc>
              <a:buFont typeface="Arial"/>
              <a:buChar char="•"/>
              <a:tabLst>
                <a:tab pos="356870" algn="l"/>
                <a:tab pos="357505" algn="l"/>
                <a:tab pos="1656080" algn="l"/>
                <a:tab pos="3192780" algn="l"/>
                <a:tab pos="4936490" algn="l"/>
                <a:tab pos="6082665" algn="l"/>
                <a:tab pos="7171690" algn="l"/>
                <a:tab pos="7451725" algn="l"/>
                <a:tab pos="8333105" algn="l"/>
              </a:tabLst>
            </a:pPr>
            <a:r>
              <a:rPr lang="ru-RU" sz="2200" spc="-10" dirty="0" smtClean="0">
                <a:latin typeface="Times New Roman" pitchFamily="18" charset="0"/>
                <a:cs typeface="Times New Roman" pitchFamily="18" charset="0"/>
              </a:rPr>
              <a:t>Овладевает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способностью </a:t>
            </a:r>
            <a:r>
              <a:rPr lang="ru-RU" sz="2200" spc="-5" dirty="0" smtClean="0">
                <a:latin typeface="Times New Roman" pitchFamily="18" charset="0"/>
                <a:cs typeface="Times New Roman" pitchFamily="18" charset="0"/>
              </a:rPr>
              <a:t>договариваться, учитывать интересы</a:t>
            </a:r>
            <a:r>
              <a:rPr lang="ru-RU" sz="2200" spc="-5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200" spc="-5" dirty="0" smtClean="0">
                <a:latin typeface="Times New Roman" pitchFamily="18" charset="0"/>
                <a:cs typeface="Times New Roman" pitchFamily="18" charset="0"/>
              </a:rPr>
              <a:t>чувства других,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spc="-5" dirty="0" smtClean="0">
                <a:latin typeface="Times New Roman" pitchFamily="18" charset="0"/>
                <a:cs typeface="Times New Roman" pitchFamily="18" charset="0"/>
              </a:rPr>
              <a:t>сопереживать </a:t>
            </a:r>
            <a:r>
              <a:rPr lang="ru-RU" sz="2200" spc="-15" dirty="0" smtClean="0">
                <a:latin typeface="Times New Roman" pitchFamily="18" charset="0"/>
                <a:cs typeface="Times New Roman" pitchFamily="18" charset="0"/>
              </a:rPr>
              <a:t>неудачам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200" spc="-5" dirty="0">
                <a:latin typeface="Times New Roman" pitchFamily="18" charset="0"/>
                <a:cs typeface="Times New Roman" pitchFamily="18" charset="0"/>
              </a:rPr>
              <a:t>успехам </a:t>
            </a:r>
            <a:r>
              <a:rPr lang="ru-RU" sz="2200" spc="-15" dirty="0">
                <a:latin typeface="Times New Roman" pitchFamily="18" charset="0"/>
                <a:cs typeface="Times New Roman" pitchFamily="18" charset="0"/>
              </a:rPr>
              <a:t>детей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200" spc="9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spc="-5" dirty="0">
                <a:latin typeface="Times New Roman" pitchFamily="18" charset="0"/>
                <a:cs typeface="Times New Roman" pitchFamily="18" charset="0"/>
              </a:rPr>
              <a:t>взрослых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marL="356870" marR="6350" indent="-344805" algn="just">
              <a:lnSpc>
                <a:spcPct val="100000"/>
              </a:lnSpc>
              <a:buFont typeface="Arial"/>
              <a:buChar char="•"/>
              <a:tabLst>
                <a:tab pos="356870" algn="l"/>
                <a:tab pos="357505" algn="l"/>
                <a:tab pos="1717039" algn="l"/>
                <a:tab pos="3003550" algn="l"/>
                <a:tab pos="4692650" algn="l"/>
                <a:tab pos="6317615" algn="l"/>
                <a:tab pos="7912100" algn="l"/>
              </a:tabLst>
            </a:pPr>
            <a:r>
              <a:rPr lang="ru-RU" sz="2200" spc="5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200" spc="-25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200" spc="-10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200" spc="-2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200" spc="-1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вает	</a:t>
            </a:r>
            <a:r>
              <a:rPr lang="ru-RU" sz="2200" spc="5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200" spc="5" dirty="0">
                <a:latin typeface="Times New Roman" pitchFamily="18" charset="0"/>
                <a:cs typeface="Times New Roman" pitchFamily="18" charset="0"/>
              </a:rPr>
              <a:t>осо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ба</a:t>
            </a:r>
            <a:r>
              <a:rPr lang="ru-RU" sz="2200" spc="5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и	</a:t>
            </a:r>
            <a:r>
              <a:rPr lang="ru-RU" sz="2200" spc="-30" dirty="0"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sz="2200" spc="-5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2200" spc="-35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200" spc="5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200" spc="-5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нтарн</a:t>
            </a:r>
            <a:r>
              <a:rPr lang="ru-RU" sz="2200" spc="5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200" spc="-25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о	п</a:t>
            </a:r>
            <a:r>
              <a:rPr lang="ru-RU" sz="2200" spc="-10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ан</a:t>
            </a:r>
            <a:r>
              <a:rPr lang="ru-RU" sz="2200" spc="5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200" spc="-1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200" spc="5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ван</a:t>
            </a:r>
            <a:r>
              <a:rPr lang="ru-RU" sz="2200" spc="5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я	</a:t>
            </a:r>
            <a:r>
              <a:rPr lang="ru-RU" sz="2200" spc="-2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200" spc="-1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200" spc="5" dirty="0"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ru-RU" sz="2200" spc="-30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200" spc="-35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200" spc="-10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2200" spc="-5" dirty="0">
                <a:latin typeface="Times New Roman" pitchFamily="18" charset="0"/>
                <a:cs typeface="Times New Roman" pitchFamily="18" charset="0"/>
              </a:rPr>
              <a:t>ь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200" spc="5" dirty="0">
                <a:latin typeface="Times New Roman" pitchFamily="18" charset="0"/>
                <a:cs typeface="Times New Roman" pitchFamily="18" charset="0"/>
              </a:rPr>
              <a:t>ос</a:t>
            </a:r>
            <a:r>
              <a:rPr lang="ru-RU" sz="2200" spc="-5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200" spc="5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	п</a:t>
            </a:r>
            <a:r>
              <a:rPr lang="ru-RU" sz="2200" spc="5" dirty="0">
                <a:latin typeface="Times New Roman" pitchFamily="18" charset="0"/>
                <a:cs typeface="Times New Roman" pitchFamily="18" charset="0"/>
              </a:rPr>
              <a:t>ос</a:t>
            </a:r>
            <a:r>
              <a:rPr lang="ru-RU" sz="2200" spc="-5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200" spc="-1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200" spc="5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200" spc="-1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200" spc="5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я  замысла</a:t>
            </a:r>
          </a:p>
          <a:p>
            <a:pPr marL="356870" indent="-344805" algn="just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6870" algn="l"/>
                <a:tab pos="357505" algn="l"/>
              </a:tabLst>
            </a:pPr>
            <a:r>
              <a:rPr lang="ru-RU" sz="2200" spc="-5" dirty="0">
                <a:latin typeface="Times New Roman" pitchFamily="18" charset="0"/>
                <a:cs typeface="Times New Roman" pitchFamily="18" charset="0"/>
              </a:rPr>
              <a:t>Способен проявлять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инициативу и </a:t>
            </a:r>
            <a:r>
              <a:rPr lang="ru-RU" sz="2200" spc="-5" dirty="0">
                <a:latin typeface="Times New Roman" pitchFamily="18" charset="0"/>
                <a:cs typeface="Times New Roman" pitchFamily="18" charset="0"/>
              </a:rPr>
              <a:t>самостоятельность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 разнообразной </a:t>
            </a:r>
            <a:r>
              <a:rPr lang="ru-RU" sz="2200" spc="-10" dirty="0">
                <a:latin typeface="Times New Roman" pitchFamily="18" charset="0"/>
                <a:cs typeface="Times New Roman" pitchFamily="18" charset="0"/>
              </a:rPr>
              <a:t>деятельности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57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7524" y="896526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>
              <a:lnSpc>
                <a:spcPct val="100000"/>
              </a:lnSpc>
            </a:pPr>
            <a:endParaRPr lang="ru-RU" dirty="0">
              <a:cs typeface="Calibri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7524" y="896526"/>
            <a:ext cx="82449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endParaRPr lang="ru-RU" sz="2000" dirty="0">
              <a:cs typeface="Calibri"/>
            </a:endParaRPr>
          </a:p>
          <a:p>
            <a:pPr marL="342900" indent="-342900">
              <a:buFont typeface="Wingdings" pitchFamily="2" charset="2"/>
              <a:buChar char="v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20383782">
            <a:off x="315468" y="2151727"/>
            <a:ext cx="8542720" cy="255454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8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34" r="68591" b="39044"/>
          <a:stretch/>
        </p:blipFill>
        <p:spPr bwMode="auto">
          <a:xfrm>
            <a:off x="287524" y="386373"/>
            <a:ext cx="3773807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" t="61532" r="69488" b="8787"/>
          <a:stretch/>
        </p:blipFill>
        <p:spPr bwMode="auto">
          <a:xfrm>
            <a:off x="5868144" y="4521994"/>
            <a:ext cx="2827151" cy="212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175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80528" y="188640"/>
            <a:ext cx="93245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ОБОСНОВАНИЕ ИННОВАЦИИ И ЕЕ  АКТУАЛЬНОСТИ</a:t>
            </a:r>
          </a:p>
        </p:txBody>
      </p:sp>
      <p:grpSp>
        <p:nvGrpSpPr>
          <p:cNvPr id="15" name="object 3"/>
          <p:cNvGrpSpPr/>
          <p:nvPr/>
        </p:nvGrpSpPr>
        <p:grpSpPr>
          <a:xfrm>
            <a:off x="251520" y="1630679"/>
            <a:ext cx="8640960" cy="4669790"/>
            <a:chOff x="155447" y="1630679"/>
            <a:chExt cx="9595485" cy="4669790"/>
          </a:xfrm>
        </p:grpSpPr>
        <p:sp>
          <p:nvSpPr>
            <p:cNvPr id="16" name="object 4"/>
            <p:cNvSpPr/>
            <p:nvPr/>
          </p:nvSpPr>
          <p:spPr>
            <a:xfrm>
              <a:off x="167639" y="1642871"/>
              <a:ext cx="9570720" cy="4645660"/>
            </a:xfrm>
            <a:custGeom>
              <a:avLst/>
              <a:gdLst/>
              <a:ahLst/>
              <a:cxnLst/>
              <a:rect l="l" t="t" r="r" b="b"/>
              <a:pathLst>
                <a:path w="9570720" h="4645660">
                  <a:moveTo>
                    <a:pt x="0" y="4645152"/>
                  </a:moveTo>
                  <a:lnTo>
                    <a:pt x="9570720" y="4645152"/>
                  </a:lnTo>
                  <a:lnTo>
                    <a:pt x="9570720" y="0"/>
                  </a:lnTo>
                  <a:lnTo>
                    <a:pt x="0" y="0"/>
                  </a:lnTo>
                  <a:lnTo>
                    <a:pt x="0" y="4645152"/>
                  </a:lnTo>
                  <a:close/>
                </a:path>
              </a:pathLst>
            </a:custGeom>
            <a:ln w="24384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9079" y="1792160"/>
              <a:ext cx="9419717" cy="40095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653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80528" y="188640"/>
            <a:ext cx="93245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ОБОСНОВАНИЕ ИННОВАЦИИ И ЕЕ  АКТУАЛЬНОСТИ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"/>
          <a:stretch/>
        </p:blipFill>
        <p:spPr bwMode="auto">
          <a:xfrm>
            <a:off x="3771899" y="1817985"/>
            <a:ext cx="5376639" cy="452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17985"/>
            <a:ext cx="3944937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3" r="19632"/>
          <a:stretch/>
        </p:blipFill>
        <p:spPr bwMode="auto">
          <a:xfrm>
            <a:off x="12601" y="2103313"/>
            <a:ext cx="4197979" cy="4243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687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C:\Users\Ludmila\Desktop\сросно\ресурсная карта\фото дети 2020\IMG-20201119-WA00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47795"/>
            <a:ext cx="4464496" cy="3348372"/>
          </a:xfrm>
          <a:prstGeom prst="rect">
            <a:avLst/>
          </a:prstGeom>
          <a:noFill/>
          <a:ln w="25400" cmpd="sng">
            <a:solidFill>
              <a:srgbClr val="1008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88640"/>
            <a:ext cx="9036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-15" dirty="0"/>
              <a:t>ЦЕЛЬ </a:t>
            </a:r>
            <a:r>
              <a:rPr lang="ru-RU" sz="3200" b="1" spc="-45" dirty="0" smtClean="0"/>
              <a:t> </a:t>
            </a:r>
            <a:r>
              <a:rPr lang="ru-RU" sz="3200" b="1" spc="-5" dirty="0"/>
              <a:t>РЕАЛИЗАЦИИ  ИННОВАЦИОННОЙ</a:t>
            </a:r>
            <a:r>
              <a:rPr lang="ru-RU" sz="3200" b="1" spc="-75" dirty="0"/>
              <a:t> </a:t>
            </a:r>
            <a:r>
              <a:rPr lang="ru-RU" sz="3200" b="1" spc="-25" dirty="0" smtClean="0"/>
              <a:t>ПРОГРАММЫ</a:t>
            </a:r>
          </a:p>
          <a:p>
            <a:pPr algn="ctr"/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345374"/>
              </p:ext>
            </p:extLst>
          </p:nvPr>
        </p:nvGraphicFramePr>
        <p:xfrm>
          <a:off x="467543" y="1412776"/>
          <a:ext cx="8297737" cy="936104"/>
        </p:xfrm>
        <a:graphic>
          <a:graphicData uri="http://schemas.openxmlformats.org/drawingml/2006/table">
            <a:tbl>
              <a:tblPr firstRow="1" bandRow="1"/>
              <a:tblGrid>
                <a:gridCol w="1368153"/>
                <a:gridCol w="6929584"/>
              </a:tblGrid>
              <a:tr h="9361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marL="442595">
                        <a:lnSpc>
                          <a:spcPct val="100000"/>
                        </a:lnSpc>
                      </a:pPr>
                      <a:r>
                        <a:rPr sz="2200" b="0" spc="-10" dirty="0">
                          <a:latin typeface="Calibri"/>
                          <a:cs typeface="Calibri"/>
                        </a:rPr>
                        <a:t>Цель</a:t>
                      </a:r>
                      <a:r>
                        <a:rPr sz="2200" b="1" spc="-10" dirty="0">
                          <a:latin typeface="Calibri"/>
                          <a:cs typeface="Calibri"/>
                        </a:rPr>
                        <a:t>:</a:t>
                      </a:r>
                      <a:endParaRPr sz="2200" dirty="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8B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144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1" spc="-5" dirty="0" err="1" smtClean="0">
                          <a:latin typeface="Calibri"/>
                          <a:cs typeface="Calibri"/>
                        </a:rPr>
                        <a:t>развитие</a:t>
                      </a:r>
                      <a:r>
                        <a:rPr sz="1800" b="1" spc="-5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интеллектуальных способностей детей </a:t>
                      </a:r>
                      <a:r>
                        <a:rPr sz="1800" b="1" spc="-15" dirty="0">
                          <a:latin typeface="Calibri"/>
                          <a:cs typeface="Calibri"/>
                        </a:rPr>
                        <a:t>дошкольного </a:t>
                      </a:r>
                      <a:r>
                        <a:rPr sz="1800" b="1" spc="-10" dirty="0" err="1">
                          <a:latin typeface="Calibri"/>
                          <a:cs typeface="Calibri"/>
                        </a:rPr>
                        <a:t>возраста</a:t>
                      </a:r>
                      <a:r>
                        <a:rPr sz="1800" b="1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 smtClean="0">
                          <a:latin typeface="Calibri"/>
                          <a:cs typeface="Calibri"/>
                        </a:rPr>
                        <a:t>и</a:t>
                      </a:r>
                      <a:r>
                        <a:rPr lang="ru-RU" sz="1800" b="0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 err="1" smtClean="0">
                          <a:latin typeface="Calibri"/>
                          <a:cs typeface="Calibri"/>
                        </a:rPr>
                        <a:t>вовлечение</a:t>
                      </a:r>
                      <a:r>
                        <a:rPr sz="1800" b="1" spc="-5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их в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научно-техническое 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творчество </a:t>
                      </a:r>
                      <a:r>
                        <a:rPr sz="1800" b="1" spc="-10" dirty="0" err="1">
                          <a:latin typeface="Calibri"/>
                          <a:cs typeface="Calibri"/>
                        </a:rPr>
                        <a:t>средствами</a:t>
                      </a:r>
                      <a:r>
                        <a:rPr sz="1800" b="1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 smtClean="0">
                          <a:latin typeface="Calibri"/>
                          <a:cs typeface="Calibri"/>
                        </a:rPr>
                        <a:t>STEM-</a:t>
                      </a:r>
                      <a:r>
                        <a:rPr sz="1800" b="1" spc="-5" dirty="0" err="1" smtClean="0">
                          <a:latin typeface="Calibri"/>
                          <a:cs typeface="Calibri"/>
                        </a:rPr>
                        <a:t>образования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.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E9E9"/>
                    </a:solidFill>
                  </a:tcPr>
                </a:tc>
              </a:tr>
            </a:tbl>
          </a:graphicData>
        </a:graphic>
      </p:graphicFrame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780928"/>
            <a:ext cx="2761580" cy="3682106"/>
          </a:xfrm>
          <a:prstGeom prst="rect">
            <a:avLst/>
          </a:prstGeom>
          <a:noFill/>
          <a:ln w="25400" cmpd="sng">
            <a:solidFill>
              <a:srgbClr val="1008B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93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80528" y="188640"/>
            <a:ext cx="93245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-15" dirty="0"/>
              <a:t>ТЕОРЕТИЧЕСКИЕ И МЕТОДИЧЕСКИЕ ПОЛОЖЕНИЯ  ИННОВАЦИОННОЙ ПРОГРАММЫ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252" y="1265858"/>
            <a:ext cx="8911244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Принципы построения программы:</a:t>
            </a:r>
          </a:p>
          <a:p>
            <a:endParaRPr lang="ru-RU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Позиция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детоцентризма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провозглашающая «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культуру достоинства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Принцип	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развивающего обучения (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Л.С.Выготский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),	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ведущая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роль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организованного обучения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Деятельностный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подход, воспитание активной позиции ребенка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Принцип  непрерывности,  обеспечивающийся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взаимодействием  семьи и  детского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сада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Междисциплинарный подход, синтез естественных наук, технологии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инженерного искусства и математики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Прикладной подход, доминирование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практической направленности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Модульный	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характер </a:t>
            </a:r>
            <a:r>
              <a:rPr lang="ru-RU" sz="2400" spc="-15" dirty="0" smtClean="0">
                <a:latin typeface="Times New Roman" pitchFamily="18" charset="0"/>
                <a:cs typeface="Times New Roman" pitchFamily="18" charset="0"/>
              </a:rPr>
              <a:t>содержания</a:t>
            </a:r>
            <a:r>
              <a:rPr lang="ru-RU" sz="2400" spc="-15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spc="-5" dirty="0">
                <a:latin typeface="Times New Roman" pitchFamily="18" charset="0"/>
                <a:cs typeface="Times New Roman" pitchFamily="18" charset="0"/>
              </a:rPr>
              <a:t>программы,	</a:t>
            </a:r>
            <a:r>
              <a:rPr lang="ru-RU" sz="2400" spc="-10" dirty="0">
                <a:latin typeface="Times New Roman" pitchFamily="18" charset="0"/>
                <a:cs typeface="Times New Roman" pitchFamily="18" charset="0"/>
              </a:rPr>
              <a:t>интеграция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образовательных </a:t>
            </a:r>
            <a:r>
              <a:rPr lang="ru-RU" sz="2400" spc="-25" dirty="0">
                <a:latin typeface="Times New Roman" pitchFamily="18" charset="0"/>
                <a:cs typeface="Times New Roman" pitchFamily="18" charset="0"/>
              </a:rPr>
              <a:t>модулей 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единую</a:t>
            </a:r>
            <a:r>
              <a:rPr lang="ru-RU" sz="2400" spc="-1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-10" dirty="0">
                <a:latin typeface="Times New Roman" pitchFamily="18" charset="0"/>
                <a:cs typeface="Times New Roman" pitchFamily="18" charset="0"/>
              </a:rPr>
              <a:t>схему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26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80528" y="188640"/>
            <a:ext cx="93245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-20" dirty="0"/>
              <a:t>НАУЧНОСТЬ </a:t>
            </a:r>
            <a:r>
              <a:rPr lang="ru-RU" sz="3200" b="1" dirty="0"/>
              <a:t>И НОВИЗНА </a:t>
            </a:r>
            <a:r>
              <a:rPr lang="ru-RU" sz="3200" b="1" spc="-25" dirty="0"/>
              <a:t>ПРЕДСТАВЛЕННОЙ  </a:t>
            </a:r>
            <a:r>
              <a:rPr lang="ru-RU" sz="3200" b="1" spc="-5" dirty="0"/>
              <a:t>ИННОВАЦИОННОЙ </a:t>
            </a:r>
            <a:r>
              <a:rPr lang="ru-RU" sz="3200" b="1" spc="-20" dirty="0"/>
              <a:t>ПРОГРАММЫ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252" y="1265858"/>
            <a:ext cx="8911244" cy="4894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900" marR="42545" indent="-457834" algn="just">
              <a:lnSpc>
                <a:spcPct val="80100"/>
              </a:lnSpc>
              <a:spcBef>
                <a:spcPts val="570"/>
              </a:spcBef>
              <a:buAutoNum type="arabicPeriod"/>
              <a:tabLst>
                <a:tab pos="469900" algn="l"/>
                <a:tab pos="470534" algn="l"/>
              </a:tabLst>
            </a:pPr>
            <a:r>
              <a:rPr lang="ru-RU" sz="2200" i="1" spc="-5" dirty="0">
                <a:latin typeface="Times New Roman" pitchFamily="18" charset="0"/>
                <a:cs typeface="Times New Roman" pitchFamily="18" charset="0"/>
              </a:rPr>
              <a:t>Описан интегрированный </a:t>
            </a:r>
            <a:r>
              <a:rPr lang="ru-RU" sz="2200" i="1" spc="-10" dirty="0">
                <a:latin typeface="Times New Roman" pitchFamily="18" charset="0"/>
                <a:cs typeface="Times New Roman" pitchFamily="18" charset="0"/>
              </a:rPr>
              <a:t>подход </a:t>
            </a:r>
            <a:r>
              <a:rPr lang="ru-RU" sz="2200" i="1" spc="-5" dirty="0">
                <a:latin typeface="Times New Roman" pitchFamily="18" charset="0"/>
                <a:cs typeface="Times New Roman" pitchFamily="18" charset="0"/>
              </a:rPr>
              <a:t>к решению современных </a:t>
            </a:r>
            <a:r>
              <a:rPr lang="ru-RU" sz="2200" i="1" spc="-10" dirty="0">
                <a:latin typeface="Times New Roman" pitchFamily="18" charset="0"/>
                <a:cs typeface="Times New Roman" pitchFamily="18" charset="0"/>
              </a:rPr>
              <a:t>проблем, </a:t>
            </a:r>
            <a:r>
              <a:rPr lang="ru-RU" sz="2200" i="1" spc="-5" dirty="0">
                <a:latin typeface="Times New Roman" pitchFamily="18" charset="0"/>
                <a:cs typeface="Times New Roman" pitchFamily="18" charset="0"/>
              </a:rPr>
              <a:t>основанный на  взаимопроникновении </a:t>
            </a:r>
            <a:r>
              <a:rPr lang="ru-RU" sz="2200" i="1" spc="-10" dirty="0">
                <a:latin typeface="Times New Roman" pitchFamily="18" charset="0"/>
                <a:cs typeface="Times New Roman" pitchFamily="18" charset="0"/>
              </a:rPr>
              <a:t>различных областей </a:t>
            </a:r>
            <a:r>
              <a:rPr lang="ru-RU" sz="2200" i="1" spc="-5" dirty="0">
                <a:latin typeface="Times New Roman" pitchFamily="18" charset="0"/>
                <a:cs typeface="Times New Roman" pitchFamily="18" charset="0"/>
              </a:rPr>
              <a:t>естественных наук, инженерного  </a:t>
            </a:r>
            <a:r>
              <a:rPr lang="ru-RU" sz="2200" i="1" dirty="0">
                <a:latin typeface="Times New Roman" pitchFamily="18" charset="0"/>
                <a:cs typeface="Times New Roman" pitchFamily="18" charset="0"/>
              </a:rPr>
              <a:t>творчества, </a:t>
            </a:r>
            <a:r>
              <a:rPr lang="ru-RU" sz="2200" i="1" spc="-5" dirty="0">
                <a:latin typeface="Times New Roman" pitchFamily="18" charset="0"/>
                <a:cs typeface="Times New Roman" pitchFamily="18" charset="0"/>
              </a:rPr>
              <a:t>математики, </a:t>
            </a:r>
            <a:r>
              <a:rPr lang="ru-RU" sz="2200" i="1" spc="-10" dirty="0">
                <a:latin typeface="Times New Roman" pitchFamily="18" charset="0"/>
                <a:cs typeface="Times New Roman" pitchFamily="18" charset="0"/>
              </a:rPr>
              <a:t>цифровых технологий </a:t>
            </a:r>
            <a:r>
              <a:rPr lang="ru-RU" sz="2200" i="1" spc="-5" dirty="0">
                <a:latin typeface="Times New Roman" pitchFamily="18" charset="0"/>
                <a:cs typeface="Times New Roman" pitchFamily="18" charset="0"/>
              </a:rPr>
              <a:t>и т.д. В основе</a:t>
            </a:r>
            <a:r>
              <a:rPr lang="ru-RU" sz="2200" i="1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i="1" spc="-5" dirty="0" smtClean="0">
                <a:latin typeface="Times New Roman" pitchFamily="18" charset="0"/>
                <a:cs typeface="Times New Roman" pitchFamily="18" charset="0"/>
              </a:rPr>
              <a:t>данной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i="1" spc="-5" dirty="0" smtClean="0">
                <a:latin typeface="Times New Roman" pitchFamily="18" charset="0"/>
                <a:cs typeface="Times New Roman" pitchFamily="18" charset="0"/>
              </a:rPr>
              <a:t>интеграции </a:t>
            </a:r>
            <a:r>
              <a:rPr lang="ru-RU" sz="2200" i="1" spc="-15" dirty="0">
                <a:latin typeface="Times New Roman" pitchFamily="18" charset="0"/>
                <a:cs typeface="Times New Roman" pitchFamily="18" charset="0"/>
              </a:rPr>
              <a:t>лежит </a:t>
            </a:r>
            <a:r>
              <a:rPr lang="ru-RU" sz="2200" i="1" spc="-5" dirty="0">
                <a:latin typeface="Times New Roman" pitchFamily="18" charset="0"/>
                <a:cs typeface="Times New Roman" pitchFamily="18" charset="0"/>
              </a:rPr>
              <a:t>метод проектов, </a:t>
            </a:r>
            <a:r>
              <a:rPr lang="ru-RU" sz="2200" i="1" spc="-10" dirty="0">
                <a:latin typeface="Times New Roman" pitchFamily="18" charset="0"/>
                <a:cs typeface="Times New Roman" pitchFamily="18" charset="0"/>
              </a:rPr>
              <a:t>базирующийся </a:t>
            </a:r>
            <a:r>
              <a:rPr lang="ru-RU" sz="2200" i="1" spc="-5" dirty="0">
                <a:latin typeface="Times New Roman" pitchFamily="18" charset="0"/>
                <a:cs typeface="Times New Roman" pitchFamily="18" charset="0"/>
              </a:rPr>
              <a:t>на познавательном и  </a:t>
            </a:r>
            <a:r>
              <a:rPr lang="ru-RU" sz="2200" i="1" spc="-10" dirty="0">
                <a:latin typeface="Times New Roman" pitchFamily="18" charset="0"/>
                <a:cs typeface="Times New Roman" pitchFamily="18" charset="0"/>
              </a:rPr>
              <a:t>художественном </a:t>
            </a:r>
            <a:r>
              <a:rPr lang="ru-RU" sz="2200" i="1" spc="-5" dirty="0">
                <a:latin typeface="Times New Roman" pitchFamily="18" charset="0"/>
                <a:cs typeface="Times New Roman" pitchFamily="18" charset="0"/>
              </a:rPr>
              <a:t>поиске и </a:t>
            </a:r>
            <a:r>
              <a:rPr lang="ru-RU" sz="2200" i="1" spc="-10" dirty="0">
                <a:latin typeface="Times New Roman" pitchFamily="18" charset="0"/>
                <a:cs typeface="Times New Roman" pitchFamily="18" charset="0"/>
              </a:rPr>
              <a:t>имеющий </a:t>
            </a:r>
            <a:r>
              <a:rPr lang="ru-RU" sz="2200" i="1" spc="-5" dirty="0">
                <a:latin typeface="Times New Roman" pitchFamily="18" charset="0"/>
                <a:cs typeface="Times New Roman" pitchFamily="18" charset="0"/>
              </a:rPr>
              <a:t>конкретный реальный продукт в качестве  </a:t>
            </a:r>
            <a:r>
              <a:rPr lang="ru-RU" sz="2200" i="1" spc="-10" dirty="0">
                <a:latin typeface="Times New Roman" pitchFamily="18" charset="0"/>
                <a:cs typeface="Times New Roman" pitchFamily="18" charset="0"/>
              </a:rPr>
              <a:t>результата</a:t>
            </a:r>
            <a:r>
              <a:rPr lang="ru-RU" sz="2200" i="1" spc="-5" dirty="0">
                <a:latin typeface="Times New Roman" pitchFamily="18" charset="0"/>
                <a:cs typeface="Times New Roman" pitchFamily="18" charset="0"/>
              </a:rPr>
              <a:t> деятельности.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marL="469900" indent="-457834" algn="just">
              <a:lnSpc>
                <a:spcPts val="1680"/>
              </a:lnSpc>
              <a:buAutoNum type="arabicPeriod" startAt="2"/>
              <a:tabLst>
                <a:tab pos="469900" algn="l"/>
                <a:tab pos="470534" algn="l"/>
              </a:tabLst>
            </a:pPr>
            <a:r>
              <a:rPr lang="ru-RU" sz="2200" i="1" spc="-5" dirty="0">
                <a:latin typeface="Times New Roman" pitchFamily="18" charset="0"/>
                <a:cs typeface="Times New Roman" pitchFamily="18" charset="0"/>
              </a:rPr>
              <a:t>Проанализированы закономерности развития </a:t>
            </a:r>
            <a:r>
              <a:rPr lang="ru-RU" sz="2200" i="1" spc="-10" dirty="0">
                <a:latin typeface="Times New Roman" pitchFamily="18" charset="0"/>
                <a:cs typeface="Times New Roman" pitchFamily="18" charset="0"/>
              </a:rPr>
              <a:t>интеллектуальных</a:t>
            </a:r>
            <a:r>
              <a:rPr lang="ru-RU" sz="2200" i="1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i="1" spc="-5" dirty="0" smtClean="0">
                <a:latin typeface="Times New Roman" pitchFamily="18" charset="0"/>
                <a:cs typeface="Times New Roman" pitchFamily="18" charset="0"/>
              </a:rPr>
              <a:t>способностей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i="1" spc="-5" dirty="0" smtClean="0">
                <a:latin typeface="Times New Roman" pitchFamily="18" charset="0"/>
                <a:cs typeface="Times New Roman" pitchFamily="18" charset="0"/>
              </a:rPr>
              <a:t>детей </a:t>
            </a:r>
            <a:r>
              <a:rPr lang="ru-RU" sz="2200" i="1" spc="-5" dirty="0">
                <a:latin typeface="Times New Roman" pitchFamily="18" charset="0"/>
                <a:cs typeface="Times New Roman" pitchFamily="18" charset="0"/>
              </a:rPr>
              <a:t>5 – 7 </a:t>
            </a:r>
            <a:r>
              <a:rPr lang="ru-RU" sz="2200" i="1" spc="-10" dirty="0">
                <a:latin typeface="Times New Roman" pitchFamily="18" charset="0"/>
                <a:cs typeface="Times New Roman" pitchFamily="18" charset="0"/>
              </a:rPr>
              <a:t>лет </a:t>
            </a:r>
            <a:r>
              <a:rPr lang="ru-RU" sz="2200" i="1" spc="-5" dirty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200" i="1" spc="-10" dirty="0">
                <a:latin typeface="Times New Roman" pitchFamily="18" charset="0"/>
                <a:cs typeface="Times New Roman" pitchFamily="18" charset="0"/>
              </a:rPr>
              <a:t>направлениям </a:t>
            </a:r>
            <a:r>
              <a:rPr lang="ru-RU" sz="2200" i="1" dirty="0">
                <a:latin typeface="Times New Roman" pitchFamily="18" charset="0"/>
                <a:cs typeface="Times New Roman" pitchFamily="18" charset="0"/>
              </a:rPr>
              <a:t>«Креативность»,</a:t>
            </a:r>
            <a:r>
              <a:rPr lang="ru-RU" sz="2200" i="1" spc="-10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200" i="1" spc="-10" dirty="0" smtClean="0">
                <a:latin typeface="Times New Roman" pitchFamily="18" charset="0"/>
                <a:cs typeface="Times New Roman" pitchFamily="18" charset="0"/>
              </a:rPr>
              <a:t>Интеллектуальные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i="1" spc="-5" dirty="0" smtClean="0">
                <a:latin typeface="Times New Roman" pitchFamily="18" charset="0"/>
                <a:cs typeface="Times New Roman" pitchFamily="18" charset="0"/>
              </a:rPr>
              <a:t>операции</a:t>
            </a:r>
            <a:r>
              <a:rPr lang="ru-RU" sz="2200" i="1" spc="-5" dirty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2200" i="1" spc="-10" dirty="0">
                <a:latin typeface="Times New Roman" pitchFamily="18" charset="0"/>
                <a:cs typeface="Times New Roman" pitchFamily="18" charset="0"/>
              </a:rPr>
              <a:t>«Социальный </a:t>
            </a:r>
            <a:r>
              <a:rPr lang="ru-RU" sz="2200" i="1" spc="-5" dirty="0">
                <a:latin typeface="Times New Roman" pitchFamily="18" charset="0"/>
                <a:cs typeface="Times New Roman" pitchFamily="18" charset="0"/>
              </a:rPr>
              <a:t>интеллект», что </a:t>
            </a:r>
            <a:r>
              <a:rPr lang="ru-RU" sz="2200" i="1" spc="-10" dirty="0">
                <a:latin typeface="Times New Roman" pitchFamily="18" charset="0"/>
                <a:cs typeface="Times New Roman" pitchFamily="18" charset="0"/>
              </a:rPr>
              <a:t>позволяет </a:t>
            </a:r>
            <a:r>
              <a:rPr lang="ru-RU" sz="2200" i="1" spc="-5" dirty="0">
                <a:latin typeface="Times New Roman" pitchFamily="18" charset="0"/>
                <a:cs typeface="Times New Roman" pitchFamily="18" charset="0"/>
              </a:rPr>
              <a:t>создавать условия</a:t>
            </a:r>
            <a:r>
              <a:rPr lang="ru-RU" sz="2200" i="1" spc="8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i="1" spc="-10" dirty="0" smtClean="0">
                <a:latin typeface="Times New Roman" pitchFamily="18" charset="0"/>
                <a:cs typeface="Times New Roman" pitchFamily="18" charset="0"/>
              </a:rPr>
              <a:t>для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i="1" spc="-5" dirty="0" smtClean="0"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sz="2200" i="1" spc="-5" dirty="0">
                <a:latin typeface="Times New Roman" pitchFamily="18" charset="0"/>
                <a:cs typeface="Times New Roman" pitchFamily="18" charset="0"/>
              </a:rPr>
              <a:t>личности, </a:t>
            </a:r>
            <a:r>
              <a:rPr lang="ru-RU" sz="2200" i="1" dirty="0">
                <a:latin typeface="Times New Roman" pitchFamily="18" charset="0"/>
                <a:cs typeface="Times New Roman" pitchFamily="18" charset="0"/>
              </a:rPr>
              <a:t>готовой </a:t>
            </a:r>
            <a:r>
              <a:rPr lang="ru-RU" sz="2200" i="1" spc="-5" dirty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200" i="1" spc="-10" dirty="0">
                <a:latin typeface="Times New Roman" pitchFamily="18" charset="0"/>
                <a:cs typeface="Times New Roman" pitchFamily="18" charset="0"/>
              </a:rPr>
              <a:t>жизни </a:t>
            </a:r>
            <a:r>
              <a:rPr lang="ru-RU" sz="2200" i="1" spc="-5" dirty="0">
                <a:latin typeface="Times New Roman" pitchFamily="18" charset="0"/>
                <a:cs typeface="Times New Roman" pitchFamily="18" charset="0"/>
              </a:rPr>
              <a:t>в современных</a:t>
            </a:r>
            <a:r>
              <a:rPr lang="ru-RU" sz="2200" i="1" spc="-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i="1" spc="-10" dirty="0">
                <a:latin typeface="Times New Roman" pitchFamily="18" charset="0"/>
                <a:cs typeface="Times New Roman" pitchFamily="18" charset="0"/>
              </a:rPr>
              <a:t>реалиях.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marL="469900" marR="6985" indent="-457834" algn="just">
              <a:lnSpc>
                <a:spcPct val="80000"/>
              </a:lnSpc>
              <a:spcBef>
                <a:spcPts val="240"/>
              </a:spcBef>
              <a:buAutoNum type="arabicPeriod" startAt="3"/>
              <a:tabLst>
                <a:tab pos="469900" algn="l"/>
                <a:tab pos="470534" algn="l"/>
              </a:tabLst>
            </a:pPr>
            <a:r>
              <a:rPr lang="ru-RU" sz="2200" i="1" spc="-5" dirty="0">
                <a:latin typeface="Times New Roman" pitchFamily="18" charset="0"/>
                <a:cs typeface="Times New Roman" pitchFamily="18" charset="0"/>
              </a:rPr>
              <a:t>Проанализированы преимущества STEM-образования, которые обеспечивают  </a:t>
            </a:r>
            <a:r>
              <a:rPr lang="ru-RU" sz="2200" i="1" spc="-10" dirty="0">
                <a:latin typeface="Times New Roman" pitchFamily="18" charset="0"/>
                <a:cs typeface="Times New Roman" pitchFamily="18" charset="0"/>
              </a:rPr>
              <a:t>амплификацию </a:t>
            </a:r>
            <a:r>
              <a:rPr lang="ru-RU" sz="2200" i="1" spc="-5" dirty="0">
                <a:latin typeface="Times New Roman" pitchFamily="18" charset="0"/>
                <a:cs typeface="Times New Roman" pitchFamily="18" charset="0"/>
              </a:rPr>
              <a:t>детского развития, </a:t>
            </a:r>
            <a:r>
              <a:rPr lang="ru-RU" sz="2200" i="1" spc="-10" dirty="0">
                <a:latin typeface="Times New Roman" pitchFamily="18" charset="0"/>
                <a:cs typeface="Times New Roman" pitchFamily="18" charset="0"/>
              </a:rPr>
              <a:t>«необходимое </a:t>
            </a:r>
            <a:r>
              <a:rPr lang="ru-RU" sz="2200" i="1" spc="-5" dirty="0">
                <a:latin typeface="Times New Roman" pitchFamily="18" charset="0"/>
                <a:cs typeface="Times New Roman" pitchFamily="18" charset="0"/>
              </a:rPr>
              <a:t>условие разностороннего  воспитания </a:t>
            </a:r>
            <a:r>
              <a:rPr lang="ru-RU" sz="2200" i="1" spc="-10" dirty="0">
                <a:latin typeface="Times New Roman" pitchFamily="18" charset="0"/>
                <a:cs typeface="Times New Roman" pitchFamily="18" charset="0"/>
              </a:rPr>
              <a:t>ребенка» (А.В. </a:t>
            </a:r>
            <a:r>
              <a:rPr lang="ru-RU" sz="2200" i="1" spc="-15" dirty="0">
                <a:latin typeface="Times New Roman" pitchFamily="18" charset="0"/>
                <a:cs typeface="Times New Roman" pitchFamily="18" charset="0"/>
              </a:rPr>
              <a:t>Запорожец) </a:t>
            </a:r>
            <a:r>
              <a:rPr lang="ru-RU" sz="2200" i="1" spc="-5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200" i="1" spc="-10" dirty="0">
                <a:latin typeface="Times New Roman" pitchFamily="18" charset="0"/>
                <a:cs typeface="Times New Roman" pitchFamily="18" charset="0"/>
              </a:rPr>
              <a:t>предполагают максимальное </a:t>
            </a:r>
            <a:r>
              <a:rPr lang="ru-RU" sz="2200" i="1" spc="-5" dirty="0">
                <a:latin typeface="Times New Roman" pitchFamily="18" charset="0"/>
                <a:cs typeface="Times New Roman" pitchFamily="18" charset="0"/>
              </a:rPr>
              <a:t>обогащение  специфических </a:t>
            </a:r>
            <a:r>
              <a:rPr lang="ru-RU" sz="2200" i="1" spc="-10" dirty="0">
                <a:latin typeface="Times New Roman" pitchFamily="18" charset="0"/>
                <a:cs typeface="Times New Roman" pitchFamily="18" charset="0"/>
              </a:rPr>
              <a:t>форм </a:t>
            </a:r>
            <a:r>
              <a:rPr lang="ru-RU" sz="2200" i="1" spc="-5" dirty="0">
                <a:latin typeface="Times New Roman" pitchFamily="18" charset="0"/>
                <a:cs typeface="Times New Roman" pitchFamily="18" charset="0"/>
              </a:rPr>
              <a:t>детской</a:t>
            </a:r>
            <a:r>
              <a:rPr lang="ru-RU" sz="2200" i="1" spc="-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i="1" spc="-5" dirty="0">
                <a:latin typeface="Times New Roman" pitchFamily="18" charset="0"/>
                <a:cs typeface="Times New Roman" pitchFamily="18" charset="0"/>
              </a:rPr>
              <a:t>деятельности.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marL="469900" indent="-457834" algn="just">
              <a:lnSpc>
                <a:spcPts val="1680"/>
              </a:lnSpc>
              <a:buAutoNum type="arabicPeriod" startAt="3"/>
              <a:tabLst>
                <a:tab pos="469900" algn="l"/>
                <a:tab pos="470534" algn="l"/>
              </a:tabLst>
            </a:pPr>
            <a:r>
              <a:rPr lang="ru-RU" sz="2200" i="1" spc="-5" dirty="0">
                <a:latin typeface="Times New Roman" pitchFamily="18" charset="0"/>
                <a:cs typeface="Times New Roman" pitchFamily="18" charset="0"/>
              </a:rPr>
              <a:t>Создана развивающая </a:t>
            </a:r>
            <a:r>
              <a:rPr lang="ru-RU" sz="2200" i="1" dirty="0">
                <a:latin typeface="Times New Roman" pitchFamily="18" charset="0"/>
                <a:cs typeface="Times New Roman" pitchFamily="18" charset="0"/>
              </a:rPr>
              <a:t>предметно-пространственная среда </a:t>
            </a:r>
            <a:r>
              <a:rPr lang="ru-RU" sz="2200" i="1" spc="-5" dirty="0">
                <a:latin typeface="Times New Roman" pitchFamily="18" charset="0"/>
                <a:cs typeface="Times New Roman" pitchFamily="18" charset="0"/>
              </a:rPr>
              <a:t>STEM-лаборатории</a:t>
            </a:r>
            <a:r>
              <a:rPr lang="ru-RU" sz="2200" i="1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i="1" spc="-5" dirty="0" smtClean="0"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i="1" spc="-15" dirty="0" smtClean="0">
                <a:latin typeface="Times New Roman" pitchFamily="18" charset="0"/>
                <a:cs typeface="Times New Roman" pitchFamily="18" charset="0"/>
              </a:rPr>
              <a:t>модулям.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29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.png"/>
          <p:cNvPicPr>
            <a:picLocks noChangeAspect="1"/>
          </p:cNvPicPr>
          <p:nvPr/>
        </p:nvPicPr>
        <p:blipFill>
          <a:blip r:embed="rId3" cstate="print"/>
          <a:srcRect b="4423"/>
          <a:stretch>
            <a:fillRect/>
          </a:stretch>
        </p:blipFill>
        <p:spPr>
          <a:xfrm>
            <a:off x="0" y="2636912"/>
            <a:ext cx="3305547" cy="407658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3789040"/>
            <a:ext cx="4241626" cy="3383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/>
        </p:nvSpPr>
        <p:spPr>
          <a:xfrm>
            <a:off x="323529" y="332656"/>
            <a:ext cx="8568952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STEM-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511" y="908720"/>
            <a:ext cx="8712969" cy="2389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lvl="0" indent="-91440" algn="just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</a:pPr>
            <a:r>
              <a:rPr lang="ru-RU" sz="42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Интегрированное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по темам, а не по предметам.</a:t>
            </a:r>
          </a:p>
          <a:p>
            <a:pPr marL="91440" lvl="0" indent="-91440" algn="just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Применение научно-технических знаний в реальной жизни.</a:t>
            </a:r>
          </a:p>
          <a:p>
            <a:pPr marL="91440" lvl="0" indent="-91440" algn="just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Развитие навыков критического мышления и разрешения проблем.</a:t>
            </a:r>
          </a:p>
          <a:p>
            <a:pPr marL="91440" lvl="0" indent="-91440" algn="just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Формирование уверенности в своих силах.</a:t>
            </a:r>
          </a:p>
          <a:p>
            <a:pPr marL="91440" lvl="0" indent="-91440" algn="just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Активная коммуникация и командная работа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15816" y="3216201"/>
            <a:ext cx="6120680" cy="3483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lvl="0" indent="-91440" algn="just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Развитие интереса к техническим дисциплинам.</a:t>
            </a:r>
          </a:p>
          <a:p>
            <a:pPr marL="91440" lvl="0" indent="-91440" algn="just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Креативные и инновационные подходы к проектам.</a:t>
            </a:r>
          </a:p>
          <a:p>
            <a:pPr marL="91440" lvl="0" indent="-91440" algn="just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Развитие мотивации к техническому творчеству через детские виды деятельности с учётом возрастных и индивидуальных особенностей каждого ребёнка.</a:t>
            </a:r>
          </a:p>
          <a:p>
            <a:pPr marL="91440" lvl="0" indent="-91440" algn="just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Ранняя профессиональная ориентация.</a:t>
            </a:r>
          </a:p>
          <a:p>
            <a:pPr marL="91440" lvl="0" indent="-91440" algn="just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Подготовка детей к технологическим инновациям жизни.</a:t>
            </a:r>
          </a:p>
          <a:p>
            <a:pPr marL="91440" lvl="0" indent="-91440" algn="just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STEM, как дополнение к обязательной части основной образовательной программы (ООП).</a:t>
            </a:r>
          </a:p>
        </p:txBody>
      </p:sp>
    </p:spTree>
    <p:extLst>
      <p:ext uri="{BB962C8B-B14F-4D97-AF65-F5344CB8AC3E}">
        <p14:creationId xmlns:p14="http://schemas.microsoft.com/office/powerpoint/2010/main" val="297352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.png"/>
          <p:cNvPicPr>
            <a:picLocks noChangeAspect="1"/>
          </p:cNvPicPr>
          <p:nvPr/>
        </p:nvPicPr>
        <p:blipFill>
          <a:blip r:embed="rId3" cstate="print"/>
          <a:srcRect b="4423"/>
          <a:stretch>
            <a:fillRect/>
          </a:stretch>
        </p:blipFill>
        <p:spPr>
          <a:xfrm>
            <a:off x="0" y="2636912"/>
            <a:ext cx="3305547" cy="4076582"/>
          </a:xfrm>
          <a:prstGeom prst="rect">
            <a:avLst/>
          </a:prstGeom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" r="1745"/>
          <a:stretch/>
        </p:blipFill>
        <p:spPr bwMode="auto">
          <a:xfrm>
            <a:off x="200024" y="916056"/>
            <a:ext cx="8829675" cy="5799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0585" y="116632"/>
            <a:ext cx="88296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Парциальная модульная программа развития интеллектуальных способностей в процессе познавательной деятельности и вовлечения в научно-техническое творчество</a:t>
            </a:r>
            <a:r>
              <a:rPr lang="ru-RU" dirty="0">
                <a:solidFill>
                  <a:prstClr val="black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8869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ac7d623e9c70e255de32d6626850bb219cebe1a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818</Words>
  <Application>Microsoft Office PowerPoint</Application>
  <PresentationFormat>Экран (4:3)</PresentationFormat>
  <Paragraphs>101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Голубая планета Земля</dc:title>
  <dc:subject>шаблон для презентации</dc:subject>
  <dc:creator>Антонина</dc:creator>
  <cp:keywords>шаблон для презентации, очень красивый шаблон для презентации, шаблон в ярко-синих тонах, глобус+бабочки шаблон для презентации </cp:keywords>
  <cp:lastModifiedBy>user</cp:lastModifiedBy>
  <cp:revision>39</cp:revision>
  <dcterms:created xsi:type="dcterms:W3CDTF">2014-09-12T18:48:14Z</dcterms:created>
  <dcterms:modified xsi:type="dcterms:W3CDTF">2020-11-30T03:02:59Z</dcterms:modified>
</cp:coreProperties>
</file>