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  <p:sldMasterId id="2147483770" r:id="rId3"/>
  </p:sldMasterIdLst>
  <p:notesMasterIdLst>
    <p:notesMasterId r:id="rId19"/>
  </p:notesMasterIdLst>
  <p:sldIdLst>
    <p:sldId id="278" r:id="rId4"/>
    <p:sldId id="264" r:id="rId5"/>
    <p:sldId id="265" r:id="rId6"/>
    <p:sldId id="288" r:id="rId7"/>
    <p:sldId id="289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-1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B8146-22E7-4BFD-A466-D7E303E3903F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048E0-A2C5-4F2F-9457-5541668E1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1D17-7964-485E-812F-999159345C2B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0744-6382-48F3-AF8E-E67120611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9ED1-55B2-43EA-B009-10179BDE1AF7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9E89-8AFB-4A63-A6D1-B5192D846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8F60-7151-431B-92E3-98BE16D313FD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89D7-F3E6-45AB-9B5F-9AF6D52C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4822-4BC6-46C8-A587-E9F957F2BBD7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75B0-7F77-4C91-A8C1-4332FC217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A358-226A-48B3-91F3-C766CC79EAD0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DF59-2D48-4BFA-807C-9735B1C96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2A84-F1F3-4240-AC3A-F627C8607142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C7EF-2CFA-4195-A5B9-ED9A9688C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C708-8AD3-4104-853A-C6624BE0D721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8165-6CAA-4A49-A3F2-D5384AC77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9614-C991-45B7-986D-A541DB8A7E77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E44E-0140-4862-813D-AA2FAA88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625A-1322-4E9D-BD81-E296764723BE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B54A-D46F-48AC-A5D9-7A1E1CF84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AF78-A557-4849-BD42-492F0146EDAD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1C2C-568D-4FE4-AC19-11BB77BDA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93C4-65F2-43DF-A8DD-5B78767BC4CB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3FD1-662D-4ED4-8661-89D83CBF7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A451-A6CA-42C8-BB1C-CE3E17CAF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EB634-C721-4412-BA8C-7C1FFD71D43A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DD3278-A48F-4764-AD76-070635AD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941883"/>
            <a:ext cx="5214974" cy="172819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484188" lvl="0" indent="-484188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5C8FE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Деловая игра-квест «Остров знаний»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71B11C2-C60F-4EB9-A10A-70B6B275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67354"/>
            <a:ext cx="4462806" cy="4016528"/>
          </a:xfrm>
          <a:prstGeom prst="rect">
            <a:avLst/>
          </a:prstGeom>
        </p:spPr>
      </p:pic>
      <p:pic>
        <p:nvPicPr>
          <p:cNvPr id="5" name="Рисунок 4" descr="https://openclipart.org/image/2400px/svg_to_png/279817/question_mark_cartoony_with_eyes_monsterbrain.png">
            <a:extLst>
              <a:ext uri="{FF2B5EF4-FFF2-40B4-BE49-F238E27FC236}">
                <a16:creationId xmlns:a16="http://schemas.microsoft.com/office/drawing/2014/main" xmlns="" id="{AC8DB1BB-96D9-4CBA-B1C9-97D286CFF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64475"/>
            <a:ext cx="2520280" cy="186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DFD60-DE50-4E6F-A6E2-BBC4E94B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effectLst/>
              </a:rPr>
              <a:t>Задание 3 «Путаница»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A433AE-6C77-49EB-9ED5-714E39FC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9422"/>
            <a:ext cx="8229600" cy="4518706"/>
          </a:xfrm>
        </p:spPr>
      </p:pic>
    </p:spTree>
    <p:extLst>
      <p:ext uri="{BB962C8B-B14F-4D97-AF65-F5344CB8AC3E}">
        <p14:creationId xmlns:p14="http://schemas.microsoft.com/office/powerpoint/2010/main" xmlns="" val="392347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854601-D436-46A1-B08B-90F0F277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Правильный ответ: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A74D39-EF2F-46A2-8BB4-AB21782C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/>
          <a:lstStyle/>
          <a:p>
            <a:r>
              <a:rPr lang="ru-RU" sz="1500" dirty="0">
                <a:latin typeface="Bookman Old Style" panose="02050604050505020204" pitchFamily="18" charset="0"/>
              </a:rPr>
              <a:t>1 шаг: формулирую одну конкретную проблему согласно образовательной программе и представляю ее как кейс с минимальными иллюстрациями проблемы и интересующими вопросами. </a:t>
            </a:r>
          </a:p>
          <a:p>
            <a:r>
              <a:rPr lang="ru-RU" sz="1500" dirty="0">
                <a:latin typeface="Bookman Old Style" panose="02050604050505020204" pitchFamily="18" charset="0"/>
              </a:rPr>
              <a:t>2 шаг: Кейс передается воспитанникам и родителям для его наполнения. Дети совместно с родителями выявляют причины проблемы и накапливают опыт по данной проблеме. Родители вместе с детьми определяют необходимые ресурсы и время для выполнения мероприятия. </a:t>
            </a:r>
          </a:p>
          <a:p>
            <a:r>
              <a:rPr lang="ru-RU" sz="1500" dirty="0">
                <a:latin typeface="Bookman Old Style" panose="02050604050505020204" pitchFamily="18" charset="0"/>
              </a:rPr>
              <a:t>3 шаг: После того, как ребята с родителями наполнили кейс информацией (фото, иллюстрации, схемы, песни, мультфильмы, </a:t>
            </a:r>
            <a:r>
              <a:rPr lang="ru-RU" sz="1500" dirty="0" err="1">
                <a:latin typeface="Bookman Old Style" panose="02050604050505020204" pitchFamily="18" charset="0"/>
              </a:rPr>
              <a:t>лэпбуки</a:t>
            </a:r>
            <a:r>
              <a:rPr lang="ru-RU" sz="1500" dirty="0">
                <a:latin typeface="Bookman Old Style" panose="02050604050505020204" pitchFamily="18" charset="0"/>
              </a:rPr>
              <a:t>, загадки, сказки, стихи и т.п.) готовые конверты с кейсами возвращаются мне. </a:t>
            </a:r>
          </a:p>
          <a:p>
            <a:r>
              <a:rPr lang="ru-RU" sz="1500" dirty="0">
                <a:latin typeface="Bookman Old Style" panose="02050604050505020204" pitchFamily="18" charset="0"/>
              </a:rPr>
              <a:t>4 шаг: Подготовленные материалы кейса демонстрируются на занятии в группах.  </a:t>
            </a:r>
          </a:p>
          <a:p>
            <a:r>
              <a:rPr lang="ru-RU" sz="1500" dirty="0">
                <a:latin typeface="Bookman Old Style" panose="02050604050505020204" pitchFamily="18" charset="0"/>
              </a:rPr>
              <a:t>5 шаг: На занятии с детьми провожу исследовательскую и аналитическую деятельность с материалами кейса. Каждый ребенок рассказывает, что он узнал о цветке, дети обмениваются информацией. </a:t>
            </a:r>
          </a:p>
          <a:p>
            <a:r>
              <a:rPr lang="ru-RU" sz="1500" dirty="0">
                <a:latin typeface="Bookman Old Style" panose="02050604050505020204" pitchFamily="18" charset="0"/>
              </a:rPr>
              <a:t>6 шаг: вместе с воспитанниками вырабатываем решение по проблеме кейса (каково строение цветка, необходимые условия роста растения) </a:t>
            </a:r>
          </a:p>
          <a:p>
            <a:r>
              <a:rPr lang="ru-RU" sz="1500" dirty="0">
                <a:latin typeface="Bookman Old Style" panose="02050604050505020204" pitchFamily="18" charset="0"/>
              </a:rPr>
              <a:t>7 шаг: Демонстрация конкретного продукта и эффективности решения проблемы кейса (Составляет   схему, графический план или какой-либо другой продукт по решению кейса в конце занятия с детьми и в беседе с родителями выявляю, с какими трудностями пришлось столкнулись, работая с кейсом, что полезного извлекли для себя (обратная связь).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067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B7B912-9041-4316-851D-7D0D2781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4 «Практическое»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77687D-E698-4BCC-93D9-D785166B2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799" y="1666526"/>
            <a:ext cx="6707041" cy="4426770"/>
          </a:xfrm>
        </p:spPr>
      </p:pic>
    </p:spTree>
    <p:extLst>
      <p:ext uri="{BB962C8B-B14F-4D97-AF65-F5344CB8AC3E}">
        <p14:creationId xmlns:p14="http://schemas.microsoft.com/office/powerpoint/2010/main" xmlns="" val="126120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F9F02DD-1779-4EEC-A3E4-9D3E54B01D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696"/>
            <a:ext cx="77048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77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9360D-3146-44CD-8160-54252B13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Поздравляем!!!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5676640-28E1-4650-B814-8B403BE7B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70" y="1772816"/>
            <a:ext cx="8388776" cy="4817690"/>
          </a:xfrm>
        </p:spPr>
      </p:pic>
    </p:spTree>
    <p:extLst>
      <p:ext uri="{BB962C8B-B14F-4D97-AF65-F5344CB8AC3E}">
        <p14:creationId xmlns:p14="http://schemas.microsoft.com/office/powerpoint/2010/main" xmlns="" val="222145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6500890" cy="2520280"/>
          </a:xfrm>
        </p:spPr>
        <p:txBody>
          <a:bodyPr>
            <a:normAutofit/>
          </a:bodyPr>
          <a:lstStyle/>
          <a:p>
            <a:r>
              <a:rPr lang="ru-RU" sz="4000" dirty="0"/>
              <a:t>Желаю творческих успехов!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BCF1D2-C640-4E2E-B714-2F4D3D3FA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924944"/>
            <a:ext cx="3174604" cy="26984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ag1-b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857628"/>
            <a:ext cx="2357425" cy="2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3116"/>
            <a:ext cx="8229600" cy="928694"/>
          </a:xfrm>
        </p:spPr>
        <p:txBody>
          <a:bodyPr/>
          <a:lstStyle/>
          <a:p>
            <a:pPr eaLnBrk="1" hangingPunct="1">
              <a:buNone/>
            </a:pPr>
            <a:endParaRPr lang="ru-RU" dirty="0"/>
          </a:p>
        </p:txBody>
      </p:sp>
      <p:pic>
        <p:nvPicPr>
          <p:cNvPr id="23" name="Рисунок 22" descr="http://www.clipartbest.com/cliparts/pT5/XMK/pT5XMKd6c.jpg">
            <a:extLst>
              <a:ext uri="{FF2B5EF4-FFF2-40B4-BE49-F238E27FC236}">
                <a16:creationId xmlns:a16="http://schemas.microsoft.com/office/drawing/2014/main" xmlns="" id="{6D8A115E-4AFC-4CAA-AC52-99B341283A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C811610-6F95-4E19-9C2B-1F7E0C8DC014}"/>
              </a:ext>
            </a:extLst>
          </p:cNvPr>
          <p:cNvSpPr/>
          <p:nvPr/>
        </p:nvSpPr>
        <p:spPr>
          <a:xfrm>
            <a:off x="2513423" y="3623536"/>
            <a:ext cx="142591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EAE0F37-33F8-45C7-9B40-98E0E3A88A12}"/>
              </a:ext>
            </a:extLst>
          </p:cNvPr>
          <p:cNvSpPr/>
          <p:nvPr/>
        </p:nvSpPr>
        <p:spPr>
          <a:xfrm>
            <a:off x="4232819" y="3654791"/>
            <a:ext cx="142591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https://cdn.onlinewebfonts.com/svg/img_402125.png">
            <a:extLst>
              <a:ext uri="{FF2B5EF4-FFF2-40B4-BE49-F238E27FC236}">
                <a16:creationId xmlns:a16="http://schemas.microsoft.com/office/drawing/2014/main" xmlns="" id="{44D3FB17-A021-4147-B8BF-38B71CB6FB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6850" y="838325"/>
            <a:ext cx="684966" cy="6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Надпись 12">
            <a:extLst>
              <a:ext uri="{FF2B5EF4-FFF2-40B4-BE49-F238E27FC236}">
                <a16:creationId xmlns:a16="http://schemas.microsoft.com/office/drawing/2014/main" xmlns="" id="{47E2E1CE-D441-4EC2-855D-277A5601B096}"/>
              </a:ext>
            </a:extLst>
          </p:cNvPr>
          <p:cNvSpPr txBox="1"/>
          <p:nvPr/>
        </p:nvSpPr>
        <p:spPr>
          <a:xfrm>
            <a:off x="3861992" y="1651590"/>
            <a:ext cx="684966" cy="67335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21F248E-3EA1-4171-AFCC-0F136AFD7195}"/>
              </a:ext>
            </a:extLst>
          </p:cNvPr>
          <p:cNvSpPr/>
          <p:nvPr/>
        </p:nvSpPr>
        <p:spPr>
          <a:xfrm>
            <a:off x="7196109" y="4021086"/>
            <a:ext cx="406890" cy="4601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BDA7CF10-7E98-4071-A129-2420EAD6C010}"/>
              </a:ext>
            </a:extLst>
          </p:cNvPr>
          <p:cNvSpPr/>
          <p:nvPr/>
        </p:nvSpPr>
        <p:spPr>
          <a:xfrm>
            <a:off x="7089452" y="2757362"/>
            <a:ext cx="358457" cy="5066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50E2192-5C6A-4F61-AD83-84FBD0AF6950}"/>
              </a:ext>
            </a:extLst>
          </p:cNvPr>
          <p:cNvSpPr/>
          <p:nvPr/>
        </p:nvSpPr>
        <p:spPr>
          <a:xfrm flipH="1">
            <a:off x="4974113" y="5309953"/>
            <a:ext cx="389975" cy="49531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FFF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AE6D63-810F-48C8-86C0-DE25B105F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489" y="1509539"/>
            <a:ext cx="1078648" cy="970784"/>
          </a:xfrm>
          <a:prstGeom prst="rect">
            <a:avLst/>
          </a:prstGeom>
        </p:spPr>
      </p:pic>
      <p:pic>
        <p:nvPicPr>
          <p:cNvPr id="54" name="Рисунок 53" descr="https://openclipart.org/image/2400px/svg_to_png/279817/question_mark_cartoony_with_eyes_monsterbrain.png">
            <a:extLst>
              <a:ext uri="{FF2B5EF4-FFF2-40B4-BE49-F238E27FC236}">
                <a16:creationId xmlns:a16="http://schemas.microsoft.com/office/drawing/2014/main" xmlns="" id="{AE1C4F3C-4FA5-4C77-9045-6EA3834F6E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996" y="1698268"/>
            <a:ext cx="573723" cy="66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.imgur.com/LIkHiTL.jpg">
            <a:extLst>
              <a:ext uri="{FF2B5EF4-FFF2-40B4-BE49-F238E27FC236}">
                <a16:creationId xmlns:a16="http://schemas.microsoft.com/office/drawing/2014/main" xmlns="" id="{8C1787D0-5ED3-4504-AF5B-E14AE1A0C18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699" y="1175000"/>
            <a:ext cx="1603375" cy="83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5CFE812-8D5A-4EE4-9DF0-495965AE5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884" y="758739"/>
            <a:ext cx="1771025" cy="1771025"/>
          </a:xfrm>
          <a:prstGeom prst="rect">
            <a:avLst/>
          </a:prstGeom>
        </p:spPr>
      </p:pic>
      <p:pic>
        <p:nvPicPr>
          <p:cNvPr id="18" name="Рисунок 17" descr="https://img-fotki.yandex.ru/get/6440/47407354.99d/0_108278_c9275efe_orig.png">
            <a:extLst>
              <a:ext uri="{FF2B5EF4-FFF2-40B4-BE49-F238E27FC236}">
                <a16:creationId xmlns:a16="http://schemas.microsoft.com/office/drawing/2014/main" xmlns="" id="{E6097094-511C-4014-BA2F-C9AB96C5114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308" y="1790524"/>
            <a:ext cx="947099" cy="156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i64.fastpic.ru/big/2015/0305/ed/a098b35b8d9168132cedf49e8a9aeced.png">
            <a:extLst>
              <a:ext uri="{FF2B5EF4-FFF2-40B4-BE49-F238E27FC236}">
                <a16:creationId xmlns:a16="http://schemas.microsoft.com/office/drawing/2014/main" xmlns="" id="{14996D61-8C81-4194-92C9-661D82D50EF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819" y="3334876"/>
            <a:ext cx="1703070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www.playcast.ru/uploads/2015/10/03/15307560.png">
            <a:extLst>
              <a:ext uri="{FF2B5EF4-FFF2-40B4-BE49-F238E27FC236}">
                <a16:creationId xmlns:a16="http://schemas.microsoft.com/office/drawing/2014/main" xmlns="" id="{14A00313-9F8B-4049-B57D-70C8CAA6E78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302" y="4284152"/>
            <a:ext cx="1348105" cy="82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kolodec-n1.ru/wp-content/uploads/2017/09/Kolodtsyi-vo-Vladimire.png">
            <a:extLst>
              <a:ext uri="{FF2B5EF4-FFF2-40B4-BE49-F238E27FC236}">
                <a16:creationId xmlns:a16="http://schemas.microsoft.com/office/drawing/2014/main" xmlns="" id="{EFC515BC-00EC-4750-8242-85935D669EAF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2947" y="4552230"/>
            <a:ext cx="1425910" cy="15682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20AD6F55-CE9E-453B-9E3A-C36C892BEE10}"/>
              </a:ext>
            </a:extLst>
          </p:cNvPr>
          <p:cNvCxnSpPr/>
          <p:nvPr/>
        </p:nvCxnSpPr>
        <p:spPr>
          <a:xfrm flipV="1">
            <a:off x="2987824" y="2324940"/>
            <a:ext cx="874168" cy="129859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6B013FEB-07FE-4392-BF17-579AFD04AD02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003903" y="2348137"/>
            <a:ext cx="3085549" cy="66256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xmlns="" id="{0F668247-8B2F-4CCB-B9F6-FC8CB1836892}"/>
              </a:ext>
            </a:extLst>
          </p:cNvPr>
          <p:cNvCxnSpPr>
            <a:cxnSpLocks/>
            <a:stCxn id="51" idx="1"/>
          </p:cNvCxnSpPr>
          <p:nvPr/>
        </p:nvCxnSpPr>
        <p:spPr>
          <a:xfrm rot="10800000" flipH="1" flipV="1">
            <a:off x="7089452" y="3010705"/>
            <a:ext cx="77342" cy="1240464"/>
          </a:xfrm>
          <a:prstGeom prst="curvedConnector4">
            <a:avLst>
              <a:gd name="adj1" fmla="val -295570"/>
              <a:gd name="adj2" fmla="val 60212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Соединитель: изогнутый 24">
            <a:extLst>
              <a:ext uri="{FF2B5EF4-FFF2-40B4-BE49-F238E27FC236}">
                <a16:creationId xmlns:a16="http://schemas.microsoft.com/office/drawing/2014/main" xmlns="" id="{F56D4291-8E9D-492D-84AE-029A3AD70ED0}"/>
              </a:ext>
            </a:extLst>
          </p:cNvPr>
          <p:cNvCxnSpPr/>
          <p:nvPr/>
        </p:nvCxnSpPr>
        <p:spPr>
          <a:xfrm rot="10800000" flipV="1">
            <a:off x="5415524" y="4251168"/>
            <a:ext cx="1673929" cy="1283738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25EE93A3-4BC3-4721-B23A-4CDCCC332C12}"/>
              </a:ext>
            </a:extLst>
          </p:cNvPr>
          <p:cNvCxnSpPr/>
          <p:nvPr/>
        </p:nvCxnSpPr>
        <p:spPr>
          <a:xfrm flipV="1">
            <a:off x="5415523" y="2480323"/>
            <a:ext cx="668645" cy="30545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12282279-83C2-44A1-95E7-F9E375738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9208"/>
            <a:ext cx="5616624" cy="275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36" y="4308368"/>
            <a:ext cx="4896544" cy="254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4"/>
          <a:stretch/>
        </p:blipFill>
        <p:spPr bwMode="auto">
          <a:xfrm>
            <a:off x="6012160" y="839208"/>
            <a:ext cx="2564378" cy="27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580" y="4281903"/>
            <a:ext cx="3690982" cy="2562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21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Кейс-метод</a:t>
            </a:r>
          </a:p>
          <a:p>
            <a:pPr algn="ctr"/>
            <a:r>
              <a:rPr lang="ru-RU" sz="8000" dirty="0" smtClean="0"/>
              <a:t>Ситуация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64586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2 «Теоретик»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837" y="1666526"/>
            <a:ext cx="3638326" cy="4118860"/>
          </a:xfrm>
        </p:spPr>
      </p:pic>
    </p:spTree>
    <p:extLst>
      <p:ext uri="{BB962C8B-B14F-4D97-AF65-F5344CB8AC3E}">
        <p14:creationId xmlns:p14="http://schemas.microsoft.com/office/powerpoint/2010/main" xmlns="" val="162184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/>
          <a:lstStyle/>
          <a:p>
            <a:r>
              <a:rPr lang="ru-RU" sz="3600" b="1" dirty="0">
                <a:latin typeface="Bookman Old Style" panose="02050604050505020204" pitchFamily="18" charset="0"/>
              </a:rPr>
              <a:t>Каким должен быть кейс?</a:t>
            </a:r>
          </a:p>
          <a:p>
            <a:pPr marL="65087" indent="0">
              <a:buNone/>
            </a:pPr>
            <a:endParaRPr lang="ru-RU" sz="3600" dirty="0">
              <a:latin typeface="Bookman Old Style" panose="02050604050505020204" pitchFamily="18" charset="0"/>
            </a:endParaRPr>
          </a:p>
          <a:p>
            <a:r>
              <a:rPr lang="ru-RU" sz="3600" b="1" dirty="0">
                <a:latin typeface="Bookman Old Style" panose="02050604050505020204" pitchFamily="18" charset="0"/>
              </a:rPr>
              <a:t>Где брать идеи для кейса ? </a:t>
            </a:r>
          </a:p>
          <a:p>
            <a:pPr marL="65087" indent="0">
              <a:buNone/>
            </a:pPr>
            <a:endParaRPr lang="ru-RU" sz="3600" b="1" dirty="0">
              <a:latin typeface="Bookman Old Style" panose="02050604050505020204" pitchFamily="18" charset="0"/>
            </a:endParaRPr>
          </a:p>
          <a:p>
            <a:r>
              <a:rPr lang="ru-RU" sz="3600" b="1" dirty="0">
                <a:latin typeface="Bookman Old Style" panose="02050604050505020204" pitchFamily="18" charset="0"/>
              </a:rPr>
              <a:t>Когда использовать кейс?</a:t>
            </a:r>
          </a:p>
          <a:p>
            <a:pPr marL="65087" indent="0">
              <a:buNone/>
            </a:pPr>
            <a:endParaRPr lang="ru-RU" dirty="0"/>
          </a:p>
          <a:p>
            <a:pPr marL="6508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9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FA8D8C-D567-488F-BF9A-EA0DB6E6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Именно эта технология была разработана в творческой лаборатории </a:t>
            </a:r>
            <a:r>
              <a:rPr lang="ru-RU" b="1" i="1" dirty="0">
                <a:latin typeface="Bookman Old Style" panose="02050604050505020204" pitchFamily="18" charset="0"/>
              </a:rPr>
              <a:t>«Инновационные технологии в работе с дошкольниками»</a:t>
            </a:r>
            <a:r>
              <a:rPr lang="ru-RU" b="1" dirty="0">
                <a:latin typeface="Bookman Old Style" panose="02050604050505020204" pitchFamily="18" charset="0"/>
              </a:rPr>
              <a:t> Автономной Некоммерческой Организации Дошкольного Образования «Планета детства </a:t>
            </a:r>
            <a:r>
              <a:rPr lang="ru-RU" b="1" i="1" dirty="0">
                <a:latin typeface="Bookman Old Style" panose="02050604050505020204" pitchFamily="18" charset="0"/>
              </a:rPr>
              <a:t>«Лада»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Кейс, в котором описывается ситуация в конкретный период времени, формулируется проблема, предлагается найти путь для её решения — это…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139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86F572-3762-488A-B3C0-9970A0B1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r>
              <a:rPr lang="ru-RU" sz="3600" b="1" dirty="0">
                <a:latin typeface="Bookman Old Style" panose="02050604050505020204" pitchFamily="18" charset="0"/>
              </a:rPr>
              <a:t>Чем можно наполнить кейс?</a:t>
            </a:r>
          </a:p>
          <a:p>
            <a:endParaRPr lang="ru-RU" sz="3600" b="1" dirty="0">
              <a:latin typeface="Bookman Old Style" panose="02050604050505020204" pitchFamily="18" charset="0"/>
            </a:endParaRPr>
          </a:p>
          <a:p>
            <a:r>
              <a:rPr lang="ru-RU" sz="3600" b="1" dirty="0">
                <a:latin typeface="Bookman Old Style" panose="02050604050505020204" pitchFamily="18" charset="0"/>
              </a:rPr>
              <a:t>Назовите кто в России, в Краснодарском крае и в Армавире использует кейс-технологию и активно делится своим опытом? 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961232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5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1496</TotalTime>
  <Words>343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Тема1</vt:lpstr>
      <vt:lpstr>1_Тема Office</vt:lpstr>
      <vt:lpstr>Тема5</vt:lpstr>
      <vt:lpstr>Слайд 1</vt:lpstr>
      <vt:lpstr>Слайд 2</vt:lpstr>
      <vt:lpstr>Задание 1</vt:lpstr>
      <vt:lpstr>Слайд 4</vt:lpstr>
      <vt:lpstr>Слайд 5</vt:lpstr>
      <vt:lpstr>Задание 2 «Теоретик»</vt:lpstr>
      <vt:lpstr>Слайд 7</vt:lpstr>
      <vt:lpstr>Слайд 8</vt:lpstr>
      <vt:lpstr>Слайд 9</vt:lpstr>
      <vt:lpstr>Задание 3 «Путаница»</vt:lpstr>
      <vt:lpstr>Правильный ответ:</vt:lpstr>
      <vt:lpstr>Задание 4 «Практическое» </vt:lpstr>
      <vt:lpstr>Слайд 13</vt:lpstr>
      <vt:lpstr>Поздравляем!!!</vt:lpstr>
      <vt:lpstr>Желаю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Андрей</cp:lastModifiedBy>
  <cp:revision>97</cp:revision>
  <dcterms:created xsi:type="dcterms:W3CDTF">2012-11-05T18:59:37Z</dcterms:created>
  <dcterms:modified xsi:type="dcterms:W3CDTF">2022-01-06T19:18:51Z</dcterms:modified>
</cp:coreProperties>
</file>