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74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3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08646106736658"/>
          <c:y val="7.222222222222234E-2"/>
        </c:manualLayout>
      </c:layout>
      <c:txPr>
        <a:bodyPr/>
        <a:lstStyle/>
        <a:p>
          <a:pPr>
            <a:defRPr sz="24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первичной диагностики</c:v>
                </c:pt>
              </c:strCache>
            </c:strRef>
          </c:tx>
          <c:explosion val="10"/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79576662292213451"/>
          <c:y val="0.67669276757072117"/>
          <c:w val="0.18466163604549454"/>
          <c:h val="0.2753926800816569"/>
        </c:manualLayout>
      </c:layout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Результаты повторной диагностики</a:t>
            </a:r>
          </a:p>
        </c:rich>
      </c:tx>
      <c:layout>
        <c:manualLayout>
          <c:xMode val="edge"/>
          <c:yMode val="edge"/>
          <c:x val="0.30402427821522365"/>
          <c:y val="7.222222222222229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повторной диагностики</c:v>
                </c:pt>
              </c:strCache>
            </c:strRef>
          </c:tx>
          <c:explosion val="8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0.5</c:v>
                </c:pt>
                <c:pt idx="1">
                  <c:v>0.41670000000000001</c:v>
                </c:pt>
                <c:pt idx="2">
                  <c:v>8.3300000000000041E-2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8190562117235346"/>
          <c:y val="0.66733916593759113"/>
          <c:w val="0.15594378827646585"/>
          <c:h val="0.30231248177311226"/>
        </c:manualLayout>
      </c:layout>
    </c:legend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08646106736658"/>
          <c:y val="7.222222222222234E-2"/>
        </c:manualLayout>
      </c:layout>
      <c:txPr>
        <a:bodyPr/>
        <a:lstStyle/>
        <a:p>
          <a:pPr>
            <a:defRPr sz="24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первичной диагностики</c:v>
                </c:pt>
              </c:strCache>
            </c:strRef>
          </c:tx>
          <c:explosion val="10"/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71599470364305873"/>
          <c:y val="0.41505761728809182"/>
          <c:w val="0.26443361356120065"/>
          <c:h val="0.53702772444066449"/>
        </c:manualLayout>
      </c:layout>
    </c:legend>
    <c:plotVisOnly val="1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Результаты повторной диагностики</a:t>
            </a:r>
          </a:p>
        </c:rich>
      </c:tx>
      <c:layout>
        <c:manualLayout>
          <c:xMode val="edge"/>
          <c:yMode val="edge"/>
          <c:x val="0.21650360613937433"/>
          <c:y val="7.947833956779128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повторной диагностики</c:v>
                </c:pt>
              </c:strCache>
            </c:strRef>
          </c:tx>
          <c:explosion val="8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0.5</c:v>
                </c:pt>
                <c:pt idx="1">
                  <c:v>0.41670000000000001</c:v>
                </c:pt>
                <c:pt idx="2">
                  <c:v>8.3300000000000041E-2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75086760312962264"/>
          <c:y val="0.37933931637044543"/>
          <c:w val="0.2241325023365551"/>
          <c:h val="0.59031248565179706"/>
        </c:manualLayout>
      </c:layout>
    </c:legend>
    <c:plotVisOnly val="1"/>
  </c:chart>
  <c:spPr>
    <a:solidFill>
      <a:schemeClr val="bg1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atherineasquithgallery.com/uploads/posts/2021-02/1613530101_29-p-foni-tem-dlya-prezentatsii-29.jpg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000372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«Ознакомление детей младшего дошкольного возраста с миром профессий через использование дидактических игр»</a:t>
            </a:r>
            <a:br>
              <a:rPr lang="ru-RU" sz="2800" b="1" dirty="0" smtClean="0"/>
            </a:br>
            <a:r>
              <a:rPr lang="ru-RU" sz="2800" b="1" dirty="0" smtClean="0"/>
              <a:t>ДИПЛОМНАЯ РАБОТА</a:t>
            </a:r>
            <a:br>
              <a:rPr lang="ru-RU" sz="2800" b="1" dirty="0" smtClean="0"/>
            </a:br>
            <a:r>
              <a:rPr lang="ru-RU" sz="2400" b="1" dirty="0" smtClean="0"/>
              <a:t>44.02.01 ДО. Д-18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1960" y="5000636"/>
            <a:ext cx="4972040" cy="7858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Выполнила студентка группы Д-18 </a:t>
            </a:r>
          </a:p>
          <a:p>
            <a:r>
              <a:rPr lang="ru-RU" sz="2000" dirty="0" smtClean="0"/>
              <a:t>Синельникова Валерия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14290"/>
          <a:ext cx="7358114" cy="1141555"/>
        </p:xfrm>
        <a:graphic>
          <a:graphicData uri="http://schemas.openxmlformats.org/drawingml/2006/table">
            <a:tbl>
              <a:tblPr/>
              <a:tblGrid>
                <a:gridCol w="1379655"/>
                <a:gridCol w="5978459"/>
              </a:tblGrid>
              <a:tr h="2857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и науки Пермского края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Государственное бюджетное профессиональное образовательное учреждение «Кунгурский центр образования № 1»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ВЫПУСКНАЯ КВАЛИФИКАЦИОННАЯ РАБОТА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5" name="Рисунок 6" descr="Описание: E:\ЗАВ. ОТДЕЛЕНИЕМ\Эмблема КЦО №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1071570" cy="10576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0496" y="6215082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2022г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Дидактическая игра </a:t>
            </a:r>
            <a:br>
              <a:rPr lang="ru-RU" b="1" i="1" dirty="0" smtClean="0"/>
            </a:br>
            <a:r>
              <a:rPr lang="ru-RU" b="1" i="1" dirty="0" smtClean="0"/>
              <a:t>«Планета профессий»</a:t>
            </a:r>
            <a:endParaRPr lang="ru-RU" dirty="0"/>
          </a:p>
        </p:txBody>
      </p:sp>
      <p:pic>
        <p:nvPicPr>
          <p:cNvPr id="5" name="Рисунок 4" descr="https://sun9-59.userapi.com/s/v1/if2/4zve3-I0WAtrF8upwwV6u6azZKKIJmircXR1MBB6jap4j1edZwh1vq-XhGKWRLJ7EgMHelzfY0i9TzQQw8HYo19w.jpg?size=1920x1440&amp;quality=95&amp;type=album"/>
          <p:cNvPicPr/>
          <p:nvPr/>
        </p:nvPicPr>
        <p:blipFill>
          <a:blip r:embed="rId3" cstate="print"/>
          <a:srcRect l="14550" t="4615" b="11111"/>
          <a:stretch>
            <a:fillRect/>
          </a:stretch>
        </p:blipFill>
        <p:spPr bwMode="auto">
          <a:xfrm>
            <a:off x="214282" y="3857628"/>
            <a:ext cx="2928958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s://sun9-19.userapi.com/s/v1/if2/D6PFQ7bdxG-dIMexwNjj2ATfo1GACfu4luS-SAsoUpd6QXCkTUs6Kz6oEcIN234fJjzjto1YYj0Kpw7vKYblDVo0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3571" t="1213" r="6368" b="17519"/>
          <a:stretch>
            <a:fillRect/>
          </a:stretch>
        </p:blipFill>
        <p:spPr bwMode="auto">
          <a:xfrm>
            <a:off x="3447118" y="1857365"/>
            <a:ext cx="548899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Дидактическая игра лото  «Дополни картинку»</a:t>
            </a:r>
            <a:endParaRPr lang="ru-RU" dirty="0"/>
          </a:p>
        </p:txBody>
      </p:sp>
      <p:pic>
        <p:nvPicPr>
          <p:cNvPr id="5" name="Рисунок 4" descr="https://sun9-26.userapi.com/s/v1/if2/spkpO88yHmMTtLaj3jW5xyAK-fm_2-6GGpx7KReYdpAbVrRusxwohXorTWC39JtQqNYPEFhk8NggUF2gj-ACu02z.jpg?size=1920x1440&amp;quality=95&amp;type=album"/>
          <p:cNvPicPr/>
          <p:nvPr/>
        </p:nvPicPr>
        <p:blipFill>
          <a:blip r:embed="rId3" cstate="print"/>
          <a:srcRect l="11083" t="15214" r="5569"/>
          <a:stretch>
            <a:fillRect/>
          </a:stretch>
        </p:blipFill>
        <p:spPr bwMode="auto">
          <a:xfrm>
            <a:off x="214282" y="3714752"/>
            <a:ext cx="3000364" cy="2928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sun9-54.userapi.com/s/v1/if2/YF8yWCXsSvDQU7VhW76rm8X6GncZlzJUItvOAzXc7gLBYACuGpxpn2JleHbmnaynQEnmhbwBEIk_E5uXGpROrcva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4971" t="1325" r="4565" b="7216"/>
          <a:stretch>
            <a:fillRect/>
          </a:stretch>
        </p:blipFill>
        <p:spPr bwMode="auto">
          <a:xfrm>
            <a:off x="3500430" y="1857364"/>
            <a:ext cx="537027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Дидактическая игра лото на липучках «Профессии»</a:t>
            </a:r>
            <a:endParaRPr lang="ru-RU" dirty="0"/>
          </a:p>
        </p:txBody>
      </p:sp>
      <p:pic>
        <p:nvPicPr>
          <p:cNvPr id="5" name="Рисунок 4" descr="https://sun9-16.userapi.com/s/v1/if2/Cpi26DpgYJo4dd14DOHjLliGd5cbxd397sJofZGRUuPieNONwwxx3MZllajV42yFhzJZvUfGugi-NFKzRQAlsaOx.jpg?size=1440x1920&amp;quality=95&amp;type=album"/>
          <p:cNvPicPr/>
          <p:nvPr/>
        </p:nvPicPr>
        <p:blipFill>
          <a:blip r:embed="rId3" cstate="print"/>
          <a:srcRect t="7143" b="21617"/>
          <a:stretch>
            <a:fillRect/>
          </a:stretch>
        </p:blipFill>
        <p:spPr bwMode="auto">
          <a:xfrm>
            <a:off x="214282" y="4000504"/>
            <a:ext cx="2818295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s://sun9-81.userapi.com/s/v1/if2/2dU_9vnR_Cdh_KHsSKre4QaB2aDm4bln1zopTZMcgCgEdJ8doOoF7EceS_CN6iYx_Rs9jQnrbe2jNDTGZSewKKN6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6356" t="5085" r="8475" b="6780"/>
          <a:stretch>
            <a:fillRect/>
          </a:stretch>
        </p:blipFill>
        <p:spPr bwMode="auto">
          <a:xfrm>
            <a:off x="3357554" y="1643050"/>
            <a:ext cx="5500694" cy="4269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Дидактическая игра «Рентген медицинских инструментов» </a:t>
            </a:r>
            <a:endParaRPr lang="ru-RU" dirty="0"/>
          </a:p>
        </p:txBody>
      </p:sp>
      <p:pic>
        <p:nvPicPr>
          <p:cNvPr id="5" name="Рисунок 4" descr="https://sun9-85.userapi.com/s/v1/if2/cnW9l8ZbhgpOS1OL9ba5sR-EcXSZ0uWp1jThVjHd3W4tCmwKe1ED_bH8Y0IerdmyrrSlXFuGNyFhyVZCgYmkwcXN.jpg?size=1440x1920&amp;quality=95&amp;type=album"/>
          <p:cNvPicPr/>
          <p:nvPr/>
        </p:nvPicPr>
        <p:blipFill>
          <a:blip r:embed="rId3" cstate="print"/>
          <a:srcRect t="14035" b="14211"/>
          <a:stretch>
            <a:fillRect/>
          </a:stretch>
        </p:blipFill>
        <p:spPr bwMode="auto">
          <a:xfrm>
            <a:off x="214282" y="3643314"/>
            <a:ext cx="312991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s://sun9-50.userapi.com/s/v1/if2/O5w6BUSphOrKe9Ng28MqEmzCU9_RuGCCLQhs4hZzgPy07iFoZQwnR2iI8dLSZGPuRRk0KxaoJb9qjldhly6_RfOZ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18126" t="7278" r="15465" b="9029"/>
          <a:stretch>
            <a:fillRect/>
          </a:stretch>
        </p:blipFill>
        <p:spPr bwMode="auto">
          <a:xfrm>
            <a:off x="3714744" y="1571612"/>
            <a:ext cx="5214942" cy="492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Дидактическая игра с прищепками «Кому  что нужно для работы?»</a:t>
            </a:r>
            <a:endParaRPr lang="ru-RU" dirty="0"/>
          </a:p>
        </p:txBody>
      </p:sp>
      <p:pic>
        <p:nvPicPr>
          <p:cNvPr id="5" name="Рисунок 4" descr="https://sun9-3.userapi.com/s/v1/if2/B4XJ5VtNoxdJt2-H1dq2jwhKzs1_1EWO1aqyeCbUtzDnEJ2KJcszVRfz6MMk8ImKwbl54h92B7-_Fvfd_gWB_wyB.jpg?size=1920x1440&amp;quality=95&amp;type=album"/>
          <p:cNvPicPr/>
          <p:nvPr/>
        </p:nvPicPr>
        <p:blipFill>
          <a:blip r:embed="rId3" cstate="print"/>
          <a:srcRect l="7372" r="11862" b="21368"/>
          <a:stretch>
            <a:fillRect/>
          </a:stretch>
        </p:blipFill>
        <p:spPr bwMode="auto">
          <a:xfrm>
            <a:off x="214282" y="4071942"/>
            <a:ext cx="334994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s://sun9-70.userapi.com/s/v1/if2/sWcED_yrFTcF5KNkCEjsMyj_95AJkvWkS5FyvCuA2yuIpbVK3esCaoN4St9ytxVHpeAWlMTl3YlOz4iNXIaUYFYb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t="3776" r="1817" b="6852"/>
          <a:stretch>
            <a:fillRect/>
          </a:stretch>
        </p:blipFill>
        <p:spPr bwMode="auto">
          <a:xfrm>
            <a:off x="3786182" y="2071678"/>
            <a:ext cx="5087223" cy="347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rostim.com/wp-content/uploads/2021/03/image020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29190" y="285749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50%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85749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41,67%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35729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8,33%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0" y="3071810"/>
          <a:ext cx="4929190" cy="378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00530" y="0"/>
          <a:ext cx="464347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72132" y="121442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8,33%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178592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178592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41,67%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464344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25%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464344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25%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542926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s://coolsen.ru/wp-content/uploads/2021/11/7-20211129_1812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oolsen.ru/wp-content/uploads/2021/11/7-20211129_1812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atherineasquithgallery.com/uploads/posts/2021-02/1613545366_104-p-kartinki-na-belom-fone-dlya-prezentatsii-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5044" y="3500438"/>
            <a:ext cx="4008956" cy="314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571612"/>
            <a:ext cx="41434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Первичная диагностика </a:t>
            </a:r>
          </a:p>
          <a:p>
            <a:pPr algn="just">
              <a:buNone/>
            </a:pPr>
            <a:r>
              <a:rPr lang="ru-RU" dirty="0" smtClean="0"/>
              <a:t> Низкий уровень – 6 человек</a:t>
            </a:r>
          </a:p>
          <a:p>
            <a:pPr algn="just">
              <a:buNone/>
            </a:pPr>
            <a:r>
              <a:rPr lang="ru-RU" dirty="0" smtClean="0"/>
              <a:t>Средний уровень – 12 человек</a:t>
            </a:r>
          </a:p>
          <a:p>
            <a:pPr algn="just">
              <a:buNone/>
            </a:pPr>
            <a:r>
              <a:rPr lang="ru-RU" dirty="0" smtClean="0"/>
              <a:t>Высокий уровень – 6  человек</a:t>
            </a:r>
            <a:endParaRPr lang="ru-RU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4814886" y="1571612"/>
            <a:ext cx="40433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Повторная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диагностика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3200" dirty="0" smtClean="0"/>
              <a:t>Низкий уровень – 2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человека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3200" dirty="0" smtClean="0"/>
              <a:t>Ср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уровень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 человек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3200" dirty="0" smtClean="0"/>
              <a:t>В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ысокий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уровень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человек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6786610" cy="2357454"/>
          </a:xfrm>
        </p:spPr>
        <p:txBody>
          <a:bodyPr>
            <a:normAutofit/>
          </a:bodyPr>
          <a:lstStyle/>
          <a:p>
            <a:pPr indent="17463" algn="just">
              <a:buFont typeface="Wingdings" pitchFamily="2" charset="2"/>
              <a:buChar char="ü"/>
            </a:pPr>
            <a:r>
              <a:rPr lang="ru-RU" sz="3600" dirty="0" smtClean="0"/>
              <a:t>Задачи решены </a:t>
            </a:r>
          </a:p>
          <a:p>
            <a:pPr indent="17463" algn="just">
              <a:buFont typeface="Wingdings" pitchFamily="2" charset="2"/>
              <a:buChar char="ü"/>
            </a:pPr>
            <a:r>
              <a:rPr lang="ru-RU" sz="3600" dirty="0" smtClean="0"/>
              <a:t>Цель выполнена. </a:t>
            </a:r>
          </a:p>
          <a:p>
            <a:pPr indent="17463" algn="just">
              <a:buFont typeface="Wingdings" pitchFamily="2" charset="2"/>
              <a:buChar char="ü"/>
            </a:pPr>
            <a:r>
              <a:rPr lang="ru-RU" sz="3600" dirty="0" smtClean="0"/>
              <a:t>Гипотеза подтвердилась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50" name="AutoShape 2" descr="https://i.pinimg.com/originals/25/27/37/252737cde221d2b781572223eaaafc9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i.pinimg.com/originals/25/27/37/252737cde221d2b781572223eaaafc9c.jpg"/>
          <p:cNvPicPr>
            <a:picLocks noChangeAspect="1" noChangeArrowheads="1"/>
          </p:cNvPicPr>
          <p:nvPr/>
        </p:nvPicPr>
        <p:blipFill>
          <a:blip r:embed="rId3" cstate="print"/>
          <a:srcRect l="-4323" r="22654"/>
          <a:stretch>
            <a:fillRect/>
          </a:stretch>
        </p:blipFill>
        <p:spPr bwMode="auto">
          <a:xfrm>
            <a:off x="5736766" y="2786058"/>
            <a:ext cx="3407233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s://sun9-13.userapi.com/impf/mavVWtaSzRcv8PeoEPznA_ntotJ5aQZmojkPkA/FexY8d3Dvvk.jpg?size=1280x731&amp;quality=95&amp;sign=a0e59d113814f1f71fc5d8647e8834b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202639" cy="468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ВКР </a:t>
            </a:r>
            <a:endParaRPr lang="ru-RU" dirty="0"/>
          </a:p>
        </p:txBody>
      </p:sp>
      <p:sp>
        <p:nvSpPr>
          <p:cNvPr id="26626" name="AutoShape 2" descr="https://xn--73-6kclvec3aj7p.xn--p1ai/images/logo/fgos_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s://sc4-len.moy.su/Uchebnaya_deyat/Novii_FGOS/fgo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6426148" cy="3614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43050"/>
            <a:ext cx="6643734" cy="2214578"/>
          </a:xfrm>
          <a:noFill/>
          <a:ln w="76200">
            <a:noFill/>
          </a:ln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4000" b="1" i="1" dirty="0" smtClean="0"/>
              <a:t>– </a:t>
            </a:r>
            <a:r>
              <a:rPr lang="ru-RU" sz="4000" dirty="0" smtClean="0"/>
              <a:t>формирование  знаний детей младшего дошкольного возраста о профессиях взрослых через дидактическую игру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2984"/>
          </a:xfrm>
        </p:spPr>
        <p:txBody>
          <a:bodyPr/>
          <a:lstStyle/>
          <a:p>
            <a:r>
              <a:rPr lang="ru-RU" dirty="0" smtClean="0"/>
              <a:t>Цель ВКР:</a:t>
            </a:r>
            <a:endParaRPr lang="ru-RU" dirty="0"/>
          </a:p>
        </p:txBody>
      </p:sp>
      <p:pic>
        <p:nvPicPr>
          <p:cNvPr id="16388" name="Picture 4" descr="https://catherineasquithgallery.com/uploads/posts/2021-02/1613545507_174-p-kartinki-na-belom-fone-dlya-prezentatsii-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3075514"/>
            <a:ext cx="3786183" cy="3782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429684" cy="542928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1.Изучить литературу по теме. Обосновать актуальность изучаемой проблемы. </a:t>
            </a:r>
          </a:p>
          <a:p>
            <a:pPr algn="just">
              <a:buNone/>
            </a:pPr>
            <a:r>
              <a:rPr lang="ru-RU" dirty="0" smtClean="0"/>
              <a:t>2.Разработать и апробировать дидактические игры для детей 3-4 лет, направленные на ознакомление детей с миром профессий.</a:t>
            </a:r>
          </a:p>
          <a:p>
            <a:pPr algn="just">
              <a:buNone/>
            </a:pPr>
            <a:r>
              <a:rPr lang="ru-RU" dirty="0" smtClean="0"/>
              <a:t>3.Провести первичную и повторную диагностику уровня сформированности знаний детей младшего дошкольного возраста с миром профессий.</a:t>
            </a:r>
          </a:p>
          <a:p>
            <a:pPr algn="just">
              <a:buNone/>
            </a:pPr>
            <a:r>
              <a:rPr lang="ru-RU" dirty="0" smtClean="0"/>
              <a:t>4.Разработать серию конспектов дидактических  игр с целью ознакомления детей младшего дошкольного возраста с миром профессий.</a:t>
            </a:r>
          </a:p>
          <a:p>
            <a:pPr algn="just">
              <a:buNone/>
            </a:pPr>
            <a:r>
              <a:rPr lang="ru-RU" dirty="0" smtClean="0"/>
              <a:t>5.Описать разработанные конспекты дидактических игр с целью познавательного развития.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МАДОУ «ЦРР – Детский сад №13»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572140"/>
            <a:ext cx="6715172" cy="571504"/>
          </a:xfrm>
          <a:ln w="28575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/>
              <a:t>г. Кунгур, ул. </a:t>
            </a:r>
            <a:r>
              <a:rPr lang="ru-RU" sz="2800" i="1" dirty="0" err="1" smtClean="0"/>
              <a:t>Ситникова</a:t>
            </a:r>
            <a:r>
              <a:rPr lang="ru-RU" sz="2800" i="1" dirty="0" smtClean="0"/>
              <a:t> 92</a:t>
            </a:r>
            <a:endParaRPr lang="ru-RU" sz="2800" i="1" dirty="0"/>
          </a:p>
        </p:txBody>
      </p:sp>
      <p:pic>
        <p:nvPicPr>
          <p:cNvPr id="2050" name="Picture 2" descr="https://kungur-detsad13.ru/wp-content/uploads/2019/09/13-7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666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rostim.com/wp-content/uploads/2021/03/image020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8794" y="1928802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25%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928802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25%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364331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50%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Дидактическая игра </a:t>
            </a:r>
            <a:br>
              <a:rPr lang="ru-RU" b="1" i="1" dirty="0" smtClean="0"/>
            </a:br>
            <a:r>
              <a:rPr lang="ru-RU" b="1" i="1" dirty="0" smtClean="0"/>
              <a:t>«Чемодан врача»</a:t>
            </a:r>
            <a:endParaRPr lang="ru-RU" dirty="0"/>
          </a:p>
        </p:txBody>
      </p:sp>
      <p:pic>
        <p:nvPicPr>
          <p:cNvPr id="9218" name="Picture 2" descr="https://sun9-82.userapi.com/s/v1/if2/MsUDZ7Yk0f8VBPs4zCizk4dWHZHpLbP0n5sbJC_2RLvTalbZ1CCv0V9nbG9ZtYe1ctkEOcn4lq6MK5DJsnErX-72.jpg?size=810x108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t="7360" b="6424"/>
          <a:stretch>
            <a:fillRect/>
          </a:stretch>
        </p:blipFill>
        <p:spPr bwMode="auto">
          <a:xfrm>
            <a:off x="214282" y="3000372"/>
            <a:ext cx="3169381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https://sun9-24.userapi.com/s/v1/if2/cN6s6id0hWlNGV-_Ql89Rz-3UzZo6TUP1xV-fCG7FHrqFp4rO5JPOJoCYL-06-ATI-QhikfixYMJNC7cQHH5G1fB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14286" r="11688"/>
          <a:stretch>
            <a:fillRect/>
          </a:stretch>
        </p:blipFill>
        <p:spPr bwMode="auto">
          <a:xfrm>
            <a:off x="4071934" y="1500174"/>
            <a:ext cx="4857784" cy="492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Дидактическая игра лото </a:t>
            </a:r>
            <a:br>
              <a:rPr lang="ru-RU" b="1" i="1" dirty="0" smtClean="0"/>
            </a:br>
            <a:r>
              <a:rPr lang="ru-RU" b="1" i="1" dirty="0" smtClean="0"/>
              <a:t>«В мире профессий»</a:t>
            </a:r>
            <a:endParaRPr lang="ru-RU" dirty="0"/>
          </a:p>
        </p:txBody>
      </p:sp>
      <p:pic>
        <p:nvPicPr>
          <p:cNvPr id="5" name="Рисунок 4" descr="https://sun9-86.userapi.com/s/v1/if2/Kd5WpMap82ZT0ihgEqz5ryM7q8ANuB-0Q3bfodbGoe1au-a80fPkrVs0czYgLv2_2wwG0FdYy1645k9hcW7KKIcN.jpg?size=1920x1440&amp;quality=95&amp;type=album"/>
          <p:cNvPicPr/>
          <p:nvPr/>
        </p:nvPicPr>
        <p:blipFill>
          <a:blip r:embed="rId3" cstate="print"/>
          <a:srcRect l="3908" t="11624"/>
          <a:stretch>
            <a:fillRect/>
          </a:stretch>
        </p:blipFill>
        <p:spPr bwMode="auto">
          <a:xfrm>
            <a:off x="214282" y="4214818"/>
            <a:ext cx="285752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https://sun9-9.userapi.com/s/v1/if2/Qtvc09fiT4SfM1QHPA7NRL3OF9tcm1FI0dHitqxZ01f5RUPs9yhyIMakGCeH55vTl9o6-4pu-UZAvCBxKMVuwuF2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7721" t="2941" r="5147" b="4412"/>
          <a:stretch>
            <a:fillRect/>
          </a:stretch>
        </p:blipFill>
        <p:spPr bwMode="auto">
          <a:xfrm>
            <a:off x="3286116" y="1500174"/>
            <a:ext cx="564360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0263844_53-phonoteka_org-p-fon-dlya-prezentatsii-strogii-no-krasiv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9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Дидактическая игра </a:t>
            </a:r>
            <a:br>
              <a:rPr lang="ru-RU" b="1" i="1" dirty="0" smtClean="0"/>
            </a:br>
            <a:r>
              <a:rPr lang="ru-RU" b="1" i="1" dirty="0" smtClean="0"/>
              <a:t>«Оденем куклу на работу»</a:t>
            </a:r>
            <a:endParaRPr lang="ru-RU" dirty="0"/>
          </a:p>
        </p:txBody>
      </p:sp>
      <p:pic>
        <p:nvPicPr>
          <p:cNvPr id="5" name="Рисунок 4" descr="https://sun9-33.userapi.com/s/v1/if2/aczwoX3V01aBg-6b_VN6YPrR49Y9VIzpm6RajkGHLhfvbEd_ZP4d2SwAMzc62iyvmZsp25TPswcu_icpSUUmxB20.jpg?size=1920x1440&amp;quality=95&amp;type=album"/>
          <p:cNvPicPr/>
          <p:nvPr/>
        </p:nvPicPr>
        <p:blipFill>
          <a:blip r:embed="rId3" cstate="print"/>
          <a:srcRect l="18258" t="20684"/>
          <a:stretch>
            <a:fillRect/>
          </a:stretch>
        </p:blipFill>
        <p:spPr bwMode="auto">
          <a:xfrm>
            <a:off x="214282" y="4000504"/>
            <a:ext cx="3214710" cy="264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https://sun9-51.userapi.com/s/v1/if2/GI8By3q39XTtkwyvEE2ZNAKPigd9gBLJ1ZiMmi_kxZldvrEjrX0y7UrUmDu3KPopq-t1KalB4LqjKOGOajj3XOge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4727" t="10786" r="2696" b="7722"/>
          <a:stretch>
            <a:fillRect/>
          </a:stretch>
        </p:blipFill>
        <p:spPr bwMode="auto">
          <a:xfrm>
            <a:off x="3610739" y="1714488"/>
            <a:ext cx="530217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</TotalTime>
  <Words>276</Words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«Ознакомление детей младшего дошкольного возраста с миром профессий через использование дидактических игр» ДИПЛОМНАЯ РАБОТА 44.02.01 ДО. Д-18 </vt:lpstr>
      <vt:lpstr>Актуальность ВКР </vt:lpstr>
      <vt:lpstr>Цель ВКР:</vt:lpstr>
      <vt:lpstr>Задачи:</vt:lpstr>
      <vt:lpstr>МАДОУ «ЦРР – Детский сад №13» </vt:lpstr>
      <vt:lpstr>Слайд 6</vt:lpstr>
      <vt:lpstr>Дидактическая игра  «Чемодан врача»</vt:lpstr>
      <vt:lpstr>Дидактическая игра лото  «В мире профессий»</vt:lpstr>
      <vt:lpstr>Дидактическая игра  «Оденем куклу на работу»</vt:lpstr>
      <vt:lpstr>Дидактическая игра  «Планета профессий»</vt:lpstr>
      <vt:lpstr>Дидактическая игра лото  «Дополни картинку»</vt:lpstr>
      <vt:lpstr>Дидактическая игра лото на липучках «Профессии»</vt:lpstr>
      <vt:lpstr>Дидактическая игра «Рентген медицинских инструментов» </vt:lpstr>
      <vt:lpstr>Дидактическая игра с прищепками «Кому  что нужно для работы?»</vt:lpstr>
      <vt:lpstr>Слайд 15</vt:lpstr>
      <vt:lpstr>Слайд 16</vt:lpstr>
      <vt:lpstr>Результат 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детей младшего дошкольного возраста с миром профессий через использование дидактических игр</dc:title>
  <dc:creator>Александр</dc:creator>
  <cp:lastModifiedBy>Александр</cp:lastModifiedBy>
  <cp:revision>100</cp:revision>
  <dcterms:created xsi:type="dcterms:W3CDTF">2022-06-03T13:44:19Z</dcterms:created>
  <dcterms:modified xsi:type="dcterms:W3CDTF">2022-06-19T16:41:06Z</dcterms:modified>
</cp:coreProperties>
</file>