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2" r:id="rId4"/>
    <p:sldId id="260" r:id="rId5"/>
    <p:sldId id="257" r:id="rId6"/>
    <p:sldId id="263" r:id="rId7"/>
    <p:sldId id="264" r:id="rId8"/>
    <p:sldId id="265" r:id="rId9"/>
    <p:sldId id="266" r:id="rId10"/>
    <p:sldId id="258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B873D-9375-44FA-883B-ACFF64F3D049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BB448-00F5-4E47-9535-6B263C3648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6978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BB448-00F5-4E47-9535-6B263C3648F1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2410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71414"/>
            <a:ext cx="9144000" cy="670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"Детский сад № 9"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Педагогическая практика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учителя-логопеда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Применение «нелогопедического«»оборудования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работе учителя-логопеда»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 практики: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старший воспитатель,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учитель-логопед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Ольга Алексеевна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Шнитуленко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Ачинск,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42852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Балансировочный тренажер - </a:t>
            </a:r>
            <a:r>
              <a:rPr lang="ru-RU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борд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C:\Users\HOME\Desktop\изображение_viber_2020-11-25_14-27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572008"/>
            <a:ext cx="2742744" cy="2057058"/>
          </a:xfrm>
          <a:prstGeom prst="rect">
            <a:avLst/>
          </a:prstGeom>
          <a:noFill/>
        </p:spPr>
      </p:pic>
      <p:pic>
        <p:nvPicPr>
          <p:cNvPr id="2050" name="Picture 2" descr="C:\Users\HOME\Desktop\изображение_viber_2020-11-25_14-27-30.jpg"/>
          <p:cNvPicPr>
            <a:picLocks noChangeAspect="1" noChangeArrowheads="1"/>
          </p:cNvPicPr>
          <p:nvPr/>
        </p:nvPicPr>
        <p:blipFill>
          <a:blip r:embed="rId3" cstate="print"/>
          <a:srcRect l="35719" r="14671" b="2103"/>
          <a:stretch>
            <a:fillRect/>
          </a:stretch>
        </p:blipFill>
        <p:spPr bwMode="auto">
          <a:xfrm>
            <a:off x="6786578" y="3500438"/>
            <a:ext cx="2123832" cy="3143272"/>
          </a:xfrm>
          <a:prstGeom prst="rect">
            <a:avLst/>
          </a:prstGeom>
          <a:noFill/>
        </p:spPr>
      </p:pic>
      <p:pic>
        <p:nvPicPr>
          <p:cNvPr id="2051" name="Picture 3" descr="C:\Users\HOME\Desktop\изображение_viber_2020-11-25_14-28-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929066"/>
            <a:ext cx="3600000" cy="2700000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2844" y="642918"/>
            <a:ext cx="885831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Суть применения  заключается в следующем: ребенок стоит двумя ногами 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борде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произносит слог, слово или фразу, переступая при этом с ноги на ногу  и приводя в движение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борд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Таким образом  происходит сочетание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движения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речью.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Направления работы: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- автоматизация звука в слоге, слове, фразе, предложении;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- работа над слоговой структурой слова;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- определение количества слогов в слове, слов в предложении;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- артикуляционная гимнастика;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- запуск речи.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HOME\Desktop\изображение_viber_2020-11-23_13-11-5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428868"/>
            <a:ext cx="2714644" cy="19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96733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57158" y="2571744"/>
            <a:ext cx="842965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современного оборудования в ДОУ становится неотъемлемой частью образовательного процесса.  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Оно делает образовательный и коррекционно-развивающий процесс в том числе интересным, способствует решению коррекционных задач, помогает узким специалистам  получать от занятий большую эффективность.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В нашем детском саду в этом учебном году появилось такое современное оборудование:  </a:t>
            </a:r>
            <a:r>
              <a:rPr kumimoji="0" lang="ru-RU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ортопедические коврики,  массажные полусферы, диски здоровья, балансировочная доска </a:t>
            </a:r>
            <a:r>
              <a:rPr kumimoji="0" lang="ru-RU" sz="1600" b="0" i="1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Бильгоу</a:t>
            </a:r>
            <a:r>
              <a:rPr kumimoji="0" lang="ru-RU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балансировочные тренажеры - </a:t>
            </a:r>
            <a:r>
              <a:rPr kumimoji="0" lang="ru-RU" sz="1600" b="0" i="1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борды</a:t>
            </a:r>
            <a:r>
              <a:rPr kumimoji="0" lang="ru-RU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43372" y="1357298"/>
            <a:ext cx="4572000" cy="10231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вопрос, каким же образом ребёнок должен включаться в образовательный процесс, Д.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Эльконин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ответил: «Действием!»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67544" y="908720"/>
            <a:ext cx="828680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161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Проблема: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Работая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детском саду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я вижу, что с каждым годом растет число детей с тяжелыми нарушениями речи. Помимо количественных показателей хочется также сказать и о характере  тяжелых нарушений. Например,  отмечается большое количество неговорящих детей, детей с дизартрией. А это, в свою очередь, во временном отношении «отодвигает» желаемые результаты .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большого количества детей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тяжелыми нарушениями речи,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детей с задержкой	 психического развития  отмечается низкая заинтересованность на занятиях, неустойчивое внимание, их трудно увлечь привычной кабинетной обстановкой.</a:t>
            </a:r>
          </a:p>
          <a:p>
            <a:pPr marL="0" marR="0" lvl="0" indent="20161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aseline="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Именно поэтому я решила применять в своей практике «нелогопедическое» оборудование,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1600" baseline="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оздавая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тем самым особую развивающую среду за счет использования ортопедических ковриков, массажных полусфер, дисков здоровья, балансировочных тренажеров. Вышеперечисленное оборудование имеет огромный развивающий потенциал, делает взаимодействие ребенка и учителя-логопеда более эмоциональным, возбуждает интерес ребенка к занятиям.</a:t>
            </a:r>
            <a:endParaRPr lang="ru-RU" sz="1600" baseline="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0161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0161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20161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1520" y="1218873"/>
            <a:ext cx="84296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1613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использование в практике учителя-логопеда  "нелогопедического" оборудования для  повышения мотивации 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ребенка на занятиях.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51520" y="2132856"/>
            <a:ext cx="842968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1613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201613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- осуществлять коррекционно-развивающий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процесс по направлениям логопедической работы (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вызывание речи, автоматизация звуков, коррекция слоговой структуры слова);</a:t>
            </a:r>
          </a:p>
          <a:p>
            <a:pPr lvl="0" indent="20161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- развивать пространственное восприятие;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0161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стимулировать  развитие мозжечка;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0161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- вызывать эмоциональный отклик у ребенка.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4282" y="785794"/>
            <a:ext cx="850112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161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Идея практики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коррекционная работа в рамках предлагаемой  практики строится на традиционных технологиях и методах коррекционного образования,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с  обязательным применением  так называемого "нелогопедического" оборудования, что, в свою очередь, имеет  огромный   развивающий потенциал, делает взаимодействие ребенка и учителя-логопеда  результативнее и эмоциональнее.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85720" y="2714620"/>
            <a:ext cx="871543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161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Результаты:</a:t>
            </a:r>
          </a:p>
          <a:p>
            <a:pPr marL="0" marR="0" lvl="0" indent="20161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применение вышеуказанного оборудования на практике способствует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ускорению  положительной динамики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любого из направлений логопедической работы (автоматизация, усвоение слоговой структуры слова и т. д.);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0161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занятия на балансирах способствуют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стимуляции мозжечка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и, следовательно, стимулируют         </a:t>
            </a:r>
          </a:p>
          <a:p>
            <a:pPr marL="0" marR="0" lvl="0" indent="20161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 участки головного мозга,  которые отвечают за развитие высших  психических функций;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0161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- применение "нелогопедического" оборудования способствует 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вызыванию  </a:t>
            </a:r>
          </a:p>
          <a:p>
            <a:pPr marL="0" marR="0" lvl="0" indent="20161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эмоционального отклика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 детей,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повышению их мотивации.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изображение_viber_2020-11-25_13-24-19.jpg"/>
          <p:cNvPicPr>
            <a:picLocks noChangeAspect="1" noChangeArrowheads="1"/>
          </p:cNvPicPr>
          <p:nvPr/>
        </p:nvPicPr>
        <p:blipFill>
          <a:blip r:embed="rId2" cstate="print"/>
          <a:srcRect l="15875" t="13891" r="15333" b="10703"/>
          <a:stretch>
            <a:fillRect/>
          </a:stretch>
        </p:blipFill>
        <p:spPr bwMode="auto">
          <a:xfrm>
            <a:off x="3000364" y="3714752"/>
            <a:ext cx="1857388" cy="2714644"/>
          </a:xfrm>
          <a:prstGeom prst="rect">
            <a:avLst/>
          </a:prstGeom>
          <a:noFill/>
        </p:spPr>
      </p:pic>
      <p:pic>
        <p:nvPicPr>
          <p:cNvPr id="1027" name="Picture 3" descr="C:\Users\HOME\Desktop\изображение_viber_2020-11-23_13-10-53.jpg"/>
          <p:cNvPicPr>
            <a:picLocks noChangeAspect="1" noChangeArrowheads="1"/>
          </p:cNvPicPr>
          <p:nvPr/>
        </p:nvPicPr>
        <p:blipFill>
          <a:blip r:embed="rId3" cstate="print"/>
          <a:srcRect l="23813" t="15875"/>
          <a:stretch>
            <a:fillRect/>
          </a:stretch>
        </p:blipFill>
        <p:spPr bwMode="auto">
          <a:xfrm>
            <a:off x="142844" y="4286256"/>
            <a:ext cx="2608259" cy="2160000"/>
          </a:xfrm>
          <a:prstGeom prst="rect">
            <a:avLst/>
          </a:prstGeom>
          <a:noFill/>
        </p:spPr>
      </p:pic>
      <p:pic>
        <p:nvPicPr>
          <p:cNvPr id="1028" name="Picture 4" descr="C:\Users\HOME\Desktop\изображение_viber_2020-11-23_13-14-37.jpg"/>
          <p:cNvPicPr>
            <a:picLocks noChangeAspect="1" noChangeArrowheads="1"/>
          </p:cNvPicPr>
          <p:nvPr/>
        </p:nvPicPr>
        <p:blipFill>
          <a:blip r:embed="rId4"/>
          <a:srcRect l="29766" t="23813" r="34515" b="781"/>
          <a:stretch>
            <a:fillRect/>
          </a:stretch>
        </p:blipFill>
        <p:spPr bwMode="auto">
          <a:xfrm>
            <a:off x="5143504" y="3714752"/>
            <a:ext cx="1714512" cy="2714644"/>
          </a:xfrm>
          <a:prstGeom prst="rect">
            <a:avLst/>
          </a:prstGeom>
          <a:noFill/>
        </p:spPr>
      </p:pic>
      <p:pic>
        <p:nvPicPr>
          <p:cNvPr id="1029" name="Picture 5" descr="C:\Users\HOME\Desktop\изображение_viber_2020-11-25_13-24-03.jpg"/>
          <p:cNvPicPr>
            <a:picLocks noChangeAspect="1" noChangeArrowheads="1"/>
          </p:cNvPicPr>
          <p:nvPr/>
        </p:nvPicPr>
        <p:blipFill>
          <a:blip r:embed="rId5" cstate="print"/>
          <a:srcRect r="8222" b="781"/>
          <a:stretch>
            <a:fillRect/>
          </a:stretch>
        </p:blipFill>
        <p:spPr bwMode="auto">
          <a:xfrm>
            <a:off x="142844" y="2000240"/>
            <a:ext cx="2643206" cy="21431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142852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Массажные ортопедические коврики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85688" y="714356"/>
            <a:ext cx="885831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Суть применения  заключается в следующем: ребенку  предлагаю  произнести  слог, слово или фразу, сочетая произношения с шагом или прыжком по ортопедическим коврикам.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Направления работы: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- автоматизация звука в слоге, слове, фразе, предложении;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- работа над слоговой структурой слова;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- определение количества слогов в слове, слов в предложении;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- артикуляционная гимнастика;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- запуск речи.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42852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Массажные полусферы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85688" y="714356"/>
            <a:ext cx="885831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Суть применения  заключается в следующем: ребенку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предлагаю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произнести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слог, слово или фразу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наступать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при этом на полусферу.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Направления работы: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- автоматизация звука в слоге, слове, фразе, предложении;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- работа над слоговой структурой слова;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- определение количества слогов в слове, слов в предложении;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- артикуляционная гимнастика;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- запуск речи.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 descr="C:\Users\HOME\Desktop\изображение_viber_2020-11-25_13-23-15.jpg"/>
          <p:cNvPicPr>
            <a:picLocks noChangeAspect="1" noChangeArrowheads="1"/>
          </p:cNvPicPr>
          <p:nvPr/>
        </p:nvPicPr>
        <p:blipFill>
          <a:blip r:embed="rId2" cstate="print"/>
          <a:srcRect l="9922" t="12402" r="7395" b="3261"/>
          <a:stretch>
            <a:fillRect/>
          </a:stretch>
        </p:blipFill>
        <p:spPr bwMode="auto">
          <a:xfrm>
            <a:off x="142844" y="1571612"/>
            <a:ext cx="1800000" cy="2448001"/>
          </a:xfrm>
          <a:prstGeom prst="rect">
            <a:avLst/>
          </a:prstGeom>
          <a:noFill/>
        </p:spPr>
      </p:pic>
      <p:pic>
        <p:nvPicPr>
          <p:cNvPr id="5122" name="Picture 2" descr="C:\Users\HOME\Desktop\изображение_viber_2020-11-25_13оо23-15.jpg"/>
          <p:cNvPicPr>
            <a:picLocks noChangeAspect="1" noChangeArrowheads="1"/>
          </p:cNvPicPr>
          <p:nvPr/>
        </p:nvPicPr>
        <p:blipFill>
          <a:blip r:embed="rId3" cstate="print"/>
          <a:srcRect l="17638" t="22048" r="17098" b="5191"/>
          <a:stretch>
            <a:fillRect/>
          </a:stretch>
        </p:blipFill>
        <p:spPr bwMode="auto">
          <a:xfrm>
            <a:off x="142844" y="4071942"/>
            <a:ext cx="1800000" cy="2675676"/>
          </a:xfrm>
          <a:prstGeom prst="rect">
            <a:avLst/>
          </a:prstGeom>
          <a:noFill/>
        </p:spPr>
      </p:pic>
      <p:pic>
        <p:nvPicPr>
          <p:cNvPr id="5123" name="Picture 3" descr="C:\Users\HOME\Desktop\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3857628"/>
            <a:ext cx="3600000" cy="2700000"/>
          </a:xfrm>
          <a:prstGeom prst="rect">
            <a:avLst/>
          </a:prstGeom>
          <a:noFill/>
        </p:spPr>
      </p:pic>
      <p:pic>
        <p:nvPicPr>
          <p:cNvPr id="7" name="Рисунок 6" descr="C:\Users\HOME\Desktop\zelart-balance-kit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4143380"/>
            <a:ext cx="1643074" cy="234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42852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Диски здоровья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85688" y="714356"/>
            <a:ext cx="88583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Суть применения  заключается в следующем: ребенку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предлагаю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произнести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вук, слог, слово в сочетании с вращательными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движениями корпусом в разные стороны.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Направления работы: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- автоматизация  изолированного звука, звука в слоге, слове;</a:t>
            </a: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- артикуляционная гимнастика;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- запуск речи.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C:\Users\HOME\Desktop\изображение_viber_2020-11-25_13-24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643314"/>
            <a:ext cx="3810027" cy="2857520"/>
          </a:xfrm>
          <a:prstGeom prst="rect">
            <a:avLst/>
          </a:prstGeom>
          <a:noFill/>
        </p:spPr>
      </p:pic>
      <p:pic>
        <p:nvPicPr>
          <p:cNvPr id="4098" name="Picture 2" descr="C:\Users\HOME\Desktop\изображение_viber_2020-11-25_14-18-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643314"/>
            <a:ext cx="3790501" cy="2842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42852"/>
            <a:ext cx="84296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Балансировочная доска </a:t>
            </a:r>
            <a:r>
              <a:rPr lang="ru-RU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Бильгоу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42844" y="714356"/>
            <a:ext cx="88583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Суть применения  заключается в следующем: ребенку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предлагаю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произнести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вук, слог, слово, сочетая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произношением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поочередные наступательные движения ногами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края балансира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Направления работы: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- автоматизация  изолированного звука, звука в слоге, слове;</a:t>
            </a: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- артикуляционная гимнастика;</a:t>
            </a:r>
          </a:p>
        </p:txBody>
      </p:sp>
      <p:pic>
        <p:nvPicPr>
          <p:cNvPr id="3073" name="Picture 1" descr="C:\Users\HOME\Desktop\изображение_viber_2020-11-25_14-22-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786190"/>
            <a:ext cx="3600000" cy="2700000"/>
          </a:xfrm>
          <a:prstGeom prst="rect">
            <a:avLst/>
          </a:prstGeom>
          <a:noFill/>
        </p:spPr>
      </p:pic>
      <p:pic>
        <p:nvPicPr>
          <p:cNvPr id="3074" name="Picture 2" descr="C:\Users\HOME\Desktop\изображение_viber_2020-11-25_14-23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786190"/>
            <a:ext cx="3600000" cy="27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730</Words>
  <Application>Microsoft Office PowerPoint</Application>
  <PresentationFormat>Экран (4:3)</PresentationFormat>
  <Paragraphs>82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Доктор</cp:lastModifiedBy>
  <cp:revision>34</cp:revision>
  <dcterms:created xsi:type="dcterms:W3CDTF">2020-11-23T17:22:44Z</dcterms:created>
  <dcterms:modified xsi:type="dcterms:W3CDTF">2022-03-28T05:51:36Z</dcterms:modified>
</cp:coreProperties>
</file>