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media/image51.jpeg" ContentType="image/jpeg"/>
  <Override PartName="/ppt/media/image9.png" ContentType="image/png"/>
  <Override PartName="/ppt/media/image1.png" ContentType="image/png"/>
  <Override PartName="/ppt/media/image56.jpeg" ContentType="image/jpeg"/>
  <Override PartName="/ppt/media/image2.png" ContentType="image/png"/>
  <Override PartName="/ppt/media/image4.jpeg" ContentType="image/jpeg"/>
  <Override PartName="/ppt/media/image3.png" ContentType="image/png"/>
  <Override PartName="/ppt/media/image25.gif" ContentType="image/gif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20.gif" ContentType="image/gif"/>
  <Override PartName="/ppt/media/image10.jpeg" ContentType="image/jpeg"/>
  <Override PartName="/ppt/media/image32.gif" ContentType="image/gif"/>
  <Override PartName="/ppt/media/image11.png" ContentType="image/png"/>
  <Override PartName="/ppt/media/image12.png" ContentType="image/png"/>
  <Override PartName="/ppt/media/image13.jpeg" ContentType="image/jpeg"/>
  <Override PartName="/ppt/media/image14.png" ContentType="image/png"/>
  <Override PartName="/ppt/media/image15.gif" ContentType="image/gif"/>
  <Override PartName="/ppt/media/image16.jpeg" ContentType="image/jpeg"/>
  <Override PartName="/ppt/media/image24.jpeg" ContentType="image/jpeg"/>
  <Override PartName="/ppt/media/image17.png" ContentType="image/png"/>
  <Override PartName="/ppt/media/image22.jpeg" ContentType="image/jpeg"/>
  <Override PartName="/ppt/media/image18.gif" ContentType="image/gif"/>
  <Override PartName="/ppt/media/image19.jpeg" ContentType="image/jpeg"/>
  <Override PartName="/ppt/media/image21.png" ContentType="image/png"/>
  <Override PartName="/ppt/media/image23.png" ContentType="image/png"/>
  <Override PartName="/ppt/media/image58.gif" ContentType="image/gif"/>
  <Override PartName="/ppt/media/image26.jpeg" ContentType="image/jpeg"/>
  <Override PartName="/ppt/media/image27.png" ContentType="image/png"/>
  <Override PartName="/ppt/media/image28.png" ContentType="image/png"/>
  <Override PartName="/ppt/media/image29.png" ContentType="image/png"/>
  <Override PartName="/ppt/media/image30.gif" ContentType="image/gif"/>
  <Override PartName="/ppt/media/image31.gif" ContentType="image/gif"/>
  <Override PartName="/ppt/media/image33.jpeg" ContentType="image/jpeg"/>
  <Override PartName="/ppt/media/image34.png" ContentType="image/png"/>
  <Override PartName="/ppt/media/image37.jpeg" ContentType="image/jpeg"/>
  <Override PartName="/ppt/media/image35.png" ContentType="image/png"/>
  <Override PartName="/ppt/media/image57.gif" ContentType="image/gif"/>
  <Override PartName="/ppt/media/image36.png" ContentType="image/png"/>
  <Override PartName="/ppt/media/image59.gif" ContentType="image/gif"/>
  <Override PartName="/ppt/media/image38.png" ContentType="image/png"/>
  <Override PartName="/ppt/media/image39.jpeg" ContentType="image/jpeg"/>
  <Override PartName="/ppt/media/image42.jpeg" ContentType="image/jpeg"/>
  <Override PartName="/ppt/media/image40.png" ContentType="image/png"/>
  <Override PartName="/ppt/media/image41.jpeg" ContentType="image/jpeg"/>
  <Override PartName="/ppt/media/image50.png" ContentType="image/png"/>
  <Override PartName="/ppt/media/image43.jpeg" ContentType="image/jpeg"/>
  <Override PartName="/ppt/media/image44.png" ContentType="image/png"/>
  <Override PartName="/ppt/media/image45.jpeg" ContentType="image/jpeg"/>
  <Override PartName="/ppt/media/image46.png" ContentType="image/png"/>
  <Override PartName="/ppt/media/image47.png" ContentType="image/png"/>
  <Override PartName="/ppt/media/image55.jpeg" ContentType="image/jpeg"/>
  <Override PartName="/ppt/media/image48.png" ContentType="image/png"/>
  <Override PartName="/ppt/media/image49.jpeg" ContentType="image/jpeg"/>
  <Override PartName="/ppt/media/image52.png" ContentType="image/png"/>
  <Override PartName="/ppt/media/image53.png" ContentType="image/png"/>
  <Override PartName="/ppt/media/image54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gif"/><Relationship Id="rId4" Type="http://schemas.openxmlformats.org/officeDocument/2006/relationships/image" Target="../media/image31.gif"/><Relationship Id="rId5" Type="http://schemas.openxmlformats.org/officeDocument/2006/relationships/image" Target="../media/image32.gif"/><Relationship Id="rId6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png"/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5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png"/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5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image" Target="../media/image57.gif"/><Relationship Id="rId3" Type="http://schemas.openxmlformats.org/officeDocument/2006/relationships/image" Target="../media/image58.gif"/><Relationship Id="rId4" Type="http://schemas.openxmlformats.org/officeDocument/2006/relationships/image" Target="../media/image59.gif"/><Relationship Id="rId5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png"/><Relationship Id="rId3" Type="http://schemas.openxmlformats.org/officeDocument/2006/relationships/image" Target="../media/image15.gif"/><Relationship Id="rId4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png"/><Relationship Id="rId3" Type="http://schemas.openxmlformats.org/officeDocument/2006/relationships/image" Target="../media/image18.gif"/><Relationship Id="rId4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gif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gif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здоров презентк-.wav" descr=""/>
          <p:cNvPicPr/>
          <p:nvPr/>
        </p:nvPicPr>
        <p:blipFill>
          <a:blip r:embed="rId1"/>
          <a:stretch/>
        </p:blipFill>
        <p:spPr>
          <a:xfrm>
            <a:off x="7308360" y="6237360"/>
            <a:ext cx="302400" cy="302400"/>
          </a:xfrm>
          <a:prstGeom prst="rect">
            <a:avLst/>
          </a:prstGeom>
          <a:ln>
            <a:noFill/>
          </a:ln>
        </p:spPr>
      </p:pic>
      <p:pic>
        <p:nvPicPr>
          <p:cNvPr id="77" name="Picture 2" descr=""/>
          <p:cNvPicPr/>
          <p:nvPr/>
        </p:nvPicPr>
        <p:blipFill>
          <a:blip r:embed="rId2"/>
          <a:stretch/>
        </p:blipFill>
        <p:spPr>
          <a:xfrm>
            <a:off x="0" y="2160"/>
            <a:ext cx="9141480" cy="6855480"/>
          </a:xfrm>
          <a:prstGeom prst="rect">
            <a:avLst/>
          </a:prstGeom>
          <a:ln>
            <a:noFill/>
          </a:ln>
        </p:spPr>
      </p:pic>
      <p:sp>
        <p:nvSpPr>
          <p:cNvPr id="78" name="CustomShape 1"/>
          <p:cNvSpPr/>
          <p:nvPr/>
        </p:nvSpPr>
        <p:spPr>
          <a:xfrm>
            <a:off x="685800" y="2130480"/>
            <a:ext cx="7769880" cy="146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" name="CustomShape 2"/>
          <p:cNvSpPr/>
          <p:nvPr/>
        </p:nvSpPr>
        <p:spPr>
          <a:xfrm>
            <a:off x="1371600" y="3886200"/>
            <a:ext cx="6398280" cy="174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0" name="Picture 6" descr=""/>
          <p:cNvPicPr/>
          <p:nvPr/>
        </p:nvPicPr>
        <p:blipFill>
          <a:blip r:embed="rId3"/>
          <a:stretch/>
        </p:blipFill>
        <p:spPr>
          <a:xfrm>
            <a:off x="539640" y="3285000"/>
            <a:ext cx="2841120" cy="1419480"/>
          </a:xfrm>
          <a:prstGeom prst="rect">
            <a:avLst/>
          </a:prstGeom>
          <a:ln>
            <a:noFill/>
          </a:ln>
        </p:spPr>
      </p:pic>
      <p:sp>
        <p:nvSpPr>
          <p:cNvPr id="81" name="CustomShape 3"/>
          <p:cNvSpPr/>
          <p:nvPr/>
        </p:nvSpPr>
        <p:spPr>
          <a:xfrm>
            <a:off x="1259640" y="692640"/>
            <a:ext cx="7452360" cy="338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МБДОУ Детский сад № 22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Сообщение из опыта работы на тему: 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 </a:t>
            </a:r>
            <a:r>
              <a:rPr b="1" lang="ru-RU" sz="32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«Использование здоровьесберегающих технологий 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в младшем дошкольном возрасте»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82" name="CustomShape 4"/>
          <p:cNvSpPr/>
          <p:nvPr/>
        </p:nvSpPr>
        <p:spPr>
          <a:xfrm>
            <a:off x="2857320" y="3643200"/>
            <a:ext cx="5571720" cy="207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2060"/>
                </a:solidFill>
                <a:latin typeface="Constantia"/>
                <a:ea typeface="DejaVu Sans"/>
              </a:rPr>
              <a:t>                </a:t>
            </a:r>
            <a:r>
              <a:rPr b="1" lang="ru-RU" sz="20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Подготовила: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                        </a:t>
            </a:r>
            <a:r>
              <a:rPr b="1" lang="ru-RU" sz="20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воспитатель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                          </a:t>
            </a:r>
            <a:r>
              <a:rPr b="1" lang="ru-RU" sz="20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Валиева Ю.З.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                            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33cc"/>
                </a:solidFill>
                <a:latin typeface="Constantia"/>
                <a:ea typeface="DejaVu Sans"/>
              </a:rPr>
              <a:t>                            </a:t>
            </a:r>
            <a:endParaRPr b="0" lang="ru-RU" sz="20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3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3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nodeType="with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300" fill="hold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300" fill="hold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nodeType="with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300" fill="hold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300" fill="hold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8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457200" y="274680"/>
            <a:ext cx="8227080" cy="114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CustomShape 2"/>
          <p:cNvSpPr/>
          <p:nvPr/>
        </p:nvSpPr>
        <p:spPr>
          <a:xfrm>
            <a:off x="457200" y="1600200"/>
            <a:ext cx="8227080" cy="452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0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1480" cy="6855480"/>
          </a:xfrm>
          <a:prstGeom prst="rect">
            <a:avLst/>
          </a:prstGeom>
          <a:ln>
            <a:noFill/>
          </a:ln>
        </p:spPr>
      </p:pic>
      <p:sp>
        <p:nvSpPr>
          <p:cNvPr id="141" name="CustomShape 3"/>
          <p:cNvSpPr/>
          <p:nvPr/>
        </p:nvSpPr>
        <p:spPr>
          <a:xfrm>
            <a:off x="1691640" y="1124640"/>
            <a:ext cx="7126200" cy="2281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4800" spc="-1" strike="noStrike">
                <a:solidFill>
                  <a:srgbClr val="0070c0"/>
                </a:solidFill>
                <a:latin typeface="Comic Sans MS"/>
                <a:ea typeface="DejaVu Sans"/>
              </a:rPr>
              <a:t>Формы организации </a:t>
            </a:r>
            <a:endParaRPr b="0" lang="ru-RU" sz="4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4800" spc="-1" strike="noStrike">
                <a:solidFill>
                  <a:srgbClr val="0070c0"/>
                </a:solidFill>
                <a:latin typeface="Comic Sans MS"/>
                <a:ea typeface="DejaVu Sans"/>
              </a:rPr>
              <a:t>здоровьесберегающей работы</a:t>
            </a:r>
            <a:endParaRPr b="0" lang="ru-RU" sz="4800" spc="-1" strike="noStrike">
              <a:latin typeface="Arial"/>
            </a:endParaRPr>
          </a:p>
        </p:txBody>
      </p:sp>
      <p:pic>
        <p:nvPicPr>
          <p:cNvPr id="142" name="Picture 2" descr=""/>
          <p:cNvPicPr/>
          <p:nvPr/>
        </p:nvPicPr>
        <p:blipFill>
          <a:blip r:embed="rId2"/>
          <a:stretch/>
        </p:blipFill>
        <p:spPr>
          <a:xfrm>
            <a:off x="5364000" y="4897440"/>
            <a:ext cx="1958040" cy="1958040"/>
          </a:xfrm>
          <a:prstGeom prst="rect">
            <a:avLst/>
          </a:prstGeom>
          <a:ln>
            <a:noFill/>
          </a:ln>
        </p:spPr>
      </p:pic>
      <p:pic>
        <p:nvPicPr>
          <p:cNvPr id="143" name="Picture 3" descr=""/>
          <p:cNvPicPr/>
          <p:nvPr/>
        </p:nvPicPr>
        <p:blipFill>
          <a:blip r:embed="rId3"/>
          <a:stretch/>
        </p:blipFill>
        <p:spPr>
          <a:xfrm>
            <a:off x="2339640" y="3357000"/>
            <a:ext cx="1816920" cy="3331080"/>
          </a:xfrm>
          <a:prstGeom prst="rect">
            <a:avLst/>
          </a:prstGeom>
          <a:ln>
            <a:noFill/>
          </a:ln>
        </p:spPr>
      </p:pic>
      <p:pic>
        <p:nvPicPr>
          <p:cNvPr id="144" name="Picture 5" descr=""/>
          <p:cNvPicPr/>
          <p:nvPr/>
        </p:nvPicPr>
        <p:blipFill>
          <a:blip r:embed="rId4"/>
          <a:stretch/>
        </p:blipFill>
        <p:spPr>
          <a:xfrm>
            <a:off x="6300360" y="4005000"/>
            <a:ext cx="2283480" cy="1140480"/>
          </a:xfrm>
          <a:prstGeom prst="rect">
            <a:avLst/>
          </a:prstGeom>
          <a:ln>
            <a:noFill/>
          </a:ln>
        </p:spPr>
      </p:pic>
      <p:pic>
        <p:nvPicPr>
          <p:cNvPr id="145" name="Picture 5" descr=""/>
          <p:cNvPicPr/>
          <p:nvPr/>
        </p:nvPicPr>
        <p:blipFill>
          <a:blip r:embed="rId5"/>
          <a:stretch/>
        </p:blipFill>
        <p:spPr>
          <a:xfrm>
            <a:off x="395640" y="3789000"/>
            <a:ext cx="2283480" cy="1140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84" dur="indefinite" restart="never" nodeType="tmRoot">
          <p:childTnLst>
            <p:seq>
              <p:cTn id="285" dur="indefinite" nodeType="mainSeq"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90" dur="5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93" dur="500"/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457200" y="274680"/>
            <a:ext cx="8227080" cy="114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7" name="CustomShape 2"/>
          <p:cNvSpPr/>
          <p:nvPr/>
        </p:nvSpPr>
        <p:spPr>
          <a:xfrm>
            <a:off x="457200" y="1600200"/>
            <a:ext cx="8227080" cy="452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8" name="Picture 2" descr=""/>
          <p:cNvPicPr/>
          <p:nvPr/>
        </p:nvPicPr>
        <p:blipFill>
          <a:blip r:embed="rId1"/>
          <a:stretch/>
        </p:blipFill>
        <p:spPr>
          <a:xfrm>
            <a:off x="1800" y="1800"/>
            <a:ext cx="9141480" cy="6855480"/>
          </a:xfrm>
          <a:prstGeom prst="rect">
            <a:avLst/>
          </a:prstGeom>
          <a:ln>
            <a:noFill/>
          </a:ln>
        </p:spPr>
      </p:pic>
      <p:sp>
        <p:nvSpPr>
          <p:cNvPr id="149" name="CustomShape 3"/>
          <p:cNvSpPr/>
          <p:nvPr/>
        </p:nvSpPr>
        <p:spPr>
          <a:xfrm>
            <a:off x="2160000" y="260640"/>
            <a:ext cx="5151600" cy="82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ru-RU" sz="4800" spc="-1" strike="noStrike">
                <a:solidFill>
                  <a:srgbClr val="cf2e2b"/>
                </a:solidFill>
                <a:latin typeface="Comic Sans MS"/>
                <a:ea typeface="DejaVu Sans"/>
              </a:rPr>
              <a:t>Утренний прием</a:t>
            </a:r>
            <a:endParaRPr b="0" lang="ru-RU" sz="4800" spc="-1" strike="noStrike">
              <a:latin typeface="Arial"/>
            </a:endParaRPr>
          </a:p>
        </p:txBody>
      </p:sp>
      <p:pic>
        <p:nvPicPr>
          <p:cNvPr id="150" name="Рисунок 149" descr=""/>
          <p:cNvPicPr/>
          <p:nvPr/>
        </p:nvPicPr>
        <p:blipFill>
          <a:blip r:embed="rId2"/>
          <a:stretch/>
        </p:blipFill>
        <p:spPr>
          <a:xfrm>
            <a:off x="3168000" y="1960200"/>
            <a:ext cx="2445840" cy="3221640"/>
          </a:xfrm>
          <a:prstGeom prst="rect">
            <a:avLst/>
          </a:prstGeom>
          <a:ln>
            <a:noFill/>
          </a:ln>
        </p:spPr>
      </p:pic>
      <p:pic>
        <p:nvPicPr>
          <p:cNvPr id="151" name="Рисунок 150" descr=""/>
          <p:cNvPicPr/>
          <p:nvPr/>
        </p:nvPicPr>
        <p:blipFill>
          <a:blip r:embed="rId3"/>
          <a:stretch/>
        </p:blipFill>
        <p:spPr>
          <a:xfrm>
            <a:off x="432000" y="2592000"/>
            <a:ext cx="2445840" cy="3221640"/>
          </a:xfrm>
          <a:prstGeom prst="rect">
            <a:avLst/>
          </a:prstGeom>
          <a:ln>
            <a:noFill/>
          </a:ln>
        </p:spPr>
      </p:pic>
      <p:pic>
        <p:nvPicPr>
          <p:cNvPr id="152" name="Рисунок 151" descr=""/>
          <p:cNvPicPr/>
          <p:nvPr/>
        </p:nvPicPr>
        <p:blipFill>
          <a:blip r:embed="rId4"/>
          <a:stretch/>
        </p:blipFill>
        <p:spPr>
          <a:xfrm>
            <a:off x="5904000" y="1456200"/>
            <a:ext cx="2495160" cy="3221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4" dur="indefinite" restart="never" nodeType="tmRoot">
          <p:childTnLst>
            <p:seq>
              <p:cTn id="295" dur="indefinite" nodeType="mainSeq"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nodeType="withEffect" fill="hold" presetClass="entr" presetID="5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0" dur="10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1" dur="10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02" dur="10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457200" y="274680"/>
            <a:ext cx="8227080" cy="114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CustomShape 2"/>
          <p:cNvSpPr/>
          <p:nvPr/>
        </p:nvSpPr>
        <p:spPr>
          <a:xfrm>
            <a:off x="457200" y="1600200"/>
            <a:ext cx="8227080" cy="452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5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1480" cy="6855480"/>
          </a:xfrm>
          <a:prstGeom prst="rect">
            <a:avLst/>
          </a:prstGeom>
          <a:ln>
            <a:noFill/>
          </a:ln>
        </p:spPr>
      </p:pic>
      <p:sp>
        <p:nvSpPr>
          <p:cNvPr id="156" name="CustomShape 3"/>
          <p:cNvSpPr/>
          <p:nvPr/>
        </p:nvSpPr>
        <p:spPr>
          <a:xfrm>
            <a:off x="2843640" y="188640"/>
            <a:ext cx="5974200" cy="155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4800" spc="-1" strike="noStrike">
                <a:solidFill>
                  <a:srgbClr val="cf2e2b"/>
                </a:solidFill>
                <a:latin typeface="Comic Sans MS"/>
                <a:ea typeface="DejaVu Sans"/>
              </a:rPr>
              <a:t>Физкультурные занятия</a:t>
            </a:r>
            <a:endParaRPr b="0" lang="ru-RU" sz="4800" spc="-1" strike="noStrike">
              <a:latin typeface="Arial"/>
            </a:endParaRPr>
          </a:p>
        </p:txBody>
      </p:sp>
      <p:pic>
        <p:nvPicPr>
          <p:cNvPr id="157" name="Рисунок 156" descr=""/>
          <p:cNvPicPr/>
          <p:nvPr/>
        </p:nvPicPr>
        <p:blipFill>
          <a:blip r:embed="rId2"/>
          <a:stretch/>
        </p:blipFill>
        <p:spPr>
          <a:xfrm>
            <a:off x="872280" y="1338480"/>
            <a:ext cx="3229560" cy="2259360"/>
          </a:xfrm>
          <a:prstGeom prst="rect">
            <a:avLst/>
          </a:prstGeom>
          <a:ln>
            <a:noFill/>
          </a:ln>
        </p:spPr>
      </p:pic>
      <p:pic>
        <p:nvPicPr>
          <p:cNvPr id="158" name="Рисунок 157" descr=""/>
          <p:cNvPicPr/>
          <p:nvPr/>
        </p:nvPicPr>
        <p:blipFill>
          <a:blip r:embed="rId3"/>
          <a:stretch/>
        </p:blipFill>
        <p:spPr>
          <a:xfrm>
            <a:off x="848520" y="3888000"/>
            <a:ext cx="3325320" cy="2493360"/>
          </a:xfrm>
          <a:prstGeom prst="rect">
            <a:avLst/>
          </a:prstGeom>
          <a:ln>
            <a:noFill/>
          </a:ln>
        </p:spPr>
      </p:pic>
      <p:pic>
        <p:nvPicPr>
          <p:cNvPr id="159" name="Рисунок 158" descr=""/>
          <p:cNvPicPr/>
          <p:nvPr/>
        </p:nvPicPr>
        <p:blipFill>
          <a:blip r:embed="rId4"/>
          <a:stretch/>
        </p:blipFill>
        <p:spPr>
          <a:xfrm>
            <a:off x="4536000" y="2304000"/>
            <a:ext cx="4126320" cy="3093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03" dur="indefinite" restart="never" nodeType="tmRoot">
          <p:childTnLst>
            <p:seq>
              <p:cTn id="304" dur="indefinite" nodeType="mainSeq"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nodeType="withEffect" fill="hold" presetClass="entr" presetID="5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9" dur="10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0" dur="10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11" dur="10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457200" y="274680"/>
            <a:ext cx="8227080" cy="114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1" name="CustomShape 2"/>
          <p:cNvSpPr/>
          <p:nvPr/>
        </p:nvSpPr>
        <p:spPr>
          <a:xfrm>
            <a:off x="457200" y="1600200"/>
            <a:ext cx="8227080" cy="452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2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1480" cy="6855480"/>
          </a:xfrm>
          <a:prstGeom prst="rect">
            <a:avLst/>
          </a:prstGeom>
          <a:ln>
            <a:noFill/>
          </a:ln>
        </p:spPr>
      </p:pic>
      <p:sp>
        <p:nvSpPr>
          <p:cNvPr id="163" name="CustomShape 3"/>
          <p:cNvSpPr/>
          <p:nvPr/>
        </p:nvSpPr>
        <p:spPr>
          <a:xfrm>
            <a:off x="179640" y="0"/>
            <a:ext cx="8961840" cy="81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4800" spc="-1" strike="noStrike">
                <a:solidFill>
                  <a:srgbClr val="cf2e2b"/>
                </a:solidFill>
                <a:latin typeface="Comic Sans MS"/>
                <a:ea typeface="DejaVu Sans"/>
              </a:rPr>
              <a:t>Прогулка</a:t>
            </a:r>
            <a:endParaRPr b="0" lang="ru-RU" sz="4800" spc="-1" strike="noStrike">
              <a:latin typeface="Arial"/>
            </a:endParaRPr>
          </a:p>
        </p:txBody>
      </p:sp>
      <p:pic>
        <p:nvPicPr>
          <p:cNvPr id="164" name="Рисунок 163" descr=""/>
          <p:cNvPicPr/>
          <p:nvPr/>
        </p:nvPicPr>
        <p:blipFill>
          <a:blip r:embed="rId2"/>
          <a:stretch/>
        </p:blipFill>
        <p:spPr>
          <a:xfrm>
            <a:off x="360000" y="821520"/>
            <a:ext cx="3517560" cy="2589840"/>
          </a:xfrm>
          <a:prstGeom prst="rect">
            <a:avLst/>
          </a:prstGeom>
          <a:ln>
            <a:noFill/>
          </a:ln>
        </p:spPr>
      </p:pic>
      <p:pic>
        <p:nvPicPr>
          <p:cNvPr id="165" name="Рисунок 164" descr=""/>
          <p:cNvPicPr/>
          <p:nvPr/>
        </p:nvPicPr>
        <p:blipFill>
          <a:blip r:embed="rId3"/>
          <a:stretch/>
        </p:blipFill>
        <p:spPr>
          <a:xfrm>
            <a:off x="5400000" y="821520"/>
            <a:ext cx="3165840" cy="2560320"/>
          </a:xfrm>
          <a:prstGeom prst="rect">
            <a:avLst/>
          </a:prstGeom>
          <a:ln>
            <a:noFill/>
          </a:ln>
        </p:spPr>
      </p:pic>
      <p:pic>
        <p:nvPicPr>
          <p:cNvPr id="166" name="Рисунок 165" descr=""/>
          <p:cNvPicPr/>
          <p:nvPr/>
        </p:nvPicPr>
        <p:blipFill>
          <a:blip r:embed="rId4"/>
          <a:stretch/>
        </p:blipFill>
        <p:spPr>
          <a:xfrm>
            <a:off x="2376000" y="3600000"/>
            <a:ext cx="4461840" cy="3093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2" dur="indefinite" restart="never" nodeType="tmRoot">
          <p:childTnLst>
            <p:seq>
              <p:cTn id="313" dur="indefinite" nodeType="mainSeq"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nodeType="withEffect" fill="hold" presetClass="entr" presetID="5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8" dur="100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9" dur="100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20" dur="10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457200" y="274680"/>
            <a:ext cx="8227080" cy="114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CustomShape 2"/>
          <p:cNvSpPr/>
          <p:nvPr/>
        </p:nvSpPr>
        <p:spPr>
          <a:xfrm>
            <a:off x="457200" y="1600200"/>
            <a:ext cx="8227080" cy="452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9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1480" cy="6855480"/>
          </a:xfrm>
          <a:prstGeom prst="rect">
            <a:avLst/>
          </a:prstGeom>
          <a:ln>
            <a:noFill/>
          </a:ln>
        </p:spPr>
      </p:pic>
      <p:pic>
        <p:nvPicPr>
          <p:cNvPr id="170" name="Рисунок 169" descr=""/>
          <p:cNvPicPr/>
          <p:nvPr/>
        </p:nvPicPr>
        <p:blipFill>
          <a:blip r:embed="rId2"/>
          <a:stretch/>
        </p:blipFill>
        <p:spPr>
          <a:xfrm>
            <a:off x="2855520" y="3672000"/>
            <a:ext cx="4126320" cy="3093840"/>
          </a:xfrm>
          <a:prstGeom prst="rect">
            <a:avLst/>
          </a:prstGeom>
          <a:ln>
            <a:noFill/>
          </a:ln>
        </p:spPr>
      </p:pic>
      <p:pic>
        <p:nvPicPr>
          <p:cNvPr id="171" name="Рисунок 170" descr=""/>
          <p:cNvPicPr/>
          <p:nvPr/>
        </p:nvPicPr>
        <p:blipFill>
          <a:blip r:embed="rId3"/>
          <a:stretch/>
        </p:blipFill>
        <p:spPr>
          <a:xfrm>
            <a:off x="5112000" y="178560"/>
            <a:ext cx="2661840" cy="3347280"/>
          </a:xfrm>
          <a:prstGeom prst="rect">
            <a:avLst/>
          </a:prstGeom>
          <a:ln>
            <a:noFill/>
          </a:ln>
        </p:spPr>
      </p:pic>
      <p:pic>
        <p:nvPicPr>
          <p:cNvPr id="172" name="Рисунок 171" descr=""/>
          <p:cNvPicPr/>
          <p:nvPr/>
        </p:nvPicPr>
        <p:blipFill>
          <a:blip r:embed="rId4"/>
          <a:stretch/>
        </p:blipFill>
        <p:spPr>
          <a:xfrm>
            <a:off x="1080000" y="144000"/>
            <a:ext cx="2877840" cy="3381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21" dur="indefinite" restart="never" nodeType="tmRoot">
          <p:childTnLst>
            <p:seq>
              <p:cTn id="3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457200" y="274680"/>
            <a:ext cx="8227080" cy="114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4" name="Picture 2" descr=""/>
          <p:cNvPicPr/>
          <p:nvPr/>
        </p:nvPicPr>
        <p:blipFill>
          <a:blip r:embed="rId1"/>
          <a:stretch/>
        </p:blipFill>
        <p:spPr>
          <a:xfrm>
            <a:off x="2160" y="0"/>
            <a:ext cx="9141480" cy="6855480"/>
          </a:xfrm>
          <a:prstGeom prst="rect">
            <a:avLst/>
          </a:prstGeom>
          <a:ln>
            <a:noFill/>
          </a:ln>
        </p:spPr>
      </p:pic>
      <p:sp>
        <p:nvSpPr>
          <p:cNvPr id="175" name="CustomShape 2"/>
          <p:cNvSpPr/>
          <p:nvPr/>
        </p:nvSpPr>
        <p:spPr>
          <a:xfrm>
            <a:off x="3904920" y="188640"/>
            <a:ext cx="1366200" cy="81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ru-RU" sz="4800" spc="-1" strike="noStrike">
                <a:solidFill>
                  <a:srgbClr val="cf2e2b"/>
                </a:solidFill>
                <a:latin typeface="Comic Sans MS"/>
                <a:ea typeface="DejaVu Sans"/>
              </a:rPr>
              <a:t>КГН</a:t>
            </a:r>
            <a:endParaRPr b="0" lang="ru-RU" sz="4800" spc="-1" strike="noStrike">
              <a:latin typeface="Arial"/>
            </a:endParaRPr>
          </a:p>
        </p:txBody>
      </p:sp>
      <p:pic>
        <p:nvPicPr>
          <p:cNvPr id="176" name="Рисунок 175" descr=""/>
          <p:cNvPicPr/>
          <p:nvPr/>
        </p:nvPicPr>
        <p:blipFill>
          <a:blip r:embed="rId2"/>
          <a:stretch/>
        </p:blipFill>
        <p:spPr>
          <a:xfrm>
            <a:off x="385200" y="2222280"/>
            <a:ext cx="2564640" cy="3535560"/>
          </a:xfrm>
          <a:prstGeom prst="rect">
            <a:avLst/>
          </a:prstGeom>
          <a:ln>
            <a:noFill/>
          </a:ln>
        </p:spPr>
      </p:pic>
      <p:pic>
        <p:nvPicPr>
          <p:cNvPr id="177" name="Рисунок 176" descr=""/>
          <p:cNvPicPr/>
          <p:nvPr/>
        </p:nvPicPr>
        <p:blipFill>
          <a:blip r:embed="rId3"/>
          <a:stretch/>
        </p:blipFill>
        <p:spPr>
          <a:xfrm>
            <a:off x="3168000" y="1800000"/>
            <a:ext cx="2661840" cy="3525840"/>
          </a:xfrm>
          <a:prstGeom prst="rect">
            <a:avLst/>
          </a:prstGeom>
          <a:ln>
            <a:noFill/>
          </a:ln>
        </p:spPr>
      </p:pic>
      <p:pic>
        <p:nvPicPr>
          <p:cNvPr id="178" name="Рисунок 177" descr=""/>
          <p:cNvPicPr/>
          <p:nvPr/>
        </p:nvPicPr>
        <p:blipFill>
          <a:blip r:embed="rId4"/>
          <a:stretch/>
        </p:blipFill>
        <p:spPr>
          <a:xfrm>
            <a:off x="5976000" y="1382040"/>
            <a:ext cx="2741040" cy="3655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23" dur="indefinite" restart="never" nodeType="tmRoot">
          <p:childTnLst>
            <p:seq>
              <p:cTn id="324" dur="indefinite" nodeType="mainSeq"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nodeType="withEffect" fill="hold" presetClass="entr" presetID="5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9" dur="100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0" dur="100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31" dur="1000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Рисунок 208" descr=""/>
          <p:cNvPicPr/>
          <p:nvPr/>
        </p:nvPicPr>
        <p:blipFill>
          <a:blip r:embed="rId1"/>
          <a:stretch/>
        </p:blipFill>
        <p:spPr>
          <a:xfrm>
            <a:off x="38160" y="223560"/>
            <a:ext cx="9143280" cy="6461640"/>
          </a:xfrm>
          <a:prstGeom prst="rect">
            <a:avLst/>
          </a:prstGeom>
          <a:ln>
            <a:noFill/>
          </a:ln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Рисунок 209" descr=""/>
          <p:cNvPicPr/>
          <p:nvPr/>
        </p:nvPicPr>
        <p:blipFill>
          <a:blip r:embed="rId1"/>
          <a:stretch/>
        </p:blipFill>
        <p:spPr>
          <a:xfrm>
            <a:off x="1181160" y="144000"/>
            <a:ext cx="6857280" cy="6479640"/>
          </a:xfrm>
          <a:prstGeom prst="rect">
            <a:avLst/>
          </a:prstGeom>
          <a:ln>
            <a:noFill/>
          </a:ln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457200" y="274680"/>
            <a:ext cx="8227080" cy="114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CustomShape 2"/>
          <p:cNvSpPr/>
          <p:nvPr/>
        </p:nvSpPr>
        <p:spPr>
          <a:xfrm>
            <a:off x="457200" y="1600200"/>
            <a:ext cx="8227080" cy="452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3" name="Picture 2" descr=""/>
          <p:cNvPicPr/>
          <p:nvPr/>
        </p:nvPicPr>
        <p:blipFill>
          <a:blip r:embed="rId1"/>
          <a:stretch/>
        </p:blipFill>
        <p:spPr>
          <a:xfrm>
            <a:off x="2160" y="0"/>
            <a:ext cx="9141480" cy="6855480"/>
          </a:xfrm>
          <a:prstGeom prst="rect">
            <a:avLst/>
          </a:prstGeom>
          <a:ln>
            <a:noFill/>
          </a:ln>
        </p:spPr>
      </p:pic>
      <p:sp>
        <p:nvSpPr>
          <p:cNvPr id="184" name="CustomShape 3"/>
          <p:cNvSpPr/>
          <p:nvPr/>
        </p:nvSpPr>
        <p:spPr>
          <a:xfrm>
            <a:off x="3492000" y="404640"/>
            <a:ext cx="2376000" cy="86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Вывод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85" name="CustomShape 4"/>
          <p:cNvSpPr/>
          <p:nvPr/>
        </p:nvSpPr>
        <p:spPr>
          <a:xfrm>
            <a:off x="1331640" y="980640"/>
            <a:ext cx="6696360" cy="39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5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Использование здоровьесберегающих технологий в дошкольном учреждении имеет огромное значение в процессе оптимизации двигательной активности, способствует разностороннему развитию, укреплению здоровья детей и овладению навыками самооздоровления. </a:t>
            </a:r>
            <a:br/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Поэтому в ДОУ необходим поиск, изучение и внедрение эффективных технологий и методик оздоровления.</a:t>
            </a:r>
            <a:endParaRPr b="0" lang="ru-RU" sz="1800" spc="-1" strike="noStrike">
              <a:latin typeface="Arial"/>
            </a:endParaRPr>
          </a:p>
        </p:txBody>
      </p:sp>
    </p:spTree>
  </p:cSld>
  <p:timing>
    <p:tnLst>
      <p:par>
        <p:cTn id="332" dur="indefinite" restart="never" nodeType="tmRoot">
          <p:childTnLst>
            <p:seq>
              <p:cTn id="333" dur="indefinite" nodeType="mainSeq"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nodeType="withEffect" fill="hold" presetClass="entr" presetID="3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8" dur="800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39" dur="800" fill="hold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0" dur="800" fill="hold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1" dur="800" fill="hold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7" dur="500" fill="hold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8" dur="500" fill="hold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457200" y="274680"/>
            <a:ext cx="8227080" cy="114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CustomShape 2"/>
          <p:cNvSpPr/>
          <p:nvPr/>
        </p:nvSpPr>
        <p:spPr>
          <a:xfrm>
            <a:off x="457200" y="1600200"/>
            <a:ext cx="8227080" cy="452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8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1480" cy="6855480"/>
          </a:xfrm>
          <a:prstGeom prst="rect">
            <a:avLst/>
          </a:prstGeom>
          <a:ln>
            <a:noFill/>
          </a:ln>
        </p:spPr>
      </p:pic>
      <p:sp>
        <p:nvSpPr>
          <p:cNvPr id="189" name="CustomShape 3"/>
          <p:cNvSpPr/>
          <p:nvPr/>
        </p:nvSpPr>
        <p:spPr>
          <a:xfrm>
            <a:off x="2939040" y="692640"/>
            <a:ext cx="4735800" cy="338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ru-RU" sz="7200" spc="-1" strike="noStrike">
                <a:solidFill>
                  <a:srgbClr val="cf2e2b"/>
                </a:solidFill>
                <a:latin typeface="Comic Sans MS"/>
                <a:ea typeface="DejaVu Sans"/>
              </a:rPr>
              <a:t>Спасибо </a:t>
            </a:r>
            <a:br/>
            <a:r>
              <a:rPr b="1" lang="ru-RU" sz="7200" spc="-1" strike="noStrike">
                <a:solidFill>
                  <a:srgbClr val="cf2e2b"/>
                </a:solidFill>
                <a:latin typeface="Comic Sans MS"/>
                <a:ea typeface="DejaVu Sans"/>
              </a:rPr>
              <a:t>за </a:t>
            </a:r>
            <a:br/>
            <a:r>
              <a:rPr b="1" lang="ru-RU" sz="7200" spc="-1" strike="noStrike">
                <a:solidFill>
                  <a:srgbClr val="cf2e2b"/>
                </a:solidFill>
                <a:latin typeface="Comic Sans MS"/>
                <a:ea typeface="DejaVu Sans"/>
              </a:rPr>
              <a:t>внимание!</a:t>
            </a:r>
            <a:endParaRPr b="0" lang="ru-RU" sz="7200" spc="-1" strike="noStrike">
              <a:latin typeface="Arial"/>
            </a:endParaRPr>
          </a:p>
        </p:txBody>
      </p:sp>
      <p:pic>
        <p:nvPicPr>
          <p:cNvPr id="190" name="Picture 3" descr=""/>
          <p:cNvPicPr/>
          <p:nvPr/>
        </p:nvPicPr>
        <p:blipFill>
          <a:blip r:embed="rId2"/>
          <a:stretch/>
        </p:blipFill>
        <p:spPr>
          <a:xfrm>
            <a:off x="5652000" y="4077000"/>
            <a:ext cx="2226240" cy="3140640"/>
          </a:xfrm>
          <a:prstGeom prst="rect">
            <a:avLst/>
          </a:prstGeom>
          <a:ln>
            <a:noFill/>
          </a:ln>
        </p:spPr>
      </p:pic>
      <p:pic>
        <p:nvPicPr>
          <p:cNvPr id="191" name="Picture 5" descr=""/>
          <p:cNvPicPr/>
          <p:nvPr/>
        </p:nvPicPr>
        <p:blipFill>
          <a:blip r:embed="rId3"/>
          <a:stretch/>
        </p:blipFill>
        <p:spPr>
          <a:xfrm>
            <a:off x="539640" y="3524400"/>
            <a:ext cx="3331080" cy="3331080"/>
          </a:xfrm>
          <a:prstGeom prst="rect">
            <a:avLst/>
          </a:prstGeom>
          <a:ln>
            <a:noFill/>
          </a:ln>
        </p:spPr>
      </p:pic>
      <p:pic>
        <p:nvPicPr>
          <p:cNvPr id="192" name="Picture 6" descr=""/>
          <p:cNvPicPr/>
          <p:nvPr/>
        </p:nvPicPr>
        <p:blipFill>
          <a:blip r:embed="rId4"/>
          <a:stretch/>
        </p:blipFill>
        <p:spPr>
          <a:xfrm>
            <a:off x="6372360" y="1989000"/>
            <a:ext cx="2283480" cy="1140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49" dur="indefinite" restart="never" nodeType="tmRoot">
          <p:childTnLst>
            <p:seq>
              <p:cTn id="350" dur="indefinite" nodeType="mainSeq"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nodeType="withEffect" fill="hold" presetClass="entr" presetID="3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5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set>
                                    <p:anim calcmode="lin" valueType="num">
                                      <p:cBhvr additive="repl">
                                        <p:cTn id="356" dur="91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45"/>
                                          </p:val>
                                        </p:tav>
                                        <p:tav tm="69900">
                                          <p:val>
                                            <p:strVal val="45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7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8" dur="31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9" dur="27" fill="hold">
                                          <p:stCondLst>
                                            <p:cond delay="173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457200" y="274680"/>
            <a:ext cx="8227080" cy="114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" name="CustomShape 2"/>
          <p:cNvSpPr/>
          <p:nvPr/>
        </p:nvSpPr>
        <p:spPr>
          <a:xfrm>
            <a:off x="457200" y="1600200"/>
            <a:ext cx="8227080" cy="452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5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1480" cy="6855480"/>
          </a:xfrm>
          <a:prstGeom prst="rect">
            <a:avLst/>
          </a:prstGeom>
          <a:ln>
            <a:noFill/>
          </a:ln>
        </p:spPr>
      </p:pic>
      <p:pic>
        <p:nvPicPr>
          <p:cNvPr id="86" name="Picture 3" descr=""/>
          <p:cNvPicPr/>
          <p:nvPr/>
        </p:nvPicPr>
        <p:blipFill>
          <a:blip r:embed="rId2"/>
          <a:stretch/>
        </p:blipFill>
        <p:spPr>
          <a:xfrm>
            <a:off x="6156000" y="4457880"/>
            <a:ext cx="1437480" cy="2397600"/>
          </a:xfrm>
          <a:prstGeom prst="rect">
            <a:avLst/>
          </a:prstGeom>
          <a:ln>
            <a:noFill/>
          </a:ln>
        </p:spPr>
      </p:pic>
      <p:sp>
        <p:nvSpPr>
          <p:cNvPr id="87" name="CustomShape 3"/>
          <p:cNvSpPr/>
          <p:nvPr/>
        </p:nvSpPr>
        <p:spPr>
          <a:xfrm>
            <a:off x="790920" y="2493000"/>
            <a:ext cx="8350560" cy="1917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1" lang="ru-RU" sz="24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      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1" lang="ru-RU" sz="18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Здоровьесберегающие технологии </a:t>
            </a:r>
            <a:br/>
            <a:r>
              <a:rPr b="1" lang="ru-RU" sz="18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- это система мер, включающая взаимосвязь и взаимодействие всех факторов образовательной среды,направленных на сохранение здоровья ребенка на всех этапах его обучения и развития</a:t>
            </a:r>
            <a:r>
              <a:rPr b="1" lang="ru-RU" sz="1800" spc="-1" strike="noStrike">
                <a:solidFill>
                  <a:srgbClr val="c00000"/>
                </a:solidFill>
                <a:latin typeface="Constantia"/>
                <a:ea typeface="DejaVu Sans"/>
              </a:rPr>
              <a:t>.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88" name="CustomShape 4"/>
          <p:cNvSpPr/>
          <p:nvPr/>
        </p:nvSpPr>
        <p:spPr>
          <a:xfrm>
            <a:off x="827640" y="260640"/>
            <a:ext cx="8313840" cy="209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57200"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   </a:t>
            </a: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« Забота о здоровье — это важнейший труд воспитателя. От    жизнерадостности, бодрости детей зависит их духовная жизнь,  мировоззрение, умственное развитие, прочность знаний, вера в свои силы» </a:t>
            </a:r>
            <a:endParaRPr b="0" lang="ru-RU" sz="18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                                                         </a:t>
            </a:r>
            <a:br/>
            <a:r>
              <a:rPr b="1" lang="ru-RU" sz="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                                                                                                               </a:t>
            </a: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В. А. Сухомлинский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89" name="Picture 3" descr=""/>
          <p:cNvPicPr/>
          <p:nvPr/>
        </p:nvPicPr>
        <p:blipFill>
          <a:blip r:embed="rId3"/>
          <a:stretch/>
        </p:blipFill>
        <p:spPr>
          <a:xfrm>
            <a:off x="4788000" y="4221000"/>
            <a:ext cx="1221480" cy="2037600"/>
          </a:xfrm>
          <a:prstGeom prst="rect">
            <a:avLst/>
          </a:prstGeom>
          <a:ln>
            <a:noFill/>
          </a:ln>
        </p:spPr>
      </p:pic>
      <p:pic>
        <p:nvPicPr>
          <p:cNvPr id="90" name="Picture 3" descr=""/>
          <p:cNvPicPr/>
          <p:nvPr/>
        </p:nvPicPr>
        <p:blipFill>
          <a:blip r:embed="rId4"/>
          <a:stretch/>
        </p:blipFill>
        <p:spPr>
          <a:xfrm>
            <a:off x="1907640" y="4149000"/>
            <a:ext cx="1307880" cy="2181600"/>
          </a:xfrm>
          <a:prstGeom prst="rect">
            <a:avLst/>
          </a:prstGeom>
          <a:ln>
            <a:noFill/>
          </a:ln>
        </p:spPr>
      </p:pic>
      <p:pic>
        <p:nvPicPr>
          <p:cNvPr id="91" name="Picture 3" descr=""/>
          <p:cNvPicPr/>
          <p:nvPr/>
        </p:nvPicPr>
        <p:blipFill>
          <a:blip r:embed="rId5"/>
          <a:stretch/>
        </p:blipFill>
        <p:spPr>
          <a:xfrm>
            <a:off x="3276000" y="4817880"/>
            <a:ext cx="1221480" cy="2037600"/>
          </a:xfrm>
          <a:prstGeom prst="rect">
            <a:avLst/>
          </a:prstGeom>
          <a:ln>
            <a:noFill/>
          </a:ln>
        </p:spPr>
      </p:pic>
      <p:pic>
        <p:nvPicPr>
          <p:cNvPr id="92" name="Picture 3" descr=""/>
          <p:cNvPicPr/>
          <p:nvPr/>
        </p:nvPicPr>
        <p:blipFill>
          <a:blip r:embed="rId6"/>
          <a:stretch/>
        </p:blipFill>
        <p:spPr>
          <a:xfrm>
            <a:off x="7740360" y="4221000"/>
            <a:ext cx="1221480" cy="2037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dur="indefinite" nodeType="mainSeq"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5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8" dur="5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2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6" dur="500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1480" cy="6855480"/>
          </a:xfrm>
          <a:prstGeom prst="rect">
            <a:avLst/>
          </a:prstGeom>
          <a:ln>
            <a:noFill/>
          </a:ln>
        </p:spPr>
      </p:pic>
      <p:sp>
        <p:nvSpPr>
          <p:cNvPr id="94" name="CustomShape 1"/>
          <p:cNvSpPr/>
          <p:nvPr/>
        </p:nvSpPr>
        <p:spPr>
          <a:xfrm>
            <a:off x="1403640" y="274680"/>
            <a:ext cx="7558200" cy="114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br/>
            <a:br/>
            <a:r>
              <a:rPr b="1" lang="ru-RU" sz="24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Цель здоровьесберегающих технологий</a:t>
            </a:r>
            <a:r>
              <a:rPr b="1" lang="ru-RU" sz="2000" spc="-1" strike="noStrike">
                <a:solidFill>
                  <a:srgbClr val="006600"/>
                </a:solidFill>
                <a:latin typeface="Times New Roman"/>
                <a:ea typeface="DejaVu Sans"/>
              </a:rPr>
              <a:t> </a:t>
            </a:r>
            <a:r>
              <a:rPr b="1" lang="ru-RU" sz="20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– </a:t>
            </a: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обеспечить дошкольнику возможность сохранения здоровья, сформировать у него необходимые знания, умения и навыки  по здоровому образу жизни, научить использовать полученные знания в повседневной жизни</a:t>
            </a:r>
            <a:r>
              <a:rPr b="1" lang="ru-RU" sz="1800" spc="-1" strike="noStrike">
                <a:solidFill>
                  <a:srgbClr val="006600"/>
                </a:solidFill>
                <a:latin typeface="Times New Roman"/>
                <a:ea typeface="DejaVu Sans"/>
              </a:rPr>
              <a:t>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95" name="CustomShape 2"/>
          <p:cNvSpPr/>
          <p:nvPr/>
        </p:nvSpPr>
        <p:spPr>
          <a:xfrm>
            <a:off x="1331640" y="1268640"/>
            <a:ext cx="8155080" cy="329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" name="CustomShape 3"/>
          <p:cNvSpPr/>
          <p:nvPr/>
        </p:nvSpPr>
        <p:spPr>
          <a:xfrm>
            <a:off x="1403640" y="836640"/>
            <a:ext cx="7414200" cy="173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6600"/>
                </a:solidFill>
                <a:latin typeface="Constantia"/>
                <a:ea typeface="DejaVu Sans"/>
              </a:rPr>
              <a:t>                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Задачи здоровьесбережения:</a:t>
            </a:r>
            <a:r>
              <a:rPr b="1" lang="ru-RU" sz="2000" spc="-1" strike="noStrike" u="sng">
                <a:solidFill>
                  <a:srgbClr val="c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97" name="CustomShape 4"/>
          <p:cNvSpPr/>
          <p:nvPr/>
        </p:nvSpPr>
        <p:spPr>
          <a:xfrm>
            <a:off x="2123640" y="2565000"/>
            <a:ext cx="7270200" cy="252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216000" indent="-213840">
              <a:lnSpc>
                <a:spcPct val="90000"/>
              </a:lnSpc>
              <a:buClr>
                <a:srgbClr val="006600"/>
              </a:buClr>
              <a:buFont typeface="Wingdings" charset="2"/>
              <a:buChar char=""/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сохранение здоровья детей и повышение   </a:t>
            </a:r>
            <a:br/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    двигательной активности и умственной </a:t>
            </a:r>
            <a:br/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     работоспособности </a:t>
            </a:r>
            <a:br/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 </a:t>
            </a:r>
            <a:endParaRPr b="0" lang="ru-RU" sz="1800" spc="-1" strike="noStrike">
              <a:latin typeface="Arial"/>
            </a:endParaRPr>
          </a:p>
          <a:p>
            <a:pPr marL="216000" indent="-213840">
              <a:lnSpc>
                <a:spcPct val="90000"/>
              </a:lnSpc>
              <a:buClr>
                <a:srgbClr val="006600"/>
              </a:buClr>
              <a:buFont typeface="Wingdings" charset="2"/>
              <a:buChar char=""/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создание положительного эмоционального </a:t>
            </a:r>
            <a:br/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    настроя и снятие психоэмоционального </a:t>
            </a:r>
            <a:br/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    напряжения</a:t>
            </a:r>
            <a:br/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 </a:t>
            </a:r>
            <a:endParaRPr b="0" lang="ru-RU" sz="1800" spc="-1" strike="noStrike">
              <a:latin typeface="Arial"/>
            </a:endParaRPr>
          </a:p>
          <a:p>
            <a:pPr marL="216000" indent="-213840">
              <a:lnSpc>
                <a:spcPct val="90000"/>
              </a:lnSpc>
              <a:buClr>
                <a:srgbClr val="006600"/>
              </a:buClr>
              <a:buFont typeface="Wingdings" charset="2"/>
              <a:buChar char=""/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создание адекватных условий для развития, </a:t>
            </a:r>
            <a:br/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    обучения, оздоровления детей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98" name="Picture 4" descr=""/>
          <p:cNvPicPr/>
          <p:nvPr/>
        </p:nvPicPr>
        <p:blipFill>
          <a:blip r:embed="rId2"/>
          <a:stretch/>
        </p:blipFill>
        <p:spPr>
          <a:xfrm>
            <a:off x="0" y="2914560"/>
            <a:ext cx="2193120" cy="3761640"/>
          </a:xfrm>
          <a:prstGeom prst="rect">
            <a:avLst/>
          </a:prstGeom>
          <a:ln>
            <a:noFill/>
          </a:ln>
        </p:spPr>
      </p:pic>
      <p:pic>
        <p:nvPicPr>
          <p:cNvPr id="99" name="Picture 5" descr=""/>
          <p:cNvPicPr/>
          <p:nvPr/>
        </p:nvPicPr>
        <p:blipFill>
          <a:blip r:embed="rId3"/>
          <a:stretch/>
        </p:blipFill>
        <p:spPr>
          <a:xfrm>
            <a:off x="7236360" y="3132360"/>
            <a:ext cx="2083680" cy="3723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dur="indefinite" nodeType="mainSeq"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nodeType="afterEffect" fill="hold" presetClass="entr" presetID="3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 to="(#ppt_x)">
                                      <p:cBhvr additive="repl">
                                        <p:cTn id="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calcmode="lin" valueType="num" to="-1.0">
                                      <p:cBhvr additive="repl"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nodeType="afterEffect" fill="hold" presetClass="entr" presetID="3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 to="(#ppt_x)">
                                      <p:cBhvr additive="repl">
                                        <p:cTn id="5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calcmode="lin" valueType="num" to="-1.0">
                                      <p:cBhvr additive="repl"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nodeType="afterEffect" fill="hold" presetClass="entr" presetID="3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 to="(#ppt_x)">
                                      <p:cBhvr additive="repl">
                                        <p:cTn id="5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calcmode="lin" valueType="num" to="-1.0">
                                      <p:cBhvr additive="repl"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nodeType="afterEffect" fill="hold" presetClass="entr" presetID="3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 to="(#ppt_x)">
                                      <p:cBhvr additive="repl">
                                        <p:cTn id="6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calcmode="lin" valueType="num" to="-1.0">
                                      <p:cBhvr additive="repl"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1480" cy="6855480"/>
          </a:xfrm>
          <a:prstGeom prst="rect">
            <a:avLst/>
          </a:prstGeom>
          <a:ln>
            <a:noFill/>
          </a:ln>
        </p:spPr>
      </p:pic>
      <p:sp>
        <p:nvSpPr>
          <p:cNvPr id="101" name="CustomShape 1"/>
          <p:cNvSpPr/>
          <p:nvPr/>
        </p:nvSpPr>
        <p:spPr>
          <a:xfrm>
            <a:off x="2195640" y="274680"/>
            <a:ext cx="6488640" cy="114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2" name="CustomShape 2"/>
          <p:cNvSpPr/>
          <p:nvPr/>
        </p:nvSpPr>
        <p:spPr>
          <a:xfrm>
            <a:off x="1907640" y="188640"/>
            <a:ext cx="6982200" cy="106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Виды здоровьесберегающих </a:t>
            </a:r>
            <a:br/>
            <a:r>
              <a:rPr b="1" lang="ru-RU" sz="24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технологий в ДОУ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2123640" y="1412640"/>
            <a:ext cx="6838200" cy="343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16000" indent="-213840">
              <a:lnSpc>
                <a:spcPct val="100000"/>
              </a:lnSpc>
              <a:buClr>
                <a:srgbClr val="008000"/>
              </a:buClr>
              <a:buFont typeface="Wingdings" charset="2"/>
              <a:buChar char=""/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медико-профuлактические;</a:t>
            </a:r>
            <a:endParaRPr b="0" lang="ru-RU" sz="1800" spc="-1" strike="noStrike"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8000"/>
              </a:buClr>
              <a:buFont typeface="Wingdings" charset="2"/>
              <a:buChar char=""/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физкультурно-оздоровительные; </a:t>
            </a:r>
            <a:endParaRPr b="0" lang="ru-RU" sz="1800" spc="-1" strike="noStrike"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8000"/>
              </a:buClr>
              <a:buFont typeface="Wingdings" charset="2"/>
              <a:buChar char=""/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технологии обеспечения социально-</a:t>
            </a:r>
            <a:br/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    психологического благополучия ребенка; </a:t>
            </a:r>
            <a:endParaRPr b="0" lang="ru-RU" sz="1800" spc="-1" strike="noStrike"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8000"/>
              </a:buClr>
              <a:buFont typeface="Wingdings" charset="2"/>
              <a:buChar char=""/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здоровьесбережения и здоровьеобогащения </a:t>
            </a:r>
            <a:br/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    педагогов дошкольного образования; </a:t>
            </a:r>
            <a:endParaRPr b="0" lang="ru-RU" sz="1800" spc="-1" strike="noStrike"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8000"/>
              </a:buClr>
              <a:buFont typeface="Wingdings" charset="2"/>
              <a:buChar char=""/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здоровьесберегающие образовательные </a:t>
            </a:r>
            <a:br/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    технологии в детском саду; </a:t>
            </a:r>
            <a:endParaRPr b="0" lang="ru-RU" sz="1800" spc="-1" strike="noStrike"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8000"/>
              </a:buClr>
              <a:buFont typeface="Wingdings" charset="2"/>
              <a:buChar char=""/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технологии валеологического просвещения </a:t>
            </a:r>
            <a:br/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    родителей.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04" name="Picture 2" descr=""/>
          <p:cNvPicPr/>
          <p:nvPr/>
        </p:nvPicPr>
        <p:blipFill>
          <a:blip r:embed="rId2"/>
          <a:stretch/>
        </p:blipFill>
        <p:spPr>
          <a:xfrm>
            <a:off x="5304960" y="4509000"/>
            <a:ext cx="3008880" cy="2346480"/>
          </a:xfrm>
          <a:prstGeom prst="rect">
            <a:avLst/>
          </a:prstGeom>
          <a:ln>
            <a:noFill/>
          </a:ln>
        </p:spPr>
      </p:pic>
      <p:pic>
        <p:nvPicPr>
          <p:cNvPr id="105" name="Picture 3" descr=""/>
          <p:cNvPicPr/>
          <p:nvPr/>
        </p:nvPicPr>
        <p:blipFill>
          <a:blip r:embed="rId3"/>
          <a:stretch/>
        </p:blipFill>
        <p:spPr>
          <a:xfrm>
            <a:off x="971640" y="1989000"/>
            <a:ext cx="826200" cy="672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8" dur="indefinite" restart="never" nodeType="tmRoot">
          <p:childTnLst>
            <p:seq>
              <p:cTn id="69" dur="indefinite" nodeType="mainSeq"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nodeType="withEffect" fill="hold" presetClass="entr" presetID="5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4" dur="50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5" dur="50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6" dur="50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7" dur="50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8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nodeType="afterEffect" fill="hold" presetClass="entr" presetID="3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 to="(#ppt_x)">
                                      <p:cBhvr additive="repl">
                                        <p:cTn id="8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calcmode="lin" valueType="num" to="-1.0">
                                      <p:cBhvr additive="repl"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5" nodeType="withEffect" fill="hold" presetClass="entr" presetID="3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 to="(#ppt_x)">
                                      <p:cBhvr additive="repl">
                                        <p:cTn id="8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calcmode="lin" valueType="num" to="-1.0">
                                      <p:cBhvr additive="repl"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0" nodeType="withEffect" fill="hold" presetClass="entr" presetID="3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 to="(#ppt_x)">
                                      <p:cBhvr additive="repl">
                                        <p:cTn id="9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calcmode="lin" valueType="num" to="-1.0">
                                      <p:cBhvr additive="repl"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5" nodeType="withEffect" fill="hold" presetClass="entr" presetID="3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 to="(#ppt_x)">
                                      <p:cBhvr additive="repl">
                                        <p:cTn id="9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calcmode="lin" valueType="num" to="-1.0">
                                      <p:cBhvr additive="repl"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0" nodeType="withEffect" fill="hold" presetClass="entr" presetID="3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 to="(#ppt_x)">
                                      <p:cBhvr additive="repl">
                                        <p:cTn id="10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calcmode="lin" valueType="num" to="-1.0">
                                      <p:cBhvr additive="repl"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5" nodeType="withEffect" fill="hold" presetClass="entr" presetID="3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 to="(#ppt_x)">
                                      <p:cBhvr additive="repl">
                                        <p:cTn id="10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calcmode="lin" valueType="num" to="-1.0">
                                      <p:cBhvr additive="repl"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457200" y="274680"/>
            <a:ext cx="8227080" cy="114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7" name="CustomShape 2"/>
          <p:cNvSpPr/>
          <p:nvPr/>
        </p:nvSpPr>
        <p:spPr>
          <a:xfrm>
            <a:off x="457200" y="1600200"/>
            <a:ext cx="8227080" cy="452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8" name="Picture 2" descr=""/>
          <p:cNvPicPr/>
          <p:nvPr/>
        </p:nvPicPr>
        <p:blipFill>
          <a:blip r:embed="rId1"/>
          <a:stretch/>
        </p:blipFill>
        <p:spPr>
          <a:xfrm>
            <a:off x="360" y="0"/>
            <a:ext cx="9141480" cy="6855480"/>
          </a:xfrm>
          <a:prstGeom prst="rect">
            <a:avLst/>
          </a:prstGeom>
          <a:ln>
            <a:noFill/>
          </a:ln>
        </p:spPr>
      </p:pic>
      <p:sp>
        <p:nvSpPr>
          <p:cNvPr id="109" name="CustomShape 3"/>
          <p:cNvSpPr/>
          <p:nvPr/>
        </p:nvSpPr>
        <p:spPr>
          <a:xfrm>
            <a:off x="395640" y="188640"/>
            <a:ext cx="8105040" cy="45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Медико-профuлактические технологии –это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10" name="CustomShape 4"/>
          <p:cNvSpPr/>
          <p:nvPr/>
        </p:nvSpPr>
        <p:spPr>
          <a:xfrm>
            <a:off x="642960" y="642960"/>
            <a:ext cx="8175240" cy="402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06600"/>
                </a:solidFill>
                <a:latin typeface="Constantia"/>
                <a:ea typeface="DejaVu Sans"/>
              </a:rPr>
              <a:t>                </a:t>
            </a: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В дошкольном образовании технологии, обеспечивающие сохранение и приумножение здоровья детей под руководством медицинского персонала ДОУ в соответствии с медицинскими требованиями и нормами, с использованием медицинских средств. 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             </a:t>
            </a: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К ним относятся следующие технологии: </a:t>
            </a:r>
            <a:endParaRPr b="0" lang="ru-RU" sz="1800" spc="-1" strike="noStrike">
              <a:latin typeface="Arial"/>
            </a:endParaRPr>
          </a:p>
          <a:p>
            <a:pPr marL="216000" indent="-213840" algn="just">
              <a:lnSpc>
                <a:spcPct val="100000"/>
              </a:lnSpc>
              <a:buClr>
                <a:srgbClr val="006600"/>
              </a:buClr>
              <a:buFont typeface="Wingdings" charset="2"/>
              <a:buChar char=""/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организация мониторинга здоровья дошкольников и </a:t>
            </a:r>
            <a:br/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    разработка рекомендаций по оптимизации детского здоровья;</a:t>
            </a:r>
            <a:endParaRPr b="0" lang="ru-RU" sz="1800" spc="-1" strike="noStrike">
              <a:latin typeface="Arial"/>
            </a:endParaRPr>
          </a:p>
          <a:p>
            <a:pPr marL="216000" indent="-213840" algn="just">
              <a:lnSpc>
                <a:spcPct val="100000"/>
              </a:lnSpc>
              <a:buClr>
                <a:srgbClr val="006600"/>
              </a:buClr>
              <a:buFont typeface="Wingdings" charset="2"/>
              <a:buChar char=""/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организация и контроль питания, физического развития дошкольников, закаливания; </a:t>
            </a:r>
            <a:endParaRPr b="0" lang="ru-RU" sz="1800" spc="-1" strike="noStrike">
              <a:latin typeface="Arial"/>
            </a:endParaRPr>
          </a:p>
          <a:p>
            <a:pPr marL="216000" indent="-213840" algn="just">
              <a:lnSpc>
                <a:spcPct val="100000"/>
              </a:lnSpc>
              <a:buClr>
                <a:srgbClr val="006600"/>
              </a:buClr>
              <a:buFont typeface="Wingdings" charset="2"/>
              <a:buChar char=""/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организация профилактических мероприятий в детском саду;</a:t>
            </a:r>
            <a:endParaRPr b="0" lang="ru-RU" sz="1800" spc="-1" strike="noStrike">
              <a:latin typeface="Arial"/>
            </a:endParaRPr>
          </a:p>
          <a:p>
            <a:pPr marL="216000" indent="-213840" algn="just">
              <a:lnSpc>
                <a:spcPct val="100000"/>
              </a:lnSpc>
              <a:buClr>
                <a:srgbClr val="006600"/>
              </a:buClr>
              <a:buFont typeface="Wingdings" charset="2"/>
              <a:buChar char=""/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организация контроля и помощь в обеспечении требований </a:t>
            </a:r>
            <a:br/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    СанПиНов; </a:t>
            </a:r>
            <a:endParaRPr b="0" lang="ru-RU" sz="1800" spc="-1" strike="noStrike">
              <a:latin typeface="Arial"/>
            </a:endParaRPr>
          </a:p>
          <a:p>
            <a:pPr marL="216000" indent="-213840" algn="just">
              <a:lnSpc>
                <a:spcPct val="100000"/>
              </a:lnSpc>
              <a:buClr>
                <a:srgbClr val="006600"/>
              </a:buClr>
              <a:buFont typeface="Wingdings" charset="2"/>
              <a:buChar char=""/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организация здоровьесберегающей среды в ДОУ.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11" name="Picture 3" descr=""/>
          <p:cNvPicPr/>
          <p:nvPr/>
        </p:nvPicPr>
        <p:blipFill>
          <a:blip r:embed="rId2"/>
          <a:stretch/>
        </p:blipFill>
        <p:spPr>
          <a:xfrm>
            <a:off x="1331640" y="4509000"/>
            <a:ext cx="2346480" cy="2346480"/>
          </a:xfrm>
          <a:prstGeom prst="rect">
            <a:avLst/>
          </a:prstGeom>
          <a:ln>
            <a:noFill/>
          </a:ln>
        </p:spPr>
      </p:pic>
      <p:pic>
        <p:nvPicPr>
          <p:cNvPr id="112" name="Picture 4" descr=""/>
          <p:cNvPicPr/>
          <p:nvPr/>
        </p:nvPicPr>
        <p:blipFill>
          <a:blip r:embed="rId3"/>
          <a:stretch/>
        </p:blipFill>
        <p:spPr>
          <a:xfrm>
            <a:off x="5868000" y="3789000"/>
            <a:ext cx="3273480" cy="3273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0" dur="indefinite" restart="never" nodeType="tmRoot">
          <p:childTnLst>
            <p:seq>
              <p:cTn id="111" dur="indefinite" nodeType="mainSeq"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nodeType="withEffect" fill="hold" presetClass="entr" presetID="3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6" dur="8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7" dur="800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8" dur="800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9" dur="800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5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6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0" dur="500" fill="hold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1" dur="500" fill="hold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5" dur="500" fill="hold"/>
                                        <p:tgtEl>
                                          <p:spTgt spid="1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6" dur="500" fill="hold"/>
                                        <p:tgtEl>
                                          <p:spTgt spid="1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500"/>
                            </p:stCondLst>
                            <p:childTnLst>
                              <p:par>
                                <p:cTn id="138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0" dur="500" fill="hold"/>
                                        <p:tgtEl>
                                          <p:spTgt spid="1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1" dur="500" fill="hold"/>
                                        <p:tgtEl>
                                          <p:spTgt spid="1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000"/>
                            </p:stCondLst>
                            <p:childTnLst>
                              <p:par>
                                <p:cTn id="143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5" dur="500" fill="hold"/>
                                        <p:tgtEl>
                                          <p:spTgt spid="1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6" dur="500" fill="hold"/>
                                        <p:tgtEl>
                                          <p:spTgt spid="1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500"/>
                            </p:stCondLst>
                            <p:childTnLst>
                              <p:par>
                                <p:cTn id="148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0" dur="500" fill="hold"/>
                                        <p:tgtEl>
                                          <p:spTgt spid="1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1" dur="500" fill="hold"/>
                                        <p:tgtEl>
                                          <p:spTgt spid="1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000"/>
                            </p:stCondLst>
                            <p:childTnLst>
                              <p:par>
                                <p:cTn id="153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5" dur="500" fill="hold"/>
                                        <p:tgtEl>
                                          <p:spTgt spid="1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6" dur="500" fill="hold"/>
                                        <p:tgtEl>
                                          <p:spTgt spid="1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457200" y="274680"/>
            <a:ext cx="8227080" cy="114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4" name="CustomShape 2"/>
          <p:cNvSpPr/>
          <p:nvPr/>
        </p:nvSpPr>
        <p:spPr>
          <a:xfrm>
            <a:off x="457200" y="1600200"/>
            <a:ext cx="8227080" cy="452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5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1480" cy="6855480"/>
          </a:xfrm>
          <a:prstGeom prst="rect">
            <a:avLst/>
          </a:prstGeom>
          <a:ln>
            <a:noFill/>
          </a:ln>
        </p:spPr>
      </p:pic>
      <p:sp>
        <p:nvSpPr>
          <p:cNvPr id="116" name="CustomShape 3"/>
          <p:cNvSpPr/>
          <p:nvPr/>
        </p:nvSpPr>
        <p:spPr>
          <a:xfrm>
            <a:off x="251640" y="260640"/>
            <a:ext cx="6982200" cy="45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Физкультурно-оздоровительные технологии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17" name="CustomShape 4"/>
          <p:cNvSpPr/>
          <p:nvPr/>
        </p:nvSpPr>
        <p:spPr>
          <a:xfrm>
            <a:off x="1285920" y="1071720"/>
            <a:ext cx="7000560" cy="36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50000"/>
              </a:lnSpc>
            </a:pPr>
            <a:r>
              <a:rPr b="1" lang="ru-RU" sz="1800" spc="-1" strike="noStrike">
                <a:solidFill>
                  <a:srgbClr val="002060"/>
                </a:solidFill>
                <a:latin typeface="Constantia"/>
                <a:ea typeface="DejaVu Sans"/>
              </a:rPr>
              <a:t>В дошкольном образовании –это технологии, направленные на физическое развитие и укрепление здоровья ребенка: развитие физических качеств, двигательной активности и становление физической культуры дошкольников, закаливание, дыхательная гимнастика, массаж и самомассаж, профилактика плоскостопия и формирование правильной осанки, оздоровительные процедуры на тренажерах, воспитание привычки к повседневной физической активности и заботе о здоровье и др.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18" name="Picture 2" descr=""/>
          <p:cNvPicPr/>
          <p:nvPr/>
        </p:nvPicPr>
        <p:blipFill>
          <a:blip r:embed="rId2"/>
          <a:stretch/>
        </p:blipFill>
        <p:spPr>
          <a:xfrm>
            <a:off x="7092360" y="4528800"/>
            <a:ext cx="1827720" cy="2326680"/>
          </a:xfrm>
          <a:prstGeom prst="rect">
            <a:avLst/>
          </a:prstGeom>
          <a:ln>
            <a:noFill/>
          </a:ln>
        </p:spPr>
      </p:pic>
      <p:pic>
        <p:nvPicPr>
          <p:cNvPr id="119" name="Picture 3" descr=""/>
          <p:cNvPicPr/>
          <p:nvPr/>
        </p:nvPicPr>
        <p:blipFill>
          <a:blip r:embed="rId3"/>
          <a:stretch/>
        </p:blipFill>
        <p:spPr>
          <a:xfrm>
            <a:off x="1187640" y="4852800"/>
            <a:ext cx="1768680" cy="2002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7" dur="indefinite" restart="never" nodeType="tmRoot">
          <p:childTnLst>
            <p:seq>
              <p:cTn id="158" dur="indefinite" nodeType="mainSeq"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nodeType="withEffect" fill="hold" presetClass="entr" presetID="3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3" dur="8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64" dur="8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5" dur="8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6" dur="8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2" dur="5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3" dur="5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457200" y="274680"/>
            <a:ext cx="8227080" cy="114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CustomShape 2"/>
          <p:cNvSpPr/>
          <p:nvPr/>
        </p:nvSpPr>
        <p:spPr>
          <a:xfrm>
            <a:off x="457200" y="1600200"/>
            <a:ext cx="8227080" cy="452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2" name="Picture 2" descr=""/>
          <p:cNvPicPr/>
          <p:nvPr/>
        </p:nvPicPr>
        <p:blipFill>
          <a:blip r:embed="rId1"/>
          <a:stretch/>
        </p:blipFill>
        <p:spPr>
          <a:xfrm>
            <a:off x="360" y="0"/>
            <a:ext cx="9141480" cy="6855480"/>
          </a:xfrm>
          <a:prstGeom prst="rect">
            <a:avLst/>
          </a:prstGeom>
          <a:ln>
            <a:noFill/>
          </a:ln>
        </p:spPr>
      </p:pic>
      <p:sp>
        <p:nvSpPr>
          <p:cNvPr id="123" name="CustomShape 3"/>
          <p:cNvSpPr/>
          <p:nvPr/>
        </p:nvSpPr>
        <p:spPr>
          <a:xfrm>
            <a:off x="179640" y="188640"/>
            <a:ext cx="8638560" cy="81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Технологии социально-психологического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благополучия ребёнка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24" name="CustomShape 4"/>
          <p:cNvSpPr/>
          <p:nvPr/>
        </p:nvSpPr>
        <p:spPr>
          <a:xfrm>
            <a:off x="785880" y="714240"/>
            <a:ext cx="7714800" cy="378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6600"/>
                </a:solidFill>
                <a:latin typeface="Constantia"/>
                <a:ea typeface="DejaVu Sans"/>
              </a:rPr>
              <a:t>    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1" lang="ru-RU" sz="2000" spc="-1" strike="noStrike">
                <a:solidFill>
                  <a:srgbClr val="002060"/>
                </a:solidFill>
                <a:latin typeface="Constantia"/>
                <a:ea typeface="DejaVu Sans"/>
              </a:rPr>
              <a:t>   </a:t>
            </a: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Технологии, обеспечивающие психическое и социальное здоровье ребёнка-дошкольника.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Основная задача этих технологий обеспечение эмоциональной комфортности и позитивного психологического самочувствия ребёнка в процессе общения со сверстниками и взрослыми в детском саду и семье, обеспечение социально-эмоционального благополучия дошкольника.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Реализацией данных технологий воспитатель и специалисты дошкольного образования в текущем педагогическом процессе ДОУ.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25" name="Picture 2" descr=""/>
          <p:cNvPicPr/>
          <p:nvPr/>
        </p:nvPicPr>
        <p:blipFill>
          <a:blip r:embed="rId2"/>
          <a:stretch/>
        </p:blipFill>
        <p:spPr>
          <a:xfrm>
            <a:off x="2051640" y="4365000"/>
            <a:ext cx="3597840" cy="3001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4" dur="indefinite" restart="never" nodeType="tmRoot">
          <p:childTnLst>
            <p:seq>
              <p:cTn id="175" dur="indefinite" nodeType="mainSeq"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nodeType="withEffect" fill="hold" presetClass="entr" presetID="3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0" dur="8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1" dur="800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2" dur="800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3" dur="800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nodeType="withEffect" fill="hold" presetClass="entr" presetID="3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8" dur="800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9" dur="800" fill="hold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0" dur="800" fill="hold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1" dur="800" fill="hold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7" dur="500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8" dur="500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0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2" dur="500" fill="hold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3" dur="500" fill="hold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7" dur="500" fill="hold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8" dur="500" fill="hold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500"/>
                            </p:stCondLst>
                            <p:childTnLst>
                              <p:par>
                                <p:cTn id="210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2" dur="500" fill="hold"/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3" dur="500" fill="hold"/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457200" y="274680"/>
            <a:ext cx="8227080" cy="114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" name="CustomShape 2"/>
          <p:cNvSpPr/>
          <p:nvPr/>
        </p:nvSpPr>
        <p:spPr>
          <a:xfrm>
            <a:off x="457200" y="1600200"/>
            <a:ext cx="8227080" cy="452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8" name="Picture 2" descr=""/>
          <p:cNvPicPr/>
          <p:nvPr/>
        </p:nvPicPr>
        <p:blipFill>
          <a:blip r:embed="rId1"/>
          <a:stretch/>
        </p:blipFill>
        <p:spPr>
          <a:xfrm>
            <a:off x="360" y="0"/>
            <a:ext cx="9141480" cy="6855480"/>
          </a:xfrm>
          <a:prstGeom prst="rect">
            <a:avLst/>
          </a:prstGeom>
          <a:ln>
            <a:noFill/>
          </a:ln>
        </p:spPr>
      </p:pic>
      <p:sp>
        <p:nvSpPr>
          <p:cNvPr id="129" name="CustomShape 3"/>
          <p:cNvSpPr/>
          <p:nvPr/>
        </p:nvSpPr>
        <p:spPr>
          <a:xfrm>
            <a:off x="251640" y="260640"/>
            <a:ext cx="7270200" cy="81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Здоровьесберегающие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образовательные  технологии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30" name="CustomShape 4"/>
          <p:cNvSpPr/>
          <p:nvPr/>
        </p:nvSpPr>
        <p:spPr>
          <a:xfrm>
            <a:off x="1143000" y="1000080"/>
            <a:ext cx="6810840" cy="350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В детском саду – это прежде всего технологии воспитания валеологической культуры или культуры здоровья дошкольников. 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В дошкольной педагогике к наиболее значимым видам технологий относятся технологии личностно-ориентированного воспитания и обучения дошкольников. 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Ведущий принцип таких технологий – учёт личностных особенностей ребёнка, индивидуальной логики его развития, учёт детских интересов и предпочтений в содержании и видах деятельности в ходе воспитания и обучения. 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Построение педагогического процесса с ориентацией на личность ребёнка закономерным образом содействует его благополучному существованию, а значит здоровью.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31" name="Picture 2" descr=""/>
          <p:cNvPicPr/>
          <p:nvPr/>
        </p:nvPicPr>
        <p:blipFill>
          <a:blip r:embed="rId2"/>
          <a:stretch/>
        </p:blipFill>
        <p:spPr>
          <a:xfrm>
            <a:off x="7498800" y="5126760"/>
            <a:ext cx="1643040" cy="1728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4" dur="indefinite" restart="never" nodeType="tmRoot">
          <p:childTnLst>
            <p:seq>
              <p:cTn id="215" dur="indefinite" nodeType="mainSeq"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nodeType="withEffect" fill="hold" presetClass="entr" presetID="3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0" dur="8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1" dur="800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2" dur="800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3" dur="800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nodeType="withEffect" fill="hold" presetClass="entr" presetID="3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8" dur="800"/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9" dur="800" fill="hold"/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0" dur="800" fill="hold"/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1" dur="800" fill="hold"/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00"/>
                            </p:stCondLst>
                            <p:childTnLst>
                              <p:par>
                                <p:cTn id="235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7" dur="500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8" dur="500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500"/>
                            </p:stCondLst>
                            <p:childTnLst>
                              <p:par>
                                <p:cTn id="240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2" dur="500" fill="hold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3" dur="500" fill="hold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000"/>
                            </p:stCondLst>
                            <p:childTnLst>
                              <p:par>
                                <p:cTn id="245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7" dur="500" fill="hold"/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8" dur="500" fill="hold"/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500"/>
                            </p:stCondLst>
                            <p:childTnLst>
                              <p:par>
                                <p:cTn id="250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2" dur="500" fill="hold"/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3" dur="500" fill="hold"/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457200" y="274680"/>
            <a:ext cx="8227080" cy="114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CustomShape 2"/>
          <p:cNvSpPr/>
          <p:nvPr/>
        </p:nvSpPr>
        <p:spPr>
          <a:xfrm>
            <a:off x="457200" y="1600200"/>
            <a:ext cx="8227080" cy="452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4" name="Picture 2" descr=""/>
          <p:cNvPicPr/>
          <p:nvPr/>
        </p:nvPicPr>
        <p:blipFill>
          <a:blip r:embed="rId1"/>
          <a:stretch/>
        </p:blipFill>
        <p:spPr>
          <a:xfrm>
            <a:off x="360" y="0"/>
            <a:ext cx="9141480" cy="6855480"/>
          </a:xfrm>
          <a:prstGeom prst="rect">
            <a:avLst/>
          </a:prstGeom>
          <a:ln>
            <a:noFill/>
          </a:ln>
        </p:spPr>
      </p:pic>
      <p:sp>
        <p:nvSpPr>
          <p:cNvPr id="135" name="CustomShape 3"/>
          <p:cNvSpPr/>
          <p:nvPr/>
        </p:nvSpPr>
        <p:spPr>
          <a:xfrm>
            <a:off x="395640" y="260640"/>
            <a:ext cx="8278560" cy="94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Технологии валеологического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просвещения родителей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36" name="CustomShape 4"/>
          <p:cNvSpPr/>
          <p:nvPr/>
        </p:nvSpPr>
        <p:spPr>
          <a:xfrm>
            <a:off x="1785960" y="1214280"/>
            <a:ext cx="6816240" cy="207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-это технологии, направленные на обеспечение валеологической образованности родителей воспитанников ДОУ, обретение ими валеологической компетентности.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Валеологическое </a:t>
            </a:r>
            <a:r>
              <a:rPr b="1" lang="ru-RU" sz="1800" spc="-1" strike="noStrike" u="sng">
                <a:solidFill>
                  <a:srgbClr val="002060"/>
                </a:solidFill>
                <a:uFillTx/>
                <a:latin typeface="Times New Roman"/>
                <a:ea typeface="DejaVu Sans"/>
              </a:rPr>
              <a:t>образование</a:t>
            </a: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 родителей надо рассматривать как непрерывный процесс валеологического просвещения всех членов семьи.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37" name="Picture 2" descr=""/>
          <p:cNvPicPr/>
          <p:nvPr/>
        </p:nvPicPr>
        <p:blipFill>
          <a:blip r:embed="rId2"/>
          <a:stretch/>
        </p:blipFill>
        <p:spPr>
          <a:xfrm>
            <a:off x="2915640" y="3545640"/>
            <a:ext cx="3309840" cy="3309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4" dur="indefinite" restart="never" nodeType="tmRoot">
          <p:childTnLst>
            <p:seq>
              <p:cTn id="255" dur="indefinite" nodeType="mainSeq"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nodeType="withEffect" fill="hold" presetClass="entr" presetID="3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0" dur="8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1" dur="8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2" dur="8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3" dur="8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nodeType="withEffect" fill="hold" presetClass="entr" presetID="3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8" dur="800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9" dur="800" fill="hold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0" dur="800" fill="hold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1" dur="800" fill="hold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7" dur="5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8" dur="5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500"/>
                            </p:stCondLst>
                            <p:childTnLst>
                              <p:par>
                                <p:cTn id="280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2" dur="500" fill="hold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3" dur="500" fill="hold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1720</TotalTime>
  <Application>LibreOffice/6.0.6.2$Windows_X86_64 LibreOffice_project/0c292870b25a325b5ed35f6b45599d2ea4458e77</Application>
  <Words>407</Words>
  <Paragraphs>72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</dc:creator>
  <dc:description/>
  <dc:language>ru-RU</dc:language>
  <cp:lastModifiedBy/>
  <dcterms:modified xsi:type="dcterms:W3CDTF">2022-03-30T18:14:49Z</dcterms:modified>
  <cp:revision>169</cp:revision>
  <dc:subject/>
  <dc:title>Слайд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19</vt:i4>
  </property>
</Properties>
</file>