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9144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13F07-B650-442C-A6CB-AC6F74B8422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99A0B-4BF4-438A-B4DA-3AB147D09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99A0B-4BF4-438A-B4DA-3AB147D09F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7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6 Imagen" descr="Dibujo.bmp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6" name="2 Subtítulo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ítulo y text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texto vertical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ítulo vertical y tex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 vertical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texto vertical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os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contenido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6" name="3 Marcador de contenido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3 Marcador de contenido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4 Marcador de texto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5 Marcador de contenido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9" name="6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10" name="7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8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ó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3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s-ES"/>
          </a:p>
        </p:txBody>
      </p:sp>
      <p:sp>
        <p:nvSpPr>
          <p:cNvPr id="6" name="3 Marcador de texto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5" name="2 Marcador de posición de imagen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s-ES"/>
          </a:p>
        </p:txBody>
      </p:sp>
      <p:sp>
        <p:nvSpPr>
          <p:cNvPr id="6" name="3 Marcador de texto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s-ES"/>
              <a:t>Haga clic para modificar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7F1E4F-1CFF-5643-939E-217C01CD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6 Imagen" descr="Dibujo.bmp"/>
          <p:cNvPicPr>
            <a:picLocks noChangeAspect="1"/>
          </p:cNvPicPr>
          <p:nvPr/>
        </p:nvPicPr>
        <p:blipFill>
          <a:blip r:embed="rId13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399"/>
          </a:xfrm>
          <a:prstGeom prst="rect">
            <a:avLst/>
          </a:prstGeom>
          <a:gradFill>
            <a:gsLst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3D4A8">
                  <a:alpha val="18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page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/>
          <a:srcRect l="15833" r="9167"/>
          <a:stretch/>
        </p:blipFill>
        <p:spPr bwMode="auto">
          <a:xfrm>
            <a:off x="0" y="0"/>
            <a:ext cx="9144000" cy="7021689"/>
          </a:xfrm>
          <a:prstGeom prst="rect">
            <a:avLst/>
          </a:prstGeom>
          <a:ln>
            <a:noFill/>
          </a:ln>
        </p:spPr>
      </p:pic>
      <p:sp>
        <p:nvSpPr>
          <p:cNvPr id="5" name="Блок-схема: процесс 4"/>
          <p:cNvSpPr/>
          <p:nvPr/>
        </p:nvSpPr>
        <p:spPr bwMode="auto">
          <a:xfrm>
            <a:off x="243820" y="332656"/>
            <a:ext cx="3875806" cy="3476426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8" name="Заголовок 1"/>
          <p:cNvSpPr txBox="1"/>
          <p:nvPr/>
        </p:nvSpPr>
        <p:spPr bwMode="auto">
          <a:xfrm>
            <a:off x="243820" y="6093296"/>
            <a:ext cx="8424936" cy="660403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0000" tIns="45000" rIns="90000" bIns="45000" rtlCol="0" anchor="t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ЗДОРОВЬЕ – ЭТО ВАЖНО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  <a:t/>
            </a:r>
            <a:b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</a:br>
            <a: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  <a:t/>
            </a:r>
            <a:b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</a:br>
            <a: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  <a:t/>
            </a:r>
            <a:b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</a:br>
            <a: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  <a:t/>
            </a:r>
            <a:br>
              <a:rPr lang="en-US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</a:br>
            <a:r>
              <a:rPr lang="ru-RU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  <a:t/>
            </a:r>
            <a:br>
              <a:rPr lang="ru-RU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Franklin Gothic Medium"/>
                <a:ea typeface="Arial"/>
                <a:cs typeface="Arial"/>
              </a:rPr>
            </a:br>
            <a:endParaRPr lang="en-US" sz="2000" b="1" i="0" u="none" strike="noStrike" cap="none" spc="0" dirty="0">
              <a:ln>
                <a:noFill/>
              </a:ln>
              <a:solidFill>
                <a:srgbClr val="333333"/>
              </a:solidFill>
              <a:latin typeface="Franklin Gothic Medium"/>
              <a:ea typeface="Arial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50943" y="902489"/>
            <a:ext cx="3935188" cy="304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0" name="Блок-схема: процесс 9"/>
          <p:cNvSpPr/>
          <p:nvPr/>
        </p:nvSpPr>
        <p:spPr bwMode="auto">
          <a:xfrm>
            <a:off x="4229951" y="1772631"/>
            <a:ext cx="4608512" cy="3476426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6" name="Заголовок 1"/>
          <p:cNvSpPr txBox="1">
            <a:spLocks noGrp="1"/>
          </p:cNvSpPr>
          <p:nvPr>
            <p:ph type="title" idx="4294967295"/>
          </p:nvPr>
        </p:nvSpPr>
        <p:spPr bwMode="auto">
          <a:xfrm>
            <a:off x="4312503" y="2417217"/>
            <a:ext cx="4742284" cy="3051720"/>
          </a:xfrm>
          <a:prstGeom prst="rect">
            <a:avLst/>
          </a:prstGeom>
          <a:solidFill>
            <a:srgbClr val="FF9933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0000" tIns="45000" rIns="90000" bIns="45000" anchor="t">
            <a:no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Белова</a:t>
            </a:r>
            <a:r>
              <a:rPr lang="en-US" sz="36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 </a:t>
            </a:r>
            <a:r>
              <a:rPr lang="en-US" sz="3600" b="1" dirty="0" err="1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Евгения</a:t>
            </a:r>
            <a:r>
              <a:rPr lang="en-US" sz="36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Викторовна</a:t>
            </a:r>
            <a:r>
              <a:rPr lang="en-US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/>
            </a:r>
            <a:br>
              <a:rPr lang="en-US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</a:br>
            <a:r>
              <a:rPr lang="en-US" sz="2000" b="1" dirty="0" err="1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Воспитатель</a:t>
            </a:r>
            <a: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/>
            </a:r>
            <a:b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</a:br>
            <a:r>
              <a:rPr lang="en-US" sz="20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ГБДОУ </a:t>
            </a:r>
            <a:r>
              <a:rPr lang="en-US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№ 51 </a:t>
            </a:r>
            <a: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/>
            </a:r>
            <a:b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</a:br>
            <a: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П</a:t>
            </a:r>
            <a:r>
              <a:rPr lang="en-US" sz="2000" b="1" dirty="0" err="1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етроградского</a:t>
            </a:r>
            <a:r>
              <a:rPr lang="en-US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района</a:t>
            </a:r>
            <a: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/>
            </a:r>
            <a:br>
              <a:rPr lang="ru-RU" sz="20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</a:br>
            <a:r>
              <a:rPr lang="ru-RU" sz="20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Санкт-Петербурга</a:t>
            </a:r>
            <a:r>
              <a:rPr lang="en-US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/>
            </a:r>
            <a:br>
              <a:rPr lang="en-US" sz="2000" b="1" dirty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</a:br>
            <a:r>
              <a:rPr lang="en-US" sz="2000" dirty="0">
                <a:solidFill>
                  <a:srgbClr val="333333"/>
                </a:solidFill>
                <a:latin typeface="Franklin Gothic Medium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Franklin Gothic Medium"/>
              </a:rPr>
            </a:br>
            <a:r>
              <a:rPr lang="en-US" sz="2000" dirty="0">
                <a:solidFill>
                  <a:srgbClr val="333333"/>
                </a:solidFill>
                <a:latin typeface="Franklin Gothic Medium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Franklin Gothic Medium"/>
              </a:rPr>
            </a:br>
            <a:r>
              <a:rPr lang="en-US" sz="2000" dirty="0">
                <a:solidFill>
                  <a:srgbClr val="333333"/>
                </a:solidFill>
                <a:latin typeface="Franklin Gothic Medium"/>
              </a:rPr>
              <a:t/>
            </a:r>
            <a:br>
              <a:rPr lang="en-US" sz="2000" dirty="0">
                <a:solidFill>
                  <a:srgbClr val="333333"/>
                </a:solidFill>
                <a:latin typeface="Franklin Gothic Medium"/>
              </a:rPr>
            </a:br>
            <a:r>
              <a:rPr lang="ru-RU" sz="2000" dirty="0">
                <a:solidFill>
                  <a:srgbClr val="333333"/>
                </a:solidFill>
                <a:latin typeface="Franklin Gothic Medium"/>
              </a:rPr>
              <a:t/>
            </a:r>
            <a:br>
              <a:rPr lang="ru-RU" sz="2000" dirty="0">
                <a:solidFill>
                  <a:srgbClr val="333333"/>
                </a:solidFill>
                <a:latin typeface="Franklin Gothic Medium"/>
              </a:rPr>
            </a:br>
            <a:r>
              <a:rPr lang="en-US" sz="2000" dirty="0">
                <a:solidFill>
                  <a:srgbClr val="333333"/>
                </a:solidFill>
                <a:latin typeface="Franklin Gothic Medium"/>
              </a:rPr>
              <a:t>  </a:t>
            </a:r>
            <a:endParaRPr lang="en-US" sz="2000" b="1" dirty="0">
              <a:solidFill>
                <a:srgbClr val="333333"/>
              </a:solidFill>
              <a:latin typeface="Franklin Gothic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0" y="1"/>
            <a:ext cx="91609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4032448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2400" dirty="0"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Зажечь факел может лишь тот, кто сам горит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”</a:t>
            </a: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1" y="5013177"/>
            <a:ext cx="1152128" cy="162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356992"/>
            <a:ext cx="1152710" cy="163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 r="4523"/>
          <a:stretch>
            <a:fillRect/>
          </a:stretch>
        </p:blipFill>
        <p:spPr>
          <a:xfrm>
            <a:off x="6012160" y="5013176"/>
            <a:ext cx="1152128" cy="165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Liza\Pictures\2021-10-05\001.jpg"/>
          <p:cNvPicPr>
            <a:picLocks noChangeAspect="1" noChangeArrowheads="1"/>
          </p:cNvPicPr>
          <p:nvPr/>
        </p:nvPicPr>
        <p:blipFill>
          <a:blip r:embed="rId6" cstate="print"/>
          <a:srcRect l="3241"/>
          <a:stretch>
            <a:fillRect/>
          </a:stretch>
        </p:blipFill>
        <p:spPr bwMode="auto">
          <a:xfrm>
            <a:off x="7740352" y="3356992"/>
            <a:ext cx="1136756" cy="161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РАБОТА\Аттестация\4. Педагоги\Белова\Грамоты\2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013176"/>
            <a:ext cx="1152127" cy="163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 t="6557" b="3825"/>
          <a:stretch>
            <a:fillRect/>
          </a:stretch>
        </p:blipFill>
        <p:spPr bwMode="auto">
          <a:xfrm>
            <a:off x="4499992" y="260648"/>
            <a:ext cx="439248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РАБОТА\КОНКУРСЫ\2020-2021\ПЕДАГОГИ\Инновационная проба\002.jpg"/>
          <p:cNvPicPr>
            <a:picLocks noChangeAspect="1" noChangeArrowheads="1"/>
          </p:cNvPicPr>
          <p:nvPr/>
        </p:nvPicPr>
        <p:blipFill>
          <a:blip r:embed="rId9" cstate="print"/>
          <a:srcRect b="961"/>
          <a:stretch>
            <a:fillRect/>
          </a:stretch>
        </p:blipFill>
        <p:spPr bwMode="auto">
          <a:xfrm>
            <a:off x="4860032" y="3284984"/>
            <a:ext cx="1152128" cy="163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 descr="https://sun9-84.userapi.com/impg/5qGxCSS66V5vXFiDRSqRMO4ta9CRFFmXb2qb-g/FHNKpabg7lI.jpg?size=810x1080&amp;quality=96&amp;sign=5350ae35d48fd8e274c7a870e421489d&amp;type=album"/>
          <p:cNvPicPr>
            <a:picLocks noChangeAspect="1" noChangeArrowheads="1"/>
          </p:cNvPicPr>
          <p:nvPr/>
        </p:nvPicPr>
        <p:blipFill>
          <a:blip r:embed="rId10" cstate="print">
            <a:lum bright="10000" contrast="23000"/>
          </a:blip>
          <a:srcRect t="14244" b="6621"/>
          <a:stretch>
            <a:fillRect/>
          </a:stretch>
        </p:blipFill>
        <p:spPr bwMode="auto">
          <a:xfrm>
            <a:off x="323528" y="2348880"/>
            <a:ext cx="4036210" cy="425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Актуальност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14381" y="0"/>
            <a:ext cx="9144000" cy="7029400"/>
          </a:xfrm>
          <a:prstGeom prst="rect">
            <a:avLst/>
          </a:prstGeom>
        </p:spPr>
      </p:pic>
      <p:sp>
        <p:nvSpPr>
          <p:cNvPr id="20" name="Блок-схема: процесс 19"/>
          <p:cNvSpPr/>
          <p:nvPr/>
        </p:nvSpPr>
        <p:spPr bwMode="auto">
          <a:xfrm>
            <a:off x="5624036" y="4697704"/>
            <a:ext cx="3180978" cy="2204864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19" name="Блок-схема: процесс 18"/>
          <p:cNvSpPr/>
          <p:nvPr/>
        </p:nvSpPr>
        <p:spPr bwMode="auto">
          <a:xfrm>
            <a:off x="363756" y="4592028"/>
            <a:ext cx="3340785" cy="2310539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17" name="Блок-схема: процесс 16"/>
          <p:cNvSpPr/>
          <p:nvPr/>
        </p:nvSpPr>
        <p:spPr bwMode="auto">
          <a:xfrm>
            <a:off x="618943" y="1296382"/>
            <a:ext cx="3168352" cy="2113037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5" name="TextBox 3"/>
          <p:cNvSpPr/>
          <p:nvPr/>
        </p:nvSpPr>
        <p:spPr bwMode="auto">
          <a:xfrm>
            <a:off x="9501120" y="1571759"/>
            <a:ext cx="183960" cy="3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>
              <a:ln>
                <a:noFill/>
              </a:ln>
              <a:latin typeface="Arial"/>
              <a:ea typeface="Lucida Sans Unicode"/>
              <a:cs typeface="Mangal"/>
            </a:endParaRPr>
          </a:p>
        </p:txBody>
      </p:sp>
      <p:pic>
        <p:nvPicPr>
          <p:cNvPr id="7" name="Picture 4" descr="Мама, мне скучно, дай телефон!» Как возникает зависимость?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5332528" y="4872940"/>
            <a:ext cx="3096344" cy="206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Формирование навыков самообслуживания у детей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854158" y="4691595"/>
            <a:ext cx="3002845" cy="224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Что делать, если ребенок отказывается есть овощи"/>
          <p:cNvPicPr>
            <a:picLocks noChangeAspect="1" noChangeArrowheads="1"/>
          </p:cNvPicPr>
          <p:nvPr/>
        </p:nvPicPr>
        <p:blipFill>
          <a:blip r:embed="rId5" cstate="print"/>
          <a:stretch/>
        </p:blipFill>
        <p:spPr bwMode="auto">
          <a:xfrm>
            <a:off x="363757" y="1020944"/>
            <a:ext cx="3307644" cy="220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6" cstate="print"/>
          <a:srcRect l="23687" t="41935" r="20638" b="42938"/>
          <a:stretch/>
        </p:blipFill>
        <p:spPr bwMode="auto">
          <a:xfrm>
            <a:off x="1763688" y="3645024"/>
            <a:ext cx="571640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4"/>
          <p:cNvSpPr txBox="1"/>
          <p:nvPr/>
        </p:nvSpPr>
        <p:spPr bwMode="auto">
          <a:xfrm>
            <a:off x="1863170" y="3562115"/>
            <a:ext cx="528998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omic Sans MS"/>
              </a:rPr>
              <a:t>ДЕТИ </a:t>
            </a:r>
            <a:r>
              <a:rPr lang="ru-RU" sz="2000" dirty="0">
                <a:latin typeface="Comic Sans MS"/>
              </a:rPr>
              <a:t>С  </a:t>
            </a:r>
            <a:r>
              <a:rPr lang="en-US" sz="2000" dirty="0">
                <a:latin typeface="Comic Sans MS"/>
              </a:rPr>
              <a:t>III </a:t>
            </a:r>
            <a:r>
              <a:rPr lang="ru-RU" sz="2000" dirty="0">
                <a:latin typeface="Comic Sans MS"/>
              </a:rPr>
              <a:t>И</a:t>
            </a:r>
            <a:r>
              <a:rPr lang="en-US" sz="2000" dirty="0">
                <a:latin typeface="Comic Sans MS"/>
              </a:rPr>
              <a:t> IV </a:t>
            </a:r>
            <a:r>
              <a:rPr lang="ru-RU" sz="2000" dirty="0">
                <a:latin typeface="Comic Sans MS"/>
              </a:rPr>
              <a:t>ГРУППОЙ ЗДОРОВЬЯ</a:t>
            </a:r>
          </a:p>
        </p:txBody>
      </p:sp>
      <p:sp>
        <p:nvSpPr>
          <p:cNvPr id="13" name="TextBox 15"/>
          <p:cNvSpPr txBox="1"/>
          <p:nvPr/>
        </p:nvSpPr>
        <p:spPr bwMode="auto">
          <a:xfrm>
            <a:off x="4348845" y="6525961"/>
            <a:ext cx="33105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omic Sans MS"/>
              </a:rPr>
              <a:t>Двигательная активность</a:t>
            </a:r>
            <a:endParaRPr lang="ru-RU" sz="2000" dirty="0">
              <a:latin typeface="Comic Sans MS"/>
            </a:endParaRPr>
          </a:p>
        </p:txBody>
      </p:sp>
      <p:sp>
        <p:nvSpPr>
          <p:cNvPr id="14" name="TextBox 16"/>
          <p:cNvSpPr txBox="1"/>
          <p:nvPr/>
        </p:nvSpPr>
        <p:spPr bwMode="auto">
          <a:xfrm>
            <a:off x="277138" y="2982951"/>
            <a:ext cx="12811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omic Sans MS"/>
              </a:rPr>
              <a:t>Питание</a:t>
            </a:r>
            <a:endParaRPr lang="ru-RU" sz="2000" dirty="0">
              <a:latin typeface="Comic Sans MS"/>
            </a:endParaRPr>
          </a:p>
        </p:txBody>
      </p:sp>
      <p:sp>
        <p:nvSpPr>
          <p:cNvPr id="15" name="TextBox 17"/>
          <p:cNvSpPr txBox="1"/>
          <p:nvPr/>
        </p:nvSpPr>
        <p:spPr bwMode="auto">
          <a:xfrm>
            <a:off x="36914" y="6525961"/>
            <a:ext cx="25779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omic Sans MS"/>
              </a:rPr>
              <a:t>Самообслуживание</a:t>
            </a:r>
            <a:endParaRPr lang="ru-RU" sz="2000" dirty="0">
              <a:latin typeface="Comic Sans MS"/>
            </a:endParaRPr>
          </a:p>
        </p:txBody>
      </p:sp>
      <p:sp>
        <p:nvSpPr>
          <p:cNvPr id="16" name="Полилиния 11"/>
          <p:cNvSpPr/>
          <p:nvPr/>
        </p:nvSpPr>
        <p:spPr bwMode="auto">
          <a:xfrm>
            <a:off x="4677329" y="3543179"/>
            <a:ext cx="2846682" cy="1072444"/>
          </a:xfrm>
          <a:custGeom>
            <a:avLst/>
            <a:gdLst>
              <a:gd name="connsiteX0" fmla="*/ 366889 w 2846682"/>
              <a:gd name="connsiteY0" fmla="*/ 229540 h 1072444"/>
              <a:gd name="connsiteX1" fmla="*/ 1190978 w 2846682"/>
              <a:gd name="connsiteY1" fmla="*/ 37629 h 1072444"/>
              <a:gd name="connsiteX2" fmla="*/ 2421467 w 2846682"/>
              <a:gd name="connsiteY2" fmla="*/ 150518 h 1072444"/>
              <a:gd name="connsiteX3" fmla="*/ 2500489 w 2846682"/>
              <a:gd name="connsiteY3" fmla="*/ 940740 h 1072444"/>
              <a:gd name="connsiteX4" fmla="*/ 344311 w 2846682"/>
              <a:gd name="connsiteY4" fmla="*/ 940740 h 1072444"/>
              <a:gd name="connsiteX5" fmla="*/ 434623 w 2846682"/>
              <a:gd name="connsiteY5" fmla="*/ 195674 h 1072444"/>
              <a:gd name="connsiteX6" fmla="*/ 423334 w 2846682"/>
              <a:gd name="connsiteY6" fmla="*/ 195674 h 107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682" h="1072444" extrusionOk="0">
                <a:moveTo>
                  <a:pt x="366889" y="229540"/>
                </a:moveTo>
                <a:cubicBezTo>
                  <a:pt x="607718" y="140169"/>
                  <a:pt x="848548" y="50799"/>
                  <a:pt x="1190978" y="37629"/>
                </a:cubicBezTo>
                <a:cubicBezTo>
                  <a:pt x="1533408" y="24459"/>
                  <a:pt x="2203215" y="0"/>
                  <a:pt x="2421467" y="150518"/>
                </a:cubicBezTo>
                <a:cubicBezTo>
                  <a:pt x="2639719" y="301036"/>
                  <a:pt x="2846682" y="809036"/>
                  <a:pt x="2500489" y="940740"/>
                </a:cubicBezTo>
                <a:cubicBezTo>
                  <a:pt x="2154296" y="1072444"/>
                  <a:pt x="688622" y="1064918"/>
                  <a:pt x="344311" y="940740"/>
                </a:cubicBezTo>
                <a:cubicBezTo>
                  <a:pt x="0" y="816562"/>
                  <a:pt x="421453" y="319852"/>
                  <a:pt x="434623" y="195674"/>
                </a:cubicBezTo>
                <a:cubicBezTo>
                  <a:pt x="447793" y="71496"/>
                  <a:pt x="435563" y="133585"/>
                  <a:pt x="423334" y="195674"/>
                </a:cubicBezTo>
              </a:path>
            </a:pathLst>
          </a:custGeom>
          <a:ln w="73025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Блок-схема: процесс 17"/>
          <p:cNvSpPr/>
          <p:nvPr/>
        </p:nvSpPr>
        <p:spPr bwMode="auto">
          <a:xfrm>
            <a:off x="5332528" y="1019986"/>
            <a:ext cx="3096344" cy="2041029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pic>
        <p:nvPicPr>
          <p:cNvPr id="6" name="Picture 2" descr="Причины ослабления иммунитета, или Что делать, если ребенок часто болеет |  Здоровье ребенка | Здоровье | Аргументы и Факты"/>
          <p:cNvPicPr>
            <a:picLocks noChangeAspect="1" noChangeArrowheads="1"/>
          </p:cNvPicPr>
          <p:nvPr/>
        </p:nvPicPr>
        <p:blipFill>
          <a:blip r:embed="rId7" cstate="print"/>
          <a:stretch/>
        </p:blipFill>
        <p:spPr bwMode="auto">
          <a:xfrm>
            <a:off x="5459080" y="1249854"/>
            <a:ext cx="3296910" cy="218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3"/>
          <p:cNvSpPr txBox="1"/>
          <p:nvPr/>
        </p:nvSpPr>
        <p:spPr bwMode="auto">
          <a:xfrm>
            <a:off x="6577710" y="3091565"/>
            <a:ext cx="2638618" cy="40011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Comic Sans MS"/>
              </a:rPr>
              <a:t>Заболеваемость</a:t>
            </a:r>
            <a:endParaRPr lang="ru-RU" sz="2000" dirty="0">
              <a:latin typeface="Comic Sans M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139" y="24639"/>
            <a:ext cx="873227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“Формирование основ </a:t>
            </a:r>
            <a:r>
              <a:rPr lang="ru-RU" sz="2400" b="1" dirty="0" err="1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валеологического</a:t>
            </a:r>
            <a:r>
              <a:rPr lang="ru-RU" sz="2400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Ubuntu"/>
                <a:cs typeface="Ubuntu"/>
              </a:rPr>
              <a:t> воспитания через организацию образовательной деятельности”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page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-218252" y="-1"/>
            <a:ext cx="9362252" cy="7021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69690" y="4217219"/>
            <a:ext cx="3707904" cy="264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t="5109" b="375"/>
          <a:stretch/>
        </p:blipFill>
        <p:spPr bwMode="auto">
          <a:xfrm>
            <a:off x="6745170" y="4193704"/>
            <a:ext cx="21114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Блок-схема: процесс 9"/>
          <p:cNvSpPr/>
          <p:nvPr/>
        </p:nvSpPr>
        <p:spPr bwMode="auto">
          <a:xfrm>
            <a:off x="4067944" y="548680"/>
            <a:ext cx="4392488" cy="3388245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r="1583" b="21296"/>
          <a:stretch/>
        </p:blipFill>
        <p:spPr>
          <a:xfrm>
            <a:off x="4052609" y="4193704"/>
            <a:ext cx="251754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8820471" cy="936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2"/>
          <p:cNvSpPr/>
          <p:nvPr/>
        </p:nvSpPr>
        <p:spPr bwMode="auto">
          <a:xfrm>
            <a:off x="4283968" y="1340768"/>
            <a:ext cx="4536504" cy="2448272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5000" rIns="90000" bIns="45000" anchor="ctr" anchorCtr="0" compatLnSpc="0"/>
          <a:lstStyle/>
          <a:p>
            <a:r>
              <a:rPr lang="ru-RU" sz="1600" dirty="0" smtClean="0">
                <a:latin typeface="Comic Sans MS" pitchFamily="66" charset="0"/>
              </a:rPr>
              <a:t>ЗДОРОВЬЕСБЕРЕГАЮЩИЕ ТЕХНОЛОГИИ: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Дыхательная гимнастика</a:t>
            </a:r>
            <a:r>
              <a:rPr lang="en-GB" sz="1600" dirty="0" smtClean="0">
                <a:latin typeface="Comic Sans MS" pitchFamily="66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Пальчиковая гимнастика</a:t>
            </a:r>
            <a:r>
              <a:rPr lang="en-GB" sz="1600" dirty="0" smtClean="0">
                <a:latin typeface="Comic Sans MS" pitchFamily="66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Подвижные игры в группе и на свежем воздухе</a:t>
            </a:r>
            <a:r>
              <a:rPr lang="en-GB" sz="1600" dirty="0" smtClean="0">
                <a:latin typeface="Comic Sans MS" pitchFamily="66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Проблемно-игровые тренинги</a:t>
            </a:r>
            <a:r>
              <a:rPr lang="en-GB" sz="1600" dirty="0" smtClean="0">
                <a:latin typeface="Comic Sans MS" pitchFamily="66" charset="0"/>
              </a:rPr>
              <a:t>;</a:t>
            </a:r>
            <a:endParaRPr lang="ru-RU" sz="1600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Недели здоровья</a:t>
            </a:r>
            <a:r>
              <a:rPr lang="en-GB" sz="1600" dirty="0" smtClean="0">
                <a:latin typeface="Comic Sans MS" pitchFamily="66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Прогулки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 idx="4294967295"/>
          </p:nvPr>
        </p:nvSpPr>
        <p:spPr bwMode="auto">
          <a:xfrm>
            <a:off x="179512" y="188640"/>
            <a:ext cx="8280920" cy="838200"/>
          </a:xfrm>
        </p:spPr>
        <p:txBody>
          <a:bodyPr wrap="square" lIns="90000" tIns="45000" rIns="90000" bIns="45000" anchor="t">
            <a:no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Цель: осознание ценности </a:t>
            </a:r>
            <a:br>
              <a:rPr lang="ru-RU" sz="2800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здорового </a:t>
            </a:r>
            <a:r>
              <a:rPr lang="ru-RU" sz="2800" b="1" dirty="0">
                <a:solidFill>
                  <a:srgbClr val="333333"/>
                </a:solidFill>
                <a:latin typeface="Comic Sans MS" panose="030F0702030302020204" pitchFamily="66" charset="0"/>
              </a:rPr>
              <a:t>образа </a:t>
            </a:r>
            <a:r>
              <a:rPr lang="ru-RU" sz="2800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жизни</a:t>
            </a:r>
            <a:endParaRPr lang="en-US" sz="2800" b="1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4" descr="https://psv4.userapi.com/c534536/u7460801/docs/d12/d32f818b5268/Malchik_Rastr.png?extra=x8ekr79pKIB_2P384vUPhz3BQgIimrkPw-dSxNRW6WEMJgNonUJMdlewKjkTbXaZ89FxZQEgiMgmovNK--jFsTHOL_ilZcDKy8lJNXLudP9r_TQm2MCGnPUCGrgdpwGLXeVp1lsTSCdQRQb4RcH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3066" y="1124744"/>
            <a:ext cx="2463036" cy="3092475"/>
          </a:xfrm>
          <a:prstGeom prst="rect">
            <a:avLst/>
          </a:prstGeom>
          <a:noFill/>
        </p:spPr>
      </p:pic>
      <p:pic>
        <p:nvPicPr>
          <p:cNvPr id="14" name="Picture 2" descr="https://psv4.userapi.com/c536132/u7460801/docs/d27/43f3e74bba35/Devochka_Rastr.png?extra=JxeDY0ahPT_ZM0lWtBMHwOrhqs9BcKwPLMTquwFHfjSr7LXG_RQ8mZPTo6Vo_1kjZykY98ddq5G3uRcMtFfhRIX9q2JE_vyF-qhGeP_xMTJ6PlRmhdnjO4cPtUSZOSenEifyebAP_7tnk7kVeUA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9512" y="1124744"/>
            <a:ext cx="1432060" cy="309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page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0" y="0"/>
            <a:ext cx="9362252" cy="7021689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932040" y="4077072"/>
            <a:ext cx="2990850" cy="230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4" cstate="print"/>
          <a:srcRect b="2784"/>
          <a:stretch/>
        </p:blipFill>
        <p:spPr bwMode="auto">
          <a:xfrm>
            <a:off x="251520" y="1196752"/>
            <a:ext cx="202729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2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860032" y="1484784"/>
            <a:ext cx="2120898" cy="248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15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7092280" y="1484784"/>
            <a:ext cx="1771898" cy="249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7" cstate="print"/>
          <a:srcRect r="7358"/>
          <a:stretch/>
        </p:blipFill>
        <p:spPr bwMode="auto">
          <a:xfrm>
            <a:off x="179512" y="4221088"/>
            <a:ext cx="2088232" cy="248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/>
          <p:nvPr/>
        </p:nvSpPr>
        <p:spPr bwMode="auto">
          <a:xfrm>
            <a:off x="179512" y="260648"/>
            <a:ext cx="7344816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0000" tIns="45000" rIns="90000" bIns="45000" rtlCol="0" anchor="t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dirty="0">
              <a:solidFill>
                <a:srgbClr val="333333"/>
              </a:solidFill>
              <a:latin typeface="Comic Sans MS"/>
              <a:ea typeface="Arial"/>
              <a:cs typeface="DilleniaUPC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Comic Sans MS"/>
                <a:ea typeface="Arial"/>
                <a:cs typeface="DilleniaUPC"/>
              </a:rPr>
              <a:t>Формирование навыков личной гигиены</a:t>
            </a:r>
            <a:endParaRPr lang="en-US" sz="2400" b="1" i="0" u="none" strike="noStrike" cap="none" spc="0" dirty="0">
              <a:ln>
                <a:noFill/>
              </a:ln>
              <a:solidFill>
                <a:srgbClr val="333333"/>
              </a:solidFill>
              <a:latin typeface="Comic Sans MS"/>
              <a:ea typeface="Arial"/>
              <a:cs typeface="DilleniaUPC"/>
            </a:endParaRPr>
          </a:p>
        </p:txBody>
      </p:sp>
      <p:sp>
        <p:nvSpPr>
          <p:cNvPr id="11" name="Стрелка влево 7"/>
          <p:cNvSpPr/>
          <p:nvPr/>
        </p:nvSpPr>
        <p:spPr bwMode="auto">
          <a:xfrm>
            <a:off x="7620974" y="0"/>
            <a:ext cx="1640704" cy="1143001"/>
          </a:xfrm>
          <a:prstGeom prst="leftArrow">
            <a:avLst>
              <a:gd name="adj1" fmla="val 50000"/>
              <a:gd name="adj2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latin typeface="Comic Sans MS"/>
              </a:rPr>
              <a:t>ЗАДАЧА №1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1196752"/>
            <a:ext cx="2021167" cy="269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3"/>
          <p:cNvSpPr txBox="1"/>
          <p:nvPr/>
        </p:nvSpPr>
        <p:spPr bwMode="auto">
          <a:xfrm>
            <a:off x="4716016" y="1196752"/>
            <a:ext cx="4001284" cy="36517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Сюжетно-ролевые игры</a:t>
            </a:r>
            <a:endParaRPr sz="20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rcRect t="6732" b="1873"/>
          <a:stretch>
            <a:fillRect/>
          </a:stretch>
        </p:blipFill>
        <p:spPr>
          <a:xfrm>
            <a:off x="2411760" y="4149080"/>
            <a:ext cx="206814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3"/>
          <p:cNvSpPr txBox="1"/>
          <p:nvPr/>
        </p:nvSpPr>
        <p:spPr bwMode="auto">
          <a:xfrm>
            <a:off x="395536" y="3861048"/>
            <a:ext cx="4001284" cy="36517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Режимные моменты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7" name="TextBox 13"/>
          <p:cNvSpPr txBox="1"/>
          <p:nvPr/>
        </p:nvSpPr>
        <p:spPr bwMode="auto">
          <a:xfrm>
            <a:off x="4644008" y="6021288"/>
            <a:ext cx="3491880" cy="72008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Экскурсии </a:t>
            </a:r>
          </a:p>
          <a:p>
            <a:pPr algn="ctr"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по детскому саду</a:t>
            </a:r>
            <a:endParaRPr sz="2000" dirty="0">
              <a:latin typeface="Comic Sans MS" panose="030F0702030302020204" pitchFamily="66" charset="0"/>
            </a:endParaRPr>
          </a:p>
        </p:txBody>
      </p:sp>
      <p:pic>
        <p:nvPicPr>
          <p:cNvPr id="19" name="Picture 4" descr="https://psv4.userapi.com/c534536/u7460801/docs/d12/d32f818b5268/Malchik_Rastr.png?extra=x8ekr79pKIB_2P384vUPhz3BQgIimrkPw-dSxNRW6WEMJgNonUJMdlewKjkTbXaZ89FxZQEgiMgmovNK--jFsTHOL_ilZcDKy8lJNXLudP9r_TQm2MCGnPUCGrgdpwGLXeVp1lsTSCdQRQb4RcH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4941168"/>
            <a:ext cx="1475656" cy="179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Правильное питание и закаливание">
    <p:bg>
      <p:bgPr>
        <a:solidFill>
          <a:srgbClr val="F7822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0" y="-1"/>
            <a:ext cx="9144000" cy="7029401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b="14273"/>
          <a:stretch/>
        </p:blipFill>
        <p:spPr bwMode="auto">
          <a:xfrm>
            <a:off x="251520" y="4653136"/>
            <a:ext cx="3107450" cy="19979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/>
          <p:cNvSpPr/>
          <p:nvPr/>
        </p:nvSpPr>
        <p:spPr bwMode="auto">
          <a:xfrm>
            <a:off x="3660120" y="2517840"/>
            <a:ext cx="1828440" cy="182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>
              <a:ln>
                <a:noFill/>
              </a:ln>
              <a:latin typeface="Arial"/>
              <a:ea typeface="Lucida Sans Unicode"/>
              <a:cs typeface="Mangal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tretch/>
        </p:blipFill>
        <p:spPr bwMode="auto">
          <a:xfrm>
            <a:off x="3635896" y="4293096"/>
            <a:ext cx="3494292" cy="20917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оловок 1"/>
          <p:cNvSpPr txBox="1">
            <a:spLocks noGrp="1"/>
          </p:cNvSpPr>
          <p:nvPr/>
        </p:nvSpPr>
        <p:spPr bwMode="auto">
          <a:xfrm>
            <a:off x="0" y="260649"/>
            <a:ext cx="7236296" cy="576064"/>
          </a:xfrm>
          <a:prstGeom prst="rect">
            <a:avLst/>
          </a:prstGeom>
          <a:solidFill>
            <a:srgbClr val="F7822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0000" tIns="45000" rIns="90000" bIns="45000" rtlCol="0" anchor="t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2400" dirty="0">
                <a:solidFill>
                  <a:srgbClr val="333333"/>
                </a:solidFill>
                <a:latin typeface="Comic Sans MS"/>
                <a:cs typeface="DilleniaUPC"/>
              </a:rPr>
              <a:t>Формирование здоровой культуры питания</a:t>
            </a:r>
            <a:endParaRPr lang="en-US" sz="2400" dirty="0">
              <a:solidFill>
                <a:srgbClr val="333333"/>
              </a:solidFill>
              <a:latin typeface="Comic Sans MS"/>
              <a:cs typeface="DilleniaUPC"/>
            </a:endParaRPr>
          </a:p>
        </p:txBody>
      </p:sp>
      <p:sp>
        <p:nvSpPr>
          <p:cNvPr id="14" name="Стрелка влево 7"/>
          <p:cNvSpPr/>
          <p:nvPr/>
        </p:nvSpPr>
        <p:spPr bwMode="auto">
          <a:xfrm>
            <a:off x="7428089" y="0"/>
            <a:ext cx="1715911" cy="1275643"/>
          </a:xfrm>
          <a:prstGeom prst="leftArrow">
            <a:avLst>
              <a:gd name="adj1" fmla="val 50000"/>
              <a:gd name="adj2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Comic Sans MS"/>
              </a:rPr>
              <a:t>ЗАДАЧА №2</a:t>
            </a:r>
          </a:p>
        </p:txBody>
      </p:sp>
      <p:sp>
        <p:nvSpPr>
          <p:cNvPr id="15" name="TextBox 10"/>
          <p:cNvSpPr/>
          <p:nvPr/>
        </p:nvSpPr>
        <p:spPr bwMode="auto">
          <a:xfrm>
            <a:off x="3574994" y="6248240"/>
            <a:ext cx="2618970" cy="4878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lang="ru-RU" sz="2000" i="0" u="none" strike="noStrike" spc="0" dirty="0">
                <a:ln>
                  <a:noFill/>
                </a:ln>
                <a:solidFill>
                  <a:srgbClr val="000000"/>
                </a:solidFill>
                <a:latin typeface="Comic Sans MS" panose="030F0702030302020204" pitchFamily="66" charset="0"/>
                <a:ea typeface="Lucida Sans Unicode"/>
                <a:cs typeface="Mangal"/>
              </a:rPr>
              <a:t>Экскурсия на кухню</a:t>
            </a:r>
            <a:endParaRPr sz="20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268760"/>
            <a:ext cx="2443328" cy="2871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448780"/>
            <a:ext cx="3600400" cy="2700300"/>
          </a:xfrm>
          <a:prstGeom prst="rect">
            <a:avLst/>
          </a:prstGeom>
        </p:spPr>
      </p:pic>
      <p:sp>
        <p:nvSpPr>
          <p:cNvPr id="16" name="TextBox 9"/>
          <p:cNvSpPr/>
          <p:nvPr/>
        </p:nvSpPr>
        <p:spPr bwMode="auto">
          <a:xfrm>
            <a:off x="2699792" y="1124744"/>
            <a:ext cx="3190277" cy="4544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Сюжетно-ролевые игры</a:t>
            </a:r>
            <a:endParaRPr sz="2000" dirty="0">
              <a:latin typeface="Comic Sans MS" panose="030F0702030302020204" pitchFamily="66" charset="0"/>
            </a:endParaRPr>
          </a:p>
        </p:txBody>
      </p:sp>
      <p:pic>
        <p:nvPicPr>
          <p:cNvPr id="17" name="Picture 2" descr="https://psv4.userapi.com/c536132/u7460801/docs/d27/43f3e74bba35/Devochka_Rastr.png?extra=JxeDY0ahPT_ZM0lWtBMHwOrhqs9BcKwPLMTquwFHfjSr7LXG_RQ8mZPTo6Vo_1kjZykY98ddq5G3uRcMtFfhRIX9q2JE_vyF-qhGeP_xMTJ6PlRmhdnjO4cPtUSZOSenEifyebAP_7tnk7kVeUA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3760" y="1772816"/>
            <a:ext cx="2160240" cy="4924590"/>
          </a:xfrm>
          <a:prstGeom prst="rect">
            <a:avLst/>
          </a:prstGeom>
          <a:noFill/>
        </p:spPr>
      </p:pic>
      <p:sp>
        <p:nvSpPr>
          <p:cNvPr id="10" name="Rectangle 8"/>
          <p:cNvSpPr/>
          <p:nvPr/>
        </p:nvSpPr>
        <p:spPr bwMode="auto">
          <a:xfrm>
            <a:off x="107504" y="3933056"/>
            <a:ext cx="3312368" cy="729781"/>
          </a:xfrm>
          <a:prstGeom prst="rect">
            <a:avLst/>
          </a:prstGeom>
          <a:solidFill>
            <a:srgbClr val="FFFF00"/>
          </a:solidFill>
          <a:ln w="0"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pPr>
            <a:r>
              <a:rPr lang="ru-RU" sz="2000" dirty="0" smtClean="0">
                <a:latin typeface="Comic Sans MS" panose="030F0702030302020204" pitchFamily="66" charset="0"/>
              </a:rPr>
              <a:t>Настольные и дидактические  </a:t>
            </a:r>
            <a:r>
              <a:rPr lang="ru-RU" sz="2000" dirty="0">
                <a:latin typeface="Comic Sans MS" panose="030F0702030302020204" pitchFamily="66" charset="0"/>
              </a:rPr>
              <a:t>игры</a:t>
            </a:r>
            <a:endParaRPr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page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 noGrp="1"/>
          </p:cNvSpPr>
          <p:nvPr/>
        </p:nvSpPr>
        <p:spPr bwMode="auto">
          <a:xfrm>
            <a:off x="0" y="404664"/>
            <a:ext cx="7382803" cy="7920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0000" tIns="45000" rIns="90000" bIns="45000" rtlCol="0" anchor="t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endParaRPr lang="ru-RU" sz="1000" dirty="0">
              <a:solidFill>
                <a:srgbClr val="333333"/>
              </a:solidFill>
              <a:latin typeface="Comic Sans MS"/>
              <a:cs typeface="DilleniaUPC"/>
            </a:endParaRPr>
          </a:p>
          <a:p>
            <a:pPr lvl="0" algn="ctr">
              <a:defRPr/>
            </a:pPr>
            <a:r>
              <a:rPr lang="ru-RU" sz="2400" dirty="0">
                <a:ln>
                  <a:noFill/>
                </a:ln>
                <a:solidFill>
                  <a:srgbClr val="333333"/>
                </a:solidFill>
                <a:latin typeface="Comic Sans MS"/>
                <a:cs typeface="DilleniaUPC"/>
              </a:rPr>
              <a:t>Воспитание культуры эмоционального общения</a:t>
            </a:r>
            <a:endParaRPr sz="2400" dirty="0">
              <a:ln>
                <a:noFill/>
              </a:ln>
              <a:solidFill>
                <a:schemeClr val="bg1"/>
              </a:solidFill>
              <a:latin typeface="Comic Sans MS"/>
              <a:cs typeface="DilleniaUPC"/>
            </a:endParaRPr>
          </a:p>
        </p:txBody>
      </p:sp>
      <p:sp>
        <p:nvSpPr>
          <p:cNvPr id="6" name="Стрелка влево 7"/>
          <p:cNvSpPr/>
          <p:nvPr/>
        </p:nvSpPr>
        <p:spPr bwMode="auto">
          <a:xfrm>
            <a:off x="7428089" y="116632"/>
            <a:ext cx="1715911" cy="1159011"/>
          </a:xfrm>
          <a:prstGeom prst="leftArrow">
            <a:avLst>
              <a:gd name="adj1" fmla="val 50000"/>
              <a:gd name="adj2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Comic Sans MS"/>
              </a:rPr>
              <a:t>ЗАДАЧА №3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 l="9998" t="13947" r="52858" b="6694"/>
          <a:stretch>
            <a:fillRect/>
          </a:stretch>
        </p:blipFill>
        <p:spPr bwMode="auto">
          <a:xfrm>
            <a:off x="2111106" y="1461064"/>
            <a:ext cx="1870175" cy="265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600" y="4358785"/>
            <a:ext cx="3310154" cy="248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3509"/>
          <a:stretch>
            <a:fillRect/>
          </a:stretch>
        </p:blipFill>
        <p:spPr bwMode="auto">
          <a:xfrm>
            <a:off x="4026089" y="4305820"/>
            <a:ext cx="1639992" cy="256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1544584" y="3688623"/>
            <a:ext cx="2664296" cy="504056"/>
          </a:xfrm>
          <a:prstGeom prst="rect">
            <a:avLst/>
          </a:prstGeom>
          <a:solidFill>
            <a:srgbClr val="FFFF00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sz="2000" dirty="0" err="1">
                <a:latin typeface="Comic Sans MS" panose="030F0702030302020204" pitchFamily="66" charset="0"/>
              </a:rPr>
              <a:t>Дидакичекие</a:t>
            </a:r>
            <a:r>
              <a:rPr sz="2000" dirty="0">
                <a:latin typeface="Comic Sans MS" panose="030F0702030302020204" pitchFamily="66" charset="0"/>
              </a:rPr>
              <a:t> </a:t>
            </a:r>
            <a:r>
              <a:rPr sz="2000" dirty="0" err="1">
                <a:latin typeface="Comic Sans MS" panose="030F0702030302020204" pitchFamily="66" charset="0"/>
              </a:rPr>
              <a:t>игры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283195" y="6410244"/>
            <a:ext cx="2658159" cy="449739"/>
          </a:xfrm>
          <a:prstGeom prst="rect">
            <a:avLst/>
          </a:prstGeom>
          <a:solidFill>
            <a:srgbClr val="FFFF00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000" dirty="0">
                <a:latin typeface="Comic Sans MS" panose="030F0702030302020204" pitchFamily="66" charset="0"/>
              </a:rPr>
              <a:t>Театрализация</a:t>
            </a:r>
            <a:endParaRPr sz="2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psv4.userapi.com/c536132/u7460801/docs/d27/43f3e74bba35/Devochka_Rastr.png?extra=JxeDY0ahPT_ZM0lWtBMHwOrhqs9BcKwPLMTquwFHfjSr7LXG_RQ8mZPTo6Vo_1kjZykY98ddq5G3uRcMtFfhRIX9q2JE_vyF-qhGeP_xMTJ6PlRmhdnjO4cPtUSZOSenEifyebAP_7tnk7kVeU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374" y="1275177"/>
            <a:ext cx="1248158" cy="284536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473621"/>
            <a:ext cx="1985191" cy="2646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8170" y="1454600"/>
            <a:ext cx="1999456" cy="2665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5750816" y="3897899"/>
            <a:ext cx="2721553" cy="449739"/>
          </a:xfrm>
          <a:prstGeom prst="rect">
            <a:avLst/>
          </a:prstGeom>
          <a:solidFill>
            <a:srgbClr val="FFFF00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000" dirty="0">
                <a:latin typeface="Comic Sans MS" panose="030F0702030302020204" pitchFamily="66" charset="0"/>
              </a:rPr>
              <a:t>Режимные </a:t>
            </a:r>
            <a:r>
              <a:rPr lang="ru-RU" sz="2000" dirty="0" smtClean="0">
                <a:latin typeface="Comic Sans MS" panose="030F0702030302020204" pitchFamily="66" charset="0"/>
              </a:rPr>
              <a:t>моменты </a:t>
            </a:r>
          </a:p>
        </p:txBody>
      </p:sp>
      <p:pic>
        <p:nvPicPr>
          <p:cNvPr id="14" name="Picture 4" descr="https://psv4.userapi.com/c534536/u7460801/docs/d12/d32f818b5268/Malchik_Rastr.png?extra=x8ekr79pKIB_2P384vUPhz3BQgIimrkPw-dSxNRW6WEMJgNonUJMdlewKjkTbXaZ89FxZQEgiMgmovNK--jFsTHOL_ilZcDKy8lJNXLudP9r_TQm2MCGnPUCGrgdpwGLXeVp1lsTSCdQRQb4RcH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304649" y="4327351"/>
            <a:ext cx="2269810" cy="2631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Гигиена и двигательная активность">
    <p:bg>
      <p:bgPr>
        <a:noFill/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0" y="0"/>
            <a:ext cx="9144000" cy="7023278"/>
          </a:xfrm>
          <a:prstGeom prst="rect">
            <a:avLst/>
          </a:prstGeom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tretch/>
        </p:blipFill>
        <p:spPr bwMode="auto">
          <a:xfrm>
            <a:off x="255110" y="1378498"/>
            <a:ext cx="2195736" cy="25655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/>
          <p:cNvSpPr txBox="1">
            <a:spLocks noGrp="1"/>
          </p:cNvSpPr>
          <p:nvPr/>
        </p:nvSpPr>
        <p:spPr bwMode="auto">
          <a:xfrm>
            <a:off x="0" y="229583"/>
            <a:ext cx="7164287" cy="880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0000" tIns="45000" rIns="90000" bIns="45000" rtlCol="0" anchor="t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2400" b="1" dirty="0" smtClean="0">
                <a:ln>
                  <a:noFill/>
                </a:ln>
                <a:solidFill>
                  <a:srgbClr val="333333"/>
                </a:solidFill>
                <a:latin typeface="Comic Sans MS"/>
                <a:cs typeface="DilleniaUPC"/>
              </a:rPr>
              <a:t>Приобщение к занятиям физической культурой и спортом</a:t>
            </a:r>
            <a:endParaRPr sz="2400" b="1" dirty="0">
              <a:ln>
                <a:noFill/>
              </a:ln>
              <a:solidFill>
                <a:schemeClr val="bg1"/>
              </a:solidFill>
              <a:latin typeface="Comic Sans MS"/>
              <a:cs typeface="DilleniaUPC"/>
            </a:endParaRPr>
          </a:p>
        </p:txBody>
      </p:sp>
      <p:sp>
        <p:nvSpPr>
          <p:cNvPr id="13" name="Стрелка влево 7"/>
          <p:cNvSpPr/>
          <p:nvPr/>
        </p:nvSpPr>
        <p:spPr bwMode="auto">
          <a:xfrm>
            <a:off x="7428088" y="0"/>
            <a:ext cx="1715911" cy="1275643"/>
          </a:xfrm>
          <a:prstGeom prst="leftArrow">
            <a:avLst>
              <a:gd name="adj1" fmla="val 50000"/>
              <a:gd name="adj2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Comic Sans MS"/>
              </a:rPr>
              <a:t>ЗАДАЧА №4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rcRect t="5674" b="12057"/>
          <a:stretch/>
        </p:blipFill>
        <p:spPr bwMode="auto">
          <a:xfrm>
            <a:off x="2757960" y="1412676"/>
            <a:ext cx="3600400" cy="2088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rcRect t="10106" b="11569"/>
          <a:stretch/>
        </p:blipFill>
        <p:spPr bwMode="auto">
          <a:xfrm>
            <a:off x="5623755" y="4046418"/>
            <a:ext cx="2884395" cy="2870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9"/>
          <p:cNvSpPr/>
          <p:nvPr/>
        </p:nvSpPr>
        <p:spPr bwMode="auto">
          <a:xfrm>
            <a:off x="55162" y="1289954"/>
            <a:ext cx="2473484" cy="470209"/>
          </a:xfrm>
          <a:prstGeom prst="rect">
            <a:avLst/>
          </a:prstGeom>
          <a:solidFill>
            <a:srgbClr val="FFFF00"/>
          </a:solidFill>
          <a:ln w="0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pPr>
            <a:r>
              <a:rPr lang="ru-RU" sz="2000" i="0" u="none" strike="noStrike" dirty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Подвижные </a:t>
            </a:r>
            <a:r>
              <a:rPr lang="ru-RU" sz="2000" i="0" u="none" strike="noStrike" dirty="0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игры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21" name="Rectangle 9"/>
          <p:cNvSpPr/>
          <p:nvPr/>
        </p:nvSpPr>
        <p:spPr bwMode="auto">
          <a:xfrm>
            <a:off x="2793964" y="3410695"/>
            <a:ext cx="3528392" cy="504056"/>
          </a:xfrm>
          <a:prstGeom prst="rect">
            <a:avLst/>
          </a:prstGeom>
          <a:solidFill>
            <a:srgbClr val="FFFF00"/>
          </a:solidFill>
          <a:ln w="0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pPr>
            <a:r>
              <a:rPr lang="ru-RU" sz="2000" i="0" u="none" strike="noStrike" dirty="0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Физкультура на улице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22" name="Rectangle 9"/>
          <p:cNvSpPr/>
          <p:nvPr/>
        </p:nvSpPr>
        <p:spPr bwMode="auto">
          <a:xfrm>
            <a:off x="6406719" y="6504170"/>
            <a:ext cx="2473484" cy="470209"/>
          </a:xfrm>
          <a:prstGeom prst="rect">
            <a:avLst/>
          </a:prstGeom>
          <a:solidFill>
            <a:srgbClr val="FFFF00"/>
          </a:solidFill>
          <a:ln w="0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pPr>
            <a:r>
              <a:rPr lang="ru-RU" sz="2000" i="0" u="none" strike="noStrike" dirty="0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Эстафеты</a:t>
            </a:r>
            <a:endParaRPr sz="2000" dirty="0">
              <a:latin typeface="Comic Sans MS" panose="030F0702030302020204" pitchFamily="66" charset="0"/>
            </a:endParaRPr>
          </a:p>
        </p:txBody>
      </p:sp>
      <p:pic>
        <p:nvPicPr>
          <p:cNvPr id="24" name="Picture 4" descr="https://psv4.userapi.com/c534536/u7460801/docs/d12/d32f818b5268/Malchik_Rastr.png?extra=x8ekr79pKIB_2P384vUPhz3BQgIimrkPw-dSxNRW6WEMJgNonUJMdlewKjkTbXaZ89FxZQEgiMgmovNK--jFsTHOL_ilZcDKy8lJNXLudP9r_TQm2MCGnPUCGrgdpwGLXeVp1lsTSCdQRQb4RcH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4560" y="1236962"/>
            <a:ext cx="2175643" cy="264764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r="29657" b="50"/>
          <a:stretch/>
        </p:blipFill>
        <p:spPr>
          <a:xfrm>
            <a:off x="255110" y="4032550"/>
            <a:ext cx="4732796" cy="2944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9"/>
          <p:cNvSpPr/>
          <p:nvPr/>
        </p:nvSpPr>
        <p:spPr bwMode="auto">
          <a:xfrm>
            <a:off x="1475656" y="6476845"/>
            <a:ext cx="3960440" cy="465058"/>
          </a:xfrm>
          <a:prstGeom prst="rect">
            <a:avLst/>
          </a:prstGeom>
          <a:solidFill>
            <a:srgbClr val="FFFF00"/>
          </a:solidFill>
          <a:ln w="0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pPr>
            <a:r>
              <a:rPr lang="ru-RU" sz="2000" i="0" u="none" strike="noStrike" dirty="0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Экскурсия в </a:t>
            </a:r>
            <a:r>
              <a:rPr lang="ru-RU" sz="2000" i="0" u="none" strike="noStrike" dirty="0" err="1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Лопухинский</a:t>
            </a:r>
            <a:r>
              <a:rPr lang="ru-RU" sz="2000" i="0" u="none" strike="noStrike" dirty="0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 сад</a:t>
            </a:r>
            <a:endParaRPr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Работа с родител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 l="15833" r="9167"/>
          <a:stretch/>
        </p:blipFill>
        <p:spPr bwMode="auto">
          <a:xfrm>
            <a:off x="1" y="0"/>
            <a:ext cx="9143640" cy="7101408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 bwMode="auto">
          <a:xfrm>
            <a:off x="6501240" y="1800000"/>
            <a:ext cx="2642400" cy="3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>
              <a:ln>
                <a:noFill/>
              </a:ln>
              <a:latin typeface="Arial"/>
              <a:ea typeface="Lucida Sans Unicode"/>
              <a:cs typeface="Mangal"/>
            </a:endParaRP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tretch/>
        </p:blipFill>
        <p:spPr bwMode="auto">
          <a:xfrm>
            <a:off x="82456" y="360037"/>
            <a:ext cx="4205088" cy="287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1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10055" b="10957"/>
          <a:stretch/>
        </p:blipFill>
        <p:spPr bwMode="auto">
          <a:xfrm>
            <a:off x="4439979" y="343914"/>
            <a:ext cx="4540044" cy="291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9"/>
          <p:cNvSpPr/>
          <p:nvPr/>
        </p:nvSpPr>
        <p:spPr bwMode="auto">
          <a:xfrm rot="669600">
            <a:off x="5699813" y="4840286"/>
            <a:ext cx="1944000" cy="432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800" b="0" i="0" u="none" strike="noStrike">
              <a:ln>
                <a:noFill/>
              </a:ln>
              <a:latin typeface="Arial"/>
              <a:ea typeface="Lucida Sans Unicode"/>
              <a:cs typeface="Mangal"/>
            </a:endParaRPr>
          </a:p>
        </p:txBody>
      </p:sp>
      <p:pic>
        <p:nvPicPr>
          <p:cNvPr id="11" name="Рисунок 11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tretch/>
        </p:blipFill>
        <p:spPr bwMode="auto">
          <a:xfrm>
            <a:off x="4735271" y="3918499"/>
            <a:ext cx="4264007" cy="290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3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t="22756"/>
          <a:stretch/>
        </p:blipFill>
        <p:spPr bwMode="auto">
          <a:xfrm>
            <a:off x="128657" y="4001865"/>
            <a:ext cx="4467380" cy="281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2"/>
          <p:cNvSpPr/>
          <p:nvPr/>
        </p:nvSpPr>
        <p:spPr bwMode="auto">
          <a:xfrm>
            <a:off x="1465344" y="3239962"/>
            <a:ext cx="5949270" cy="827671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i="0" u="none" strike="noStrike" dirty="0" smtClean="0">
                <a:ln>
                  <a:noFill/>
                </a:ln>
                <a:latin typeface="Comic Sans MS" panose="030F0702030302020204" pitchFamily="66" charset="0"/>
                <a:ea typeface="Lucida Sans Unicode"/>
                <a:cs typeface="Mangal"/>
              </a:rPr>
              <a:t>Праздники и досуги</a:t>
            </a:r>
            <a:endParaRPr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/>
          <a:srcRect l="15833" r="9167"/>
          <a:stretch/>
        </p:blipFill>
        <p:spPr bwMode="auto">
          <a:xfrm>
            <a:off x="0" y="0"/>
            <a:ext cx="9144000" cy="71014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626" y="354967"/>
            <a:ext cx="451250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Блок-схема: процесс 8"/>
          <p:cNvSpPr/>
          <p:nvPr/>
        </p:nvSpPr>
        <p:spPr bwMode="auto">
          <a:xfrm>
            <a:off x="5436096" y="1052736"/>
            <a:ext cx="3528392" cy="2329061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10" name="Блок-схема: процесс 9"/>
          <p:cNvSpPr/>
          <p:nvPr/>
        </p:nvSpPr>
        <p:spPr bwMode="auto">
          <a:xfrm>
            <a:off x="468816" y="4239642"/>
            <a:ext cx="3528392" cy="2329061"/>
          </a:xfrm>
          <a:prstGeom prst="flowChart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291" y="4471893"/>
            <a:ext cx="3168352" cy="237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t="15688"/>
          <a:stretch>
            <a:fillRect/>
          </a:stretch>
        </p:blipFill>
        <p:spPr bwMode="auto">
          <a:xfrm>
            <a:off x="4466023" y="3993907"/>
            <a:ext cx="451171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35231" t="21057" r="21034" b="36738"/>
          <a:stretch>
            <a:fillRect/>
          </a:stretch>
        </p:blipFill>
        <p:spPr bwMode="auto">
          <a:xfrm flipH="1">
            <a:off x="5220072" y="908720"/>
            <a:ext cx="3178431" cy="227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471893"/>
            <a:ext cx="3168352" cy="237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3017</TotalTime>
  <Words>136</Words>
  <Application>Microsoft Office PowerPoint</Application>
  <DocSecurity>0</DocSecurity>
  <PresentationFormat>Экран (4:3)</PresentationFormat>
  <Paragraphs>45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Comic Sans MS</vt:lpstr>
      <vt:lpstr>DilleniaUPC</vt:lpstr>
      <vt:lpstr>Franklin Gothic Medium</vt:lpstr>
      <vt:lpstr>Lucida Sans Unicode</vt:lpstr>
      <vt:lpstr>Mangal</vt:lpstr>
      <vt:lpstr>Ubuntu</vt:lpstr>
      <vt:lpstr>Wingdings</vt:lpstr>
      <vt:lpstr>La mente</vt:lpstr>
      <vt:lpstr>Белова Евгения Викторовна Воспитатель ГБДОУ № 51  Петроградского района  Санкт-Петербурга       </vt:lpstr>
      <vt:lpstr>Презентация PowerPoint</vt:lpstr>
      <vt:lpstr>Цель: осознание ценности  здорового образа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Белова Евгения  Викторовна Воспитатель ГБДОУ № 51 петроградского района стаж работы 2 года         “Развитие познавательного интереса к ЗОЖ через различные виды деятельности”</dc:title>
  <dc:creator>Детский сад 51</dc:creator>
  <cp:lastModifiedBy>HP</cp:lastModifiedBy>
  <cp:revision>58</cp:revision>
  <dcterms:modified xsi:type="dcterms:W3CDTF">2022-03-30T19:56:19Z</dcterms:modified>
  <dc:identifier/>
  <dc:language/>
  <cp:version/>
</cp:coreProperties>
</file>