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303" r:id="rId3"/>
    <p:sldId id="291" r:id="rId4"/>
    <p:sldId id="309" r:id="rId5"/>
    <p:sldId id="302" r:id="rId6"/>
    <p:sldId id="301" r:id="rId7"/>
    <p:sldId id="297" r:id="rId8"/>
    <p:sldId id="298" r:id="rId9"/>
    <p:sldId id="306" r:id="rId10"/>
    <p:sldId id="294" r:id="rId11"/>
    <p:sldId id="265" r:id="rId12"/>
    <p:sldId id="286" r:id="rId13"/>
    <p:sldId id="285" r:id="rId14"/>
    <p:sldId id="275" r:id="rId15"/>
    <p:sldId id="283" r:id="rId16"/>
    <p:sldId id="284" r:id="rId17"/>
    <p:sldId id="289" r:id="rId18"/>
    <p:sldId id="305" r:id="rId19"/>
    <p:sldId id="288" r:id="rId20"/>
  </p:sldIdLst>
  <p:sldSz cx="9144000" cy="6858000" type="screen4x3"/>
  <p:notesSz cx="6888163" cy="100187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0000"/>
    <a:srgbClr val="C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3" autoAdjust="0"/>
    <p:restoredTop sz="94660"/>
  </p:normalViewPr>
  <p:slideViewPr>
    <p:cSldViewPr>
      <p:cViewPr varScale="1">
        <p:scale>
          <a:sx n="88" d="100"/>
          <a:sy n="88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840B420D-4013-48C6-A099-AAB5220BF71A}" type="datetimeFigureOut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08500"/>
          </a:xfrm>
          <a:prstGeom prst="rect">
            <a:avLst/>
          </a:prstGeom>
        </p:spPr>
        <p:txBody>
          <a:bodyPr vert="horz" lIns="96606" tIns="48303" rIns="96606" bIns="4830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4500" cy="501650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5475"/>
            <a:ext cx="2984500" cy="501650"/>
          </a:xfrm>
          <a:prstGeom prst="rect">
            <a:avLst/>
          </a:prstGeom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</a:defRPr>
            </a:lvl1pPr>
          </a:lstStyle>
          <a:p>
            <a:fld id="{0869DAEB-BFB7-4294-A7D3-65D11E78B0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2694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5CF46-9662-4986-BE74-B221BE69772F}" type="datetime1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EE455-674E-4843-B357-DA8B10D537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1629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9D0E8-317D-4BAD-9E9A-8003E3488024}" type="datetime1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53D2F-3EEB-44F2-8BE7-595B9F0714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777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3CD32-A126-41DE-A491-9047CE8D07C8}" type="datetime1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E0CE4-21F8-45F7-AB87-0688E7D09A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010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721A1-25A7-4A79-A16D-B626ACB6D56C}" type="datetime1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C34C-D907-4EEE-9481-D708F30714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42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84C6D-3018-4397-A45C-6A58EA1DD213}" type="datetime1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C74DF-7DAC-43EC-B6B8-B77D759F73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160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F5DB5-0B72-4159-976E-4731359AE89C}" type="datetime1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79E55-FD2E-4DD1-9495-04E30045BC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601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42CF2-8421-4E62-A156-5EA8821AC442}" type="datetime1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813E1-6D9F-49C1-BB3C-448488CEEC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094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1F417-B5B2-48D6-968C-40AD4BACE503}" type="datetime1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54ADF-0EC6-430B-B131-BCD973E194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048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9D72F-4371-40BA-B673-0B9CFD16433E}" type="datetime1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16BD6-0F05-4F8D-943F-E08EA794F8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991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6F915-74CE-43BF-9D64-657D18E4C94F}" type="datetime1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5A595-EC35-470C-9DBF-F728C2A9C4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925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3320A-EE87-4F2B-BE8F-B2C717F15186}" type="datetime1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FFDD3-B0E0-4BFB-96FF-D0AF8BD67C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413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B838CF-CF33-4788-B457-6BC369C12580}" type="datetime1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28989"/>
                </a:solidFill>
                <a:latin typeface="Calibri" pitchFamily="34" charset="0"/>
              </a:defRPr>
            </a:lvl1pPr>
          </a:lstStyle>
          <a:p>
            <a:fld id="{03FBB821-F914-4763-B621-BED130DB6D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://img0.liveinternet.ru/images/attach/c/0/43/9/43009025_121258759033345.gif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http://img0.liveinternet.ru/images/attach/c/0/43/9/43009025_121258759033345.gi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http://img0.liveinternet.ru/images/attach/c/0/43/9/43009025_121258759033345.gif" TargetMode="External"/><Relationship Id="rId7" Type="http://schemas.openxmlformats.org/officeDocument/2006/relationships/image" Target="../media/image2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image" Target="http://img0.liveinternet.ru/images/attach/c/0/43/9/43009025_121258759033345.gif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30.jpeg"/><Relationship Id="rId10" Type="http://schemas.openxmlformats.org/officeDocument/2006/relationships/image" Target="../media/image33.jpeg"/><Relationship Id="rId4" Type="http://schemas.openxmlformats.org/officeDocument/2006/relationships/image" Target="../media/image29.pn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http://img0.liveinternet.ru/images/attach/c/0/43/9/43009025_121258759033345.gif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2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http://img0.liveinternet.ru/images/attach/c/0/43/9/43009025_121258759033345.gif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://img0.liveinternet.ru/images/attach/c/0/43/9/43009025_121258759033345.gif" TargetMode="External"/><Relationship Id="rId7" Type="http://schemas.openxmlformats.org/officeDocument/2006/relationships/image" Target="../media/image5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http://img0.liveinternet.ru/images/attach/c/0/43/9/43009025_121258759033345.gif" TargetMode="Externa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http://img0.liveinternet.ru/images/attach/c/0/43/9/43009025_121258759033345.gi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://img0.liveinternet.ru/images/attach/c/0/43/9/43009025_121258759033345.gif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img0.liveinternet.ru/images/attach/c/0/43/9/43009025_121258759033345.gif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img0.liveinternet.ru/images/attach/c/0/43/9/43009025_121258759033345.gif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://img0.liveinternet.ru/images/attach/c/0/43/9/43009025_121258759033345.gif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://img0.liveinternet.ru/images/attach/c/0/43/9/43009025_121258759033345.gif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0"/>
          <p:cNvSpPr>
            <a:spLocks noChangeArrowheads="1"/>
          </p:cNvSpPr>
          <p:nvPr/>
        </p:nvSpPr>
        <p:spPr bwMode="auto">
          <a:xfrm>
            <a:off x="2051050" y="0"/>
            <a:ext cx="6481390" cy="18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муниципального образование город Краснодар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«ЦЕНТР РАЗВИТИЯ РЕБЕНКА - ДЕТСКИЙ САД № 46» 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Бульварное Кольцо ул., д.24, </a:t>
            </a:r>
            <a:r>
              <a:rPr lang="ru-RU" alt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г.Краснодар</a:t>
            </a:r>
            <a:r>
              <a:rPr lang="ru-RU" alt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350089,  тел/факс (861)261-35-67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centre46@ mail.ru</a:t>
            </a:r>
            <a:endParaRPr lang="ru-RU" alt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rgbClr val="FFFFCC"/>
                </a:solidFill>
                <a:latin typeface="Arial" panose="020B0604020202020204" pitchFamily="34" charset="0"/>
              </a:rPr>
              <a:t/>
            </a:r>
            <a:br>
              <a:rPr lang="ru-RU" altLang="ru-RU" sz="1800" b="1" dirty="0" smtClean="0">
                <a:solidFill>
                  <a:srgbClr val="FFFFCC"/>
                </a:solidFill>
                <a:latin typeface="Arial" panose="020B0604020202020204" pitchFamily="34" charset="0"/>
              </a:rPr>
            </a:br>
            <a:endParaRPr lang="ru-RU" altLang="ru-RU" sz="1800" b="1" dirty="0" smtClean="0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80022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076748"/>
            <a:ext cx="8568506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  «Современные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подходы к организации  дополнительных </a:t>
            </a:r>
          </a:p>
          <a:p>
            <a:pPr algn="ctr"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образовательных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услуг в ДОУ» 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>
              <a:defRPr/>
            </a:pP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                   </a:t>
            </a:r>
          </a:p>
          <a:p>
            <a:pPr algn="ctr">
              <a:defRPr/>
            </a:pPr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>
              <a:defRPr/>
            </a:pPr>
            <a:endParaRPr lang="ru-RU" sz="2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                                                </a:t>
            </a:r>
          </a:p>
          <a:p>
            <a:pPr algn="ctr">
              <a:defRPr/>
            </a:pP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                                                    </a:t>
            </a:r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Посметухова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Екатерина Ивановна</a:t>
            </a:r>
          </a:p>
          <a:p>
            <a:pPr algn="ctr">
              <a:defRPr/>
            </a:pP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                               старший воспитатель</a:t>
            </a:r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89040"/>
            <a:ext cx="3078811" cy="17460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7067550" cy="1143000"/>
          </a:xfrm>
        </p:spPr>
        <p:txBody>
          <a:bodyPr/>
          <a:lstStyle/>
          <a:p>
            <a:r>
              <a:rPr lang="ru-RU" altLang="ru-RU" sz="2400" b="1" i="1" smtClean="0">
                <a:solidFill>
                  <a:srgbClr val="FFC000"/>
                </a:solidFill>
                <a:cs typeface="Times New Roman" pitchFamily="18" charset="0"/>
              </a:rPr>
              <a:t>Алгоритм деятельности педагога по созданию кружка (секции, студии):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4ED8770-94FF-4A03-8AE3-410FC0BB71B8}" type="datetime1">
              <a:rPr lang="ru-RU" smtClean="0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F45DE2-74AF-4C76-9317-A874BEAB4C58}" type="slidenum">
              <a:rPr lang="ru-RU" altLang="ru-RU" sz="1200">
                <a:solidFill>
                  <a:srgbClr val="D2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>
              <a:solidFill>
                <a:srgbClr val="D28989"/>
              </a:solidFill>
            </a:endParaRPr>
          </a:p>
        </p:txBody>
      </p:sp>
      <p:sp>
        <p:nvSpPr>
          <p:cNvPr id="12293" name="Прямоугольник 4"/>
          <p:cNvSpPr>
            <a:spLocks noChangeArrowheads="1"/>
          </p:cNvSpPr>
          <p:nvPr/>
        </p:nvSpPr>
        <p:spPr bwMode="auto">
          <a:xfrm>
            <a:off x="457200" y="1625600"/>
            <a:ext cx="82296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1.Изучение нормативно-правовой базы.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Выявление потребностей у родителей, детей в дополнительных образовательных услугах.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Анализ результативности работы по усвоению детьми государственной программы дошкольного образования.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Разработка (подбор) программы кружка.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Разработка плана кружка на учебный год.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Утверждение программы, плана работы кружка заведующей ДОУ.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Реализация плана работы кружка на практике.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Анализ результативности работы кружка.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Защита результатов работы перед родительской и педагогической общественностью. (уголки кружковой работы, выставки, участие в конкурсах, показах </a:t>
            </a:r>
            <a:r>
              <a:rPr lang="ru-RU" altLang="ru-RU" sz="1800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и т.д.)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1838325" y="84138"/>
            <a:ext cx="6046788" cy="1143000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solidFill>
                  <a:srgbClr val="FFFFCC"/>
                </a:solidFill>
                <a:latin typeface="Arial" charset="0"/>
              </a:rPr>
              <a:t/>
            </a:r>
            <a:br>
              <a:rPr lang="ru-RU" altLang="ru-RU" sz="1600" b="1" smtClean="0">
                <a:solidFill>
                  <a:srgbClr val="FFFFCC"/>
                </a:solidFill>
                <a:latin typeface="Arial" charset="0"/>
              </a:rPr>
            </a:br>
            <a:r>
              <a:rPr lang="ru-RU" altLang="ru-RU" sz="2000" b="1" smtClean="0">
                <a:solidFill>
                  <a:srgbClr val="FFFFCC"/>
                </a:solidFill>
                <a:latin typeface="Arial" charset="0"/>
              </a:rPr>
              <a:t>ПРОГРАММЫ</a:t>
            </a:r>
            <a:br>
              <a:rPr lang="ru-RU" altLang="ru-RU" sz="2000" b="1" smtClean="0">
                <a:solidFill>
                  <a:srgbClr val="FFFFCC"/>
                </a:solidFill>
                <a:latin typeface="Arial" charset="0"/>
              </a:rPr>
            </a:br>
            <a:r>
              <a:rPr lang="ru-RU" altLang="ru-RU" sz="2000" b="1" smtClean="0">
                <a:solidFill>
                  <a:srgbClr val="FFFFCC"/>
                </a:solidFill>
                <a:latin typeface="Arial" charset="0"/>
              </a:rPr>
              <a:t> ДОПОЛНИТЕЛЬНОГО  ОБРАЗОВАНИЯ:</a:t>
            </a:r>
            <a:br>
              <a:rPr lang="ru-RU" altLang="ru-RU" sz="2000" b="1" smtClean="0">
                <a:solidFill>
                  <a:srgbClr val="FFFFCC"/>
                </a:solidFill>
                <a:latin typeface="Arial" charset="0"/>
              </a:rPr>
            </a:br>
            <a:endParaRPr lang="ru-RU" altLang="ru-RU" sz="2000" b="1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3555" name="Rectangle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400" b="1" smtClean="0">
                <a:latin typeface="Arial" charset="0"/>
              </a:rPr>
              <a:t>разработана </a:t>
            </a: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400" b="1" smtClean="0">
                <a:latin typeface="Arial" charset="0"/>
              </a:rPr>
              <a:t>                          И. А.Бариновой, преподавателем ИЗО</a:t>
            </a: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400" b="1" smtClean="0">
                <a:latin typeface="Arial" charset="0"/>
              </a:rPr>
              <a:t> МБДОУ МО г. Краснодар</a:t>
            </a: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400" b="1" smtClean="0">
                <a:latin typeface="Arial" charset="0"/>
              </a:rPr>
              <a:t> «Центр - детский сад № 46».</a:t>
            </a: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endParaRPr lang="ru-RU" altLang="ru-RU" sz="1400" b="1" smtClean="0">
              <a:latin typeface="Arial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endParaRPr lang="ru-RU" altLang="ru-RU" sz="1400" b="1" smtClean="0">
              <a:latin typeface="Arial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endParaRPr lang="ru-RU" altLang="ru-RU" sz="1400" b="1" smtClean="0">
              <a:latin typeface="Arial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endParaRPr lang="ru-RU" altLang="ru-RU" sz="1400" b="1" smtClean="0">
              <a:latin typeface="Arial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endParaRPr lang="ru-RU" altLang="ru-RU" sz="1400" b="1" smtClean="0">
              <a:latin typeface="Arial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endParaRPr lang="ru-RU" altLang="ru-RU" sz="1400" b="1" smtClean="0">
              <a:latin typeface="Arial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endParaRPr lang="ru-RU" altLang="ru-RU" sz="1400" b="1" smtClean="0">
              <a:latin typeface="Arial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400" b="1" smtClean="0">
                <a:latin typeface="Arial" charset="0"/>
              </a:rPr>
              <a:t>разработана </a:t>
            </a: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400" b="1" smtClean="0">
                <a:latin typeface="Arial" charset="0"/>
              </a:rPr>
              <a:t>                          И. Н. Светлаковой, педагогом по хореографии</a:t>
            </a: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400" b="1" smtClean="0">
                <a:latin typeface="Arial" charset="0"/>
              </a:rPr>
              <a:t> МБДОУ МО г. Краснодар</a:t>
            </a: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400" b="1" smtClean="0">
                <a:latin typeface="Arial" charset="0"/>
              </a:rPr>
              <a:t> «Центр - детский сад № 46» </a:t>
            </a:r>
          </a:p>
          <a:p>
            <a:pPr marL="0" indent="0" algn="r"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400" b="1" smtClean="0">
                <a:latin typeface="Arial" charset="0"/>
              </a:rPr>
              <a:t> </a:t>
            </a:r>
          </a:p>
        </p:txBody>
      </p:sp>
      <p:sp>
        <p:nvSpPr>
          <p:cNvPr id="23557" name="Rectangle 5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71950" cy="4525963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разработана </a:t>
            </a: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И. 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В.Полященко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инструктором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физической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культуре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МБДОУ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МО г. Краснодар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Центр - детский сад № 46».  </a:t>
            </a: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latin typeface="Arial" panose="020B0604020202020204" pitchFamily="34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altLang="ru-RU" sz="1400" b="1" dirty="0">
              <a:latin typeface="Arial" panose="020B0604020202020204" pitchFamily="34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latin typeface="Arial" panose="020B0604020202020204" pitchFamily="34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altLang="ru-RU" sz="1400" b="1" dirty="0">
              <a:latin typeface="Arial" panose="020B0604020202020204" pitchFamily="34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latin typeface="Arial" panose="020B0604020202020204" pitchFamily="34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altLang="ru-RU" sz="1400" b="1" dirty="0">
              <a:latin typeface="Arial" panose="020B0604020202020204" pitchFamily="34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latin typeface="Arial" panose="020B0604020202020204" pitchFamily="34" charset="0"/>
              </a:rPr>
              <a:t>разработана </a:t>
            </a: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1400" b="1" dirty="0" smtClean="0">
                <a:latin typeface="Arial" panose="020B0604020202020204" pitchFamily="34" charset="0"/>
              </a:rPr>
              <a:t>Т.В. </a:t>
            </a:r>
            <a:r>
              <a:rPr lang="ru-RU" altLang="ru-RU" sz="1400" b="1" dirty="0" err="1" smtClean="0">
                <a:latin typeface="Arial" panose="020B0604020202020204" pitchFamily="34" charset="0"/>
              </a:rPr>
              <a:t>Лахиной</a:t>
            </a:r>
            <a:r>
              <a:rPr lang="ru-RU" altLang="ru-RU" sz="1400" b="1" dirty="0" smtClean="0">
                <a:latin typeface="Arial" panose="020B0604020202020204" pitchFamily="34" charset="0"/>
              </a:rPr>
              <a:t>,</a:t>
            </a: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1400" b="1" dirty="0" smtClean="0">
                <a:latin typeface="Arial" panose="020B0604020202020204" pitchFamily="34" charset="0"/>
              </a:rPr>
              <a:t> музыкальным </a:t>
            </a: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1400" b="1" dirty="0" smtClean="0">
                <a:latin typeface="Arial" panose="020B0604020202020204" pitchFamily="34" charset="0"/>
              </a:rPr>
              <a:t>руководителем</a:t>
            </a:r>
            <a:endParaRPr lang="ru-RU" altLang="ru-RU" sz="1400" b="1" dirty="0">
              <a:latin typeface="Arial" panose="020B0604020202020204" pitchFamily="34" charset="0"/>
            </a:endParaRP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latin typeface="Arial" panose="020B0604020202020204" pitchFamily="34" charset="0"/>
              </a:rPr>
              <a:t> МБДОУ МО г. Краснодар</a:t>
            </a:r>
          </a:p>
          <a:p>
            <a:pPr marL="0" indent="0" algn="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latin typeface="Arial" panose="020B0604020202020204" pitchFamily="34" charset="0"/>
              </a:rPr>
              <a:t> «Центр - детский сад № 46»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ru-RU" altLang="ru-RU" sz="1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939" y="1417638"/>
            <a:ext cx="1531657" cy="2172341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79" y="1466511"/>
            <a:ext cx="1497230" cy="2123468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C:\Users\Татьяна\Desktop\2019 ПДОУ\ПРОГРАММЫ ПДОУ\титул ИЗО МБДОУ 46_00058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69" y="4368640"/>
            <a:ext cx="1494556" cy="2153604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4319553"/>
            <a:ext cx="1530650" cy="216998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21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350"/>
            <a:ext cx="178593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7823496-9C32-4440-BF05-F288A3AA5F6C}" type="datetime1">
              <a:rPr lang="ru-RU" smtClean="0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14339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52C037-73E6-4C2B-868C-E02A5191EE3B}" type="slidenum">
              <a:rPr lang="ru-RU" altLang="ru-RU" sz="1200">
                <a:solidFill>
                  <a:srgbClr val="D2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>
              <a:solidFill>
                <a:srgbClr val="D2898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18" y="1755084"/>
            <a:ext cx="3775020" cy="225890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702" y="1755084"/>
            <a:ext cx="3950098" cy="225890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18" y="4382766"/>
            <a:ext cx="3751622" cy="2109257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128" y="4381835"/>
            <a:ext cx="3864671" cy="2172816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70" y="116632"/>
            <a:ext cx="4462659" cy="1298561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00"/>
          <a:stretch/>
        </p:blipFill>
        <p:spPr bwMode="auto">
          <a:xfrm>
            <a:off x="6742584" y="153844"/>
            <a:ext cx="1944216" cy="126134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7823496-9C32-4440-BF05-F288A3AA5F6C}" type="datetime1">
              <a:rPr lang="ru-RU" smtClean="0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15363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DEFDC4-9032-4592-BB9C-6DD4A833EF1A}" type="slidenum">
              <a:rPr lang="ru-RU" altLang="ru-RU" sz="1200">
                <a:solidFill>
                  <a:srgbClr val="D2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>
              <a:solidFill>
                <a:srgbClr val="D28989"/>
              </a:solidFill>
            </a:endParaRPr>
          </a:p>
        </p:txBody>
      </p:sp>
      <p:pic>
        <p:nvPicPr>
          <p:cNvPr id="15364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350"/>
            <a:ext cx="178593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/>
          <a:stretch/>
        </p:blipFill>
        <p:spPr>
          <a:xfrm>
            <a:off x="3449755" y="4483696"/>
            <a:ext cx="2548793" cy="189923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r="13965"/>
          <a:stretch/>
        </p:blipFill>
        <p:spPr>
          <a:xfrm>
            <a:off x="3194219" y="2007551"/>
            <a:ext cx="2664296" cy="189102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3"/>
          <a:stretch/>
        </p:blipFill>
        <p:spPr>
          <a:xfrm>
            <a:off x="438656" y="4452819"/>
            <a:ext cx="2755563" cy="193010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r="11372"/>
          <a:stretch/>
        </p:blipFill>
        <p:spPr>
          <a:xfrm>
            <a:off x="438656" y="2007551"/>
            <a:ext cx="2460468" cy="1906358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r="15585"/>
          <a:stretch/>
        </p:blipFill>
        <p:spPr>
          <a:xfrm>
            <a:off x="6254085" y="4452819"/>
            <a:ext cx="2512224" cy="193010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6926"/>
          <a:stretch/>
        </p:blipFill>
        <p:spPr>
          <a:xfrm>
            <a:off x="6306229" y="1926083"/>
            <a:ext cx="2460079" cy="1972488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820864" y="327986"/>
            <a:ext cx="7215632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Обучение по программе «Игровая ритмическая гимнастика» 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468313" y="0"/>
            <a:ext cx="8135937" cy="10445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Обучение по программе «Танцевальная фантазия»</a:t>
            </a:r>
            <a:endParaRPr lang="ru-RU" altLang="ru-RU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4" y="4355900"/>
            <a:ext cx="1893665" cy="1736748"/>
          </a:xfrm>
          <a:ln w="88900" cap="sq" cmpd="thickThin">
            <a:solidFill>
              <a:srgbClr val="C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5900"/>
          <a:stretch/>
        </p:blipFill>
        <p:spPr>
          <a:xfrm>
            <a:off x="4793263" y="4796154"/>
            <a:ext cx="1867110" cy="1706478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1" r="5777"/>
          <a:stretch/>
        </p:blipFill>
        <p:spPr>
          <a:xfrm>
            <a:off x="2545434" y="4796154"/>
            <a:ext cx="1867339" cy="1676794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7713"/>
          <a:stretch/>
        </p:blipFill>
        <p:spPr>
          <a:xfrm>
            <a:off x="6991638" y="4435292"/>
            <a:ext cx="1814334" cy="172601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91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57150"/>
            <a:ext cx="1609725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Развлеч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15" y="1928210"/>
            <a:ext cx="2910250" cy="214622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Новый год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28210"/>
            <a:ext cx="2658862" cy="2082466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День город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87" y="2096671"/>
            <a:ext cx="2129816" cy="233862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7823496-9C32-4440-BF05-F288A3AA5F6C}" type="datetime1">
              <a:rPr lang="ru-RU" smtClean="0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17411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7DD6BB-B9C5-46BB-AEFF-6ADC822916AA}" type="slidenum">
              <a:rPr lang="ru-RU" altLang="ru-RU" sz="1200">
                <a:solidFill>
                  <a:srgbClr val="D2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200">
              <a:solidFill>
                <a:srgbClr val="D2898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5" y="1375244"/>
            <a:ext cx="2627528" cy="1970647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533" name="Picture 5" descr="https://ds46.centerstart.ru/sites/ds46.centerstart.ru/files/archive/20201112_1010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7" y="1621444"/>
            <a:ext cx="3003984" cy="221480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https://ds46.centerstart.ru/sites/ds46.centerstart.ru/files/archive/IMG_20200924_0925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/>
          <a:stretch/>
        </p:blipFill>
        <p:spPr bwMode="auto">
          <a:xfrm>
            <a:off x="110156" y="1375244"/>
            <a:ext cx="2735709" cy="206381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Развлеч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8"/>
          <a:stretch/>
        </p:blipFill>
        <p:spPr bwMode="auto">
          <a:xfrm>
            <a:off x="6810219" y="3702470"/>
            <a:ext cx="2130239" cy="2075847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Развлечени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8"/>
          <a:stretch/>
        </p:blipFill>
        <p:spPr bwMode="auto">
          <a:xfrm>
            <a:off x="359814" y="3754019"/>
            <a:ext cx="2208477" cy="2160881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00561" y="400111"/>
            <a:ext cx="7264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0бучение по программе «Соловушка» 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7418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3688"/>
            <a:ext cx="11811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57150"/>
            <a:ext cx="1609725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4563" b="16801"/>
          <a:stretch/>
        </p:blipFill>
        <p:spPr>
          <a:xfrm>
            <a:off x="2736911" y="4371009"/>
            <a:ext cx="3969330" cy="2054377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7823496-9C32-4440-BF05-F288A3AA5F6C}" type="datetime1">
              <a:rPr lang="ru-RU" smtClean="0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18435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6534A1-A7BF-4718-A4D4-1694C72BDFBA}" type="slidenum">
              <a:rPr lang="ru-RU" altLang="ru-RU" sz="1200">
                <a:solidFill>
                  <a:srgbClr val="D2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200">
              <a:solidFill>
                <a:srgbClr val="D28989"/>
              </a:solidFill>
            </a:endParaRPr>
          </a:p>
        </p:txBody>
      </p:sp>
      <p:sp>
        <p:nvSpPr>
          <p:cNvPr id="18436" name="AutoShape 6" descr="https://apf.mail.ru/cgi-bin/readmsg?id=16130343251152372082;0;3&amp;exif=1&amp;full=1&amp;x-email=centre46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2316" y="203646"/>
            <a:ext cx="6334483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Обучение по программе «Рождение художника» 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20" y="147742"/>
            <a:ext cx="2041793" cy="3173412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11" y="3746054"/>
            <a:ext cx="1968815" cy="2624626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51" y="1254868"/>
            <a:ext cx="2020406" cy="2423667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/>
        </p:blipFill>
        <p:spPr>
          <a:xfrm>
            <a:off x="4835945" y="4053657"/>
            <a:ext cx="1832218" cy="261703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0" r="21651" b="7924"/>
          <a:stretch/>
        </p:blipFill>
        <p:spPr>
          <a:xfrm>
            <a:off x="7093962" y="329602"/>
            <a:ext cx="1808042" cy="2991552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13" y="3718118"/>
            <a:ext cx="1953740" cy="2760019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9551"/>
          <a:stretch/>
        </p:blipFill>
        <p:spPr>
          <a:xfrm>
            <a:off x="2677408" y="1254868"/>
            <a:ext cx="1732738" cy="2384748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60" y="4033775"/>
            <a:ext cx="1977684" cy="2636912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www.themegallery.com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41488" y="274638"/>
            <a:ext cx="6945312" cy="1143000"/>
          </a:xfrm>
        </p:spPr>
        <p:txBody>
          <a:bodyPr/>
          <a:lstStyle/>
          <a:p>
            <a:pPr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Мониторинг процесса 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динамики</a:t>
            </a:r>
            <a:r>
              <a:rPr lang="ru-RU" altLang="ru-RU" sz="2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дополнительных образовательных и иных услуг</a:t>
            </a:r>
            <a:endParaRPr lang="en-US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gray">
          <a:xfrm>
            <a:off x="0" y="2725738"/>
            <a:ext cx="9144000" cy="539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100000">
                <a:srgbClr val="ECECE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gray">
          <a:xfrm>
            <a:off x="0" y="2778125"/>
            <a:ext cx="9144000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grpSp>
        <p:nvGrpSpPr>
          <p:cNvPr id="19462" name="Group 5"/>
          <p:cNvGrpSpPr>
            <a:grpSpLocks/>
          </p:cNvGrpSpPr>
          <p:nvPr/>
        </p:nvGrpSpPr>
        <p:grpSpPr bwMode="auto">
          <a:xfrm rot="3877067">
            <a:off x="4631532" y="3902869"/>
            <a:ext cx="2503487" cy="974725"/>
            <a:chOff x="2290" y="2725"/>
            <a:chExt cx="1832" cy="713"/>
          </a:xfrm>
        </p:grpSpPr>
        <p:grpSp>
          <p:nvGrpSpPr>
            <p:cNvPr id="19544" name="Group 6"/>
            <p:cNvGrpSpPr>
              <a:grpSpLocks/>
            </p:cNvGrpSpPr>
            <p:nvPr/>
          </p:nvGrpSpPr>
          <p:grpSpPr bwMode="auto">
            <a:xfrm>
              <a:off x="2290" y="3030"/>
              <a:ext cx="1832" cy="408"/>
              <a:chOff x="2290" y="3030"/>
              <a:chExt cx="1832" cy="408"/>
            </a:xfrm>
          </p:grpSpPr>
          <p:sp>
            <p:nvSpPr>
              <p:cNvPr id="19548" name="Freeform 7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>
                  <a:gd name="T0" fmla="*/ 1832 w 1832"/>
                  <a:gd name="T1" fmla="*/ 32 h 408"/>
                  <a:gd name="T2" fmla="*/ 1830 w 1832"/>
                  <a:gd name="T3" fmla="*/ 66 h 408"/>
                  <a:gd name="T4" fmla="*/ 1814 w 1832"/>
                  <a:gd name="T5" fmla="*/ 128 h 408"/>
                  <a:gd name="T6" fmla="*/ 1788 w 1832"/>
                  <a:gd name="T7" fmla="*/ 188 h 408"/>
                  <a:gd name="T8" fmla="*/ 1754 w 1832"/>
                  <a:gd name="T9" fmla="*/ 240 h 408"/>
                  <a:gd name="T10" fmla="*/ 1712 w 1832"/>
                  <a:gd name="T11" fmla="*/ 288 h 408"/>
                  <a:gd name="T12" fmla="*/ 1664 w 1832"/>
                  <a:gd name="T13" fmla="*/ 330 h 408"/>
                  <a:gd name="T14" fmla="*/ 1610 w 1832"/>
                  <a:gd name="T15" fmla="*/ 362 h 408"/>
                  <a:gd name="T16" fmla="*/ 1550 w 1832"/>
                  <a:gd name="T17" fmla="*/ 388 h 408"/>
                  <a:gd name="T18" fmla="*/ 1486 w 1832"/>
                  <a:gd name="T19" fmla="*/ 402 h 408"/>
                  <a:gd name="T20" fmla="*/ 1418 w 1832"/>
                  <a:gd name="T21" fmla="*/ 408 h 408"/>
                  <a:gd name="T22" fmla="*/ 0 w 1832"/>
                  <a:gd name="T23" fmla="*/ 408 h 408"/>
                  <a:gd name="T24" fmla="*/ 0 w 1832"/>
                  <a:gd name="T25" fmla="*/ 0 h 408"/>
                  <a:gd name="T26" fmla="*/ 1832 w 1832"/>
                  <a:gd name="T27" fmla="*/ 0 h 408"/>
                  <a:gd name="T28" fmla="*/ 1832 w 1832"/>
                  <a:gd name="T29" fmla="*/ 32 h 408"/>
                  <a:gd name="T30" fmla="*/ 1832 w 1832"/>
                  <a:gd name="T31" fmla="*/ 32 h 4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608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49" name="Freeform 8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>
                  <a:gd name="T0" fmla="*/ 288 w 288"/>
                  <a:gd name="T1" fmla="*/ 0 h 334"/>
                  <a:gd name="T2" fmla="*/ 284 w 288"/>
                  <a:gd name="T3" fmla="*/ 52 h 334"/>
                  <a:gd name="T4" fmla="*/ 272 w 288"/>
                  <a:gd name="T5" fmla="*/ 98 h 334"/>
                  <a:gd name="T6" fmla="*/ 254 w 288"/>
                  <a:gd name="T7" fmla="*/ 140 h 334"/>
                  <a:gd name="T8" fmla="*/ 230 w 288"/>
                  <a:gd name="T9" fmla="*/ 176 h 334"/>
                  <a:gd name="T10" fmla="*/ 204 w 288"/>
                  <a:gd name="T11" fmla="*/ 208 h 334"/>
                  <a:gd name="T12" fmla="*/ 174 w 288"/>
                  <a:gd name="T13" fmla="*/ 238 h 334"/>
                  <a:gd name="T14" fmla="*/ 144 w 288"/>
                  <a:gd name="T15" fmla="*/ 262 h 334"/>
                  <a:gd name="T16" fmla="*/ 112 w 288"/>
                  <a:gd name="T17" fmla="*/ 282 h 334"/>
                  <a:gd name="T18" fmla="*/ 84 w 288"/>
                  <a:gd name="T19" fmla="*/ 298 h 334"/>
                  <a:gd name="T20" fmla="*/ 56 w 288"/>
                  <a:gd name="T21" fmla="*/ 312 h 334"/>
                  <a:gd name="T22" fmla="*/ 34 w 288"/>
                  <a:gd name="T23" fmla="*/ 322 h 334"/>
                  <a:gd name="T24" fmla="*/ 16 w 288"/>
                  <a:gd name="T25" fmla="*/ 328 h 334"/>
                  <a:gd name="T26" fmla="*/ 4 w 288"/>
                  <a:gd name="T27" fmla="*/ 332 h 334"/>
                  <a:gd name="T28" fmla="*/ 0 w 288"/>
                  <a:gd name="T29" fmla="*/ 334 h 334"/>
                  <a:gd name="T30" fmla="*/ 4 w 288"/>
                  <a:gd name="T31" fmla="*/ 332 h 334"/>
                  <a:gd name="T32" fmla="*/ 16 w 288"/>
                  <a:gd name="T33" fmla="*/ 326 h 334"/>
                  <a:gd name="T34" fmla="*/ 34 w 288"/>
                  <a:gd name="T35" fmla="*/ 318 h 334"/>
                  <a:gd name="T36" fmla="*/ 56 w 288"/>
                  <a:gd name="T37" fmla="*/ 304 h 334"/>
                  <a:gd name="T38" fmla="*/ 84 w 288"/>
                  <a:gd name="T39" fmla="*/ 288 h 334"/>
                  <a:gd name="T40" fmla="*/ 112 w 288"/>
                  <a:gd name="T41" fmla="*/ 266 h 334"/>
                  <a:gd name="T42" fmla="*/ 142 w 288"/>
                  <a:gd name="T43" fmla="*/ 242 h 334"/>
                  <a:gd name="T44" fmla="*/ 170 w 288"/>
                  <a:gd name="T45" fmla="*/ 212 h 334"/>
                  <a:gd name="T46" fmla="*/ 196 w 288"/>
                  <a:gd name="T47" fmla="*/ 180 h 334"/>
                  <a:gd name="T48" fmla="*/ 220 w 288"/>
                  <a:gd name="T49" fmla="*/ 142 h 334"/>
                  <a:gd name="T50" fmla="*/ 238 w 288"/>
                  <a:gd name="T51" fmla="*/ 100 h 334"/>
                  <a:gd name="T52" fmla="*/ 250 w 288"/>
                  <a:gd name="T53" fmla="*/ 54 h 334"/>
                  <a:gd name="T54" fmla="*/ 254 w 288"/>
                  <a:gd name="T55" fmla="*/ 2 h 334"/>
                  <a:gd name="T56" fmla="*/ 288 w 288"/>
                  <a:gd name="T57" fmla="*/ 0 h 3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9545" name="Group 9"/>
            <p:cNvGrpSpPr>
              <a:grpSpLocks/>
            </p:cNvGrpSpPr>
            <p:nvPr/>
          </p:nvGrpSpPr>
          <p:grpSpPr bwMode="auto">
            <a:xfrm flipV="1">
              <a:off x="2290" y="2725"/>
              <a:ext cx="1406" cy="313"/>
              <a:chOff x="2290" y="3030"/>
              <a:chExt cx="1832" cy="408"/>
            </a:xfrm>
          </p:grpSpPr>
          <p:sp>
            <p:nvSpPr>
              <p:cNvPr id="19546" name="Freeform 10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>
                  <a:gd name="T0" fmla="*/ 1832 w 1832"/>
                  <a:gd name="T1" fmla="*/ 32 h 408"/>
                  <a:gd name="T2" fmla="*/ 1830 w 1832"/>
                  <a:gd name="T3" fmla="*/ 66 h 408"/>
                  <a:gd name="T4" fmla="*/ 1814 w 1832"/>
                  <a:gd name="T5" fmla="*/ 128 h 408"/>
                  <a:gd name="T6" fmla="*/ 1788 w 1832"/>
                  <a:gd name="T7" fmla="*/ 188 h 408"/>
                  <a:gd name="T8" fmla="*/ 1754 w 1832"/>
                  <a:gd name="T9" fmla="*/ 240 h 408"/>
                  <a:gd name="T10" fmla="*/ 1712 w 1832"/>
                  <a:gd name="T11" fmla="*/ 288 h 408"/>
                  <a:gd name="T12" fmla="*/ 1664 w 1832"/>
                  <a:gd name="T13" fmla="*/ 330 h 408"/>
                  <a:gd name="T14" fmla="*/ 1610 w 1832"/>
                  <a:gd name="T15" fmla="*/ 362 h 408"/>
                  <a:gd name="T16" fmla="*/ 1550 w 1832"/>
                  <a:gd name="T17" fmla="*/ 388 h 408"/>
                  <a:gd name="T18" fmla="*/ 1486 w 1832"/>
                  <a:gd name="T19" fmla="*/ 402 h 408"/>
                  <a:gd name="T20" fmla="*/ 1418 w 1832"/>
                  <a:gd name="T21" fmla="*/ 408 h 408"/>
                  <a:gd name="T22" fmla="*/ 0 w 1832"/>
                  <a:gd name="T23" fmla="*/ 408 h 408"/>
                  <a:gd name="T24" fmla="*/ 0 w 1832"/>
                  <a:gd name="T25" fmla="*/ 0 h 408"/>
                  <a:gd name="T26" fmla="*/ 1832 w 1832"/>
                  <a:gd name="T27" fmla="*/ 0 h 408"/>
                  <a:gd name="T28" fmla="*/ 1832 w 1832"/>
                  <a:gd name="T29" fmla="*/ 32 h 408"/>
                  <a:gd name="T30" fmla="*/ 1832 w 1832"/>
                  <a:gd name="T31" fmla="*/ 32 h 4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98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47" name="Freeform 11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>
                  <a:gd name="T0" fmla="*/ 288 w 288"/>
                  <a:gd name="T1" fmla="*/ 0 h 334"/>
                  <a:gd name="T2" fmla="*/ 284 w 288"/>
                  <a:gd name="T3" fmla="*/ 52 h 334"/>
                  <a:gd name="T4" fmla="*/ 272 w 288"/>
                  <a:gd name="T5" fmla="*/ 98 h 334"/>
                  <a:gd name="T6" fmla="*/ 254 w 288"/>
                  <a:gd name="T7" fmla="*/ 140 h 334"/>
                  <a:gd name="T8" fmla="*/ 230 w 288"/>
                  <a:gd name="T9" fmla="*/ 176 h 334"/>
                  <a:gd name="T10" fmla="*/ 204 w 288"/>
                  <a:gd name="T11" fmla="*/ 208 h 334"/>
                  <a:gd name="T12" fmla="*/ 174 w 288"/>
                  <a:gd name="T13" fmla="*/ 238 h 334"/>
                  <a:gd name="T14" fmla="*/ 144 w 288"/>
                  <a:gd name="T15" fmla="*/ 262 h 334"/>
                  <a:gd name="T16" fmla="*/ 112 w 288"/>
                  <a:gd name="T17" fmla="*/ 282 h 334"/>
                  <a:gd name="T18" fmla="*/ 84 w 288"/>
                  <a:gd name="T19" fmla="*/ 298 h 334"/>
                  <a:gd name="T20" fmla="*/ 56 w 288"/>
                  <a:gd name="T21" fmla="*/ 312 h 334"/>
                  <a:gd name="T22" fmla="*/ 34 w 288"/>
                  <a:gd name="T23" fmla="*/ 322 h 334"/>
                  <a:gd name="T24" fmla="*/ 16 w 288"/>
                  <a:gd name="T25" fmla="*/ 328 h 334"/>
                  <a:gd name="T26" fmla="*/ 4 w 288"/>
                  <a:gd name="T27" fmla="*/ 332 h 334"/>
                  <a:gd name="T28" fmla="*/ 0 w 288"/>
                  <a:gd name="T29" fmla="*/ 334 h 334"/>
                  <a:gd name="T30" fmla="*/ 4 w 288"/>
                  <a:gd name="T31" fmla="*/ 332 h 334"/>
                  <a:gd name="T32" fmla="*/ 16 w 288"/>
                  <a:gd name="T33" fmla="*/ 326 h 334"/>
                  <a:gd name="T34" fmla="*/ 34 w 288"/>
                  <a:gd name="T35" fmla="*/ 318 h 334"/>
                  <a:gd name="T36" fmla="*/ 56 w 288"/>
                  <a:gd name="T37" fmla="*/ 304 h 334"/>
                  <a:gd name="T38" fmla="*/ 84 w 288"/>
                  <a:gd name="T39" fmla="*/ 288 h 334"/>
                  <a:gd name="T40" fmla="*/ 112 w 288"/>
                  <a:gd name="T41" fmla="*/ 266 h 334"/>
                  <a:gd name="T42" fmla="*/ 142 w 288"/>
                  <a:gd name="T43" fmla="*/ 242 h 334"/>
                  <a:gd name="T44" fmla="*/ 170 w 288"/>
                  <a:gd name="T45" fmla="*/ 212 h 334"/>
                  <a:gd name="T46" fmla="*/ 196 w 288"/>
                  <a:gd name="T47" fmla="*/ 180 h 334"/>
                  <a:gd name="T48" fmla="*/ 220 w 288"/>
                  <a:gd name="T49" fmla="*/ 142 h 334"/>
                  <a:gd name="T50" fmla="*/ 238 w 288"/>
                  <a:gd name="T51" fmla="*/ 100 h 334"/>
                  <a:gd name="T52" fmla="*/ 250 w 288"/>
                  <a:gd name="T53" fmla="*/ 54 h 334"/>
                  <a:gd name="T54" fmla="*/ 254 w 288"/>
                  <a:gd name="T55" fmla="*/ 2 h 334"/>
                  <a:gd name="T56" fmla="*/ 288 w 288"/>
                  <a:gd name="T57" fmla="*/ 0 h 3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9463" name="Group 12"/>
          <p:cNvGrpSpPr>
            <a:grpSpLocks/>
          </p:cNvGrpSpPr>
          <p:nvPr/>
        </p:nvGrpSpPr>
        <p:grpSpPr bwMode="auto">
          <a:xfrm>
            <a:off x="4427538" y="2128838"/>
            <a:ext cx="1439862" cy="1439862"/>
            <a:chOff x="2789" y="1625"/>
            <a:chExt cx="907" cy="907"/>
          </a:xfrm>
        </p:grpSpPr>
        <p:sp>
          <p:nvSpPr>
            <p:cNvPr id="19534" name="Oval 13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83A6A7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9535" name="Oval 14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9536" name="Oval 15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475A5A"/>
                </a:gs>
                <a:gs pos="50000">
                  <a:srgbClr val="83A6A7"/>
                </a:gs>
                <a:gs pos="100000">
                  <a:srgbClr val="475A5A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9537" name="Oval 16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53696A"/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9538" name="Oval 17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grpSp>
          <p:nvGrpSpPr>
            <p:cNvPr id="19539" name="Group 18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19540" name="Oval 1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9541" name="Oval 2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9542" name="Oval 2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9543" name="Oval 22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2000" b="1">
                    <a:solidFill>
                      <a:srgbClr val="C00000"/>
                    </a:solidFill>
                    <a:latin typeface="Arial" charset="0"/>
                  </a:rPr>
                  <a:t>183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2000" b="1">
                    <a:solidFill>
                      <a:srgbClr val="C00000"/>
                    </a:solidFill>
                    <a:latin typeface="Arial" charset="0"/>
                  </a:rPr>
                  <a:t>- 47%</a:t>
                </a:r>
              </a:p>
            </p:txBody>
          </p:sp>
        </p:grpSp>
      </p:grpSp>
      <p:grpSp>
        <p:nvGrpSpPr>
          <p:cNvPr id="19464" name="Group 23"/>
          <p:cNvGrpSpPr>
            <a:grpSpLocks/>
          </p:cNvGrpSpPr>
          <p:nvPr/>
        </p:nvGrpSpPr>
        <p:grpSpPr bwMode="auto">
          <a:xfrm rot="3877067">
            <a:off x="6863557" y="3975894"/>
            <a:ext cx="2503487" cy="974725"/>
            <a:chOff x="2290" y="2725"/>
            <a:chExt cx="1832" cy="713"/>
          </a:xfrm>
        </p:grpSpPr>
        <p:grpSp>
          <p:nvGrpSpPr>
            <p:cNvPr id="19528" name="Group 24"/>
            <p:cNvGrpSpPr>
              <a:grpSpLocks/>
            </p:cNvGrpSpPr>
            <p:nvPr/>
          </p:nvGrpSpPr>
          <p:grpSpPr bwMode="auto">
            <a:xfrm>
              <a:off x="2290" y="3030"/>
              <a:ext cx="1832" cy="408"/>
              <a:chOff x="2290" y="3030"/>
              <a:chExt cx="1832" cy="408"/>
            </a:xfrm>
          </p:grpSpPr>
          <p:sp>
            <p:nvSpPr>
              <p:cNvPr id="19532" name="Freeform 25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>
                  <a:gd name="T0" fmla="*/ 1832 w 1832"/>
                  <a:gd name="T1" fmla="*/ 32 h 408"/>
                  <a:gd name="T2" fmla="*/ 1830 w 1832"/>
                  <a:gd name="T3" fmla="*/ 66 h 408"/>
                  <a:gd name="T4" fmla="*/ 1814 w 1832"/>
                  <a:gd name="T5" fmla="*/ 128 h 408"/>
                  <a:gd name="T6" fmla="*/ 1788 w 1832"/>
                  <a:gd name="T7" fmla="*/ 188 h 408"/>
                  <a:gd name="T8" fmla="*/ 1754 w 1832"/>
                  <a:gd name="T9" fmla="*/ 240 h 408"/>
                  <a:gd name="T10" fmla="*/ 1712 w 1832"/>
                  <a:gd name="T11" fmla="*/ 288 h 408"/>
                  <a:gd name="T12" fmla="*/ 1664 w 1832"/>
                  <a:gd name="T13" fmla="*/ 330 h 408"/>
                  <a:gd name="T14" fmla="*/ 1610 w 1832"/>
                  <a:gd name="T15" fmla="*/ 362 h 408"/>
                  <a:gd name="T16" fmla="*/ 1550 w 1832"/>
                  <a:gd name="T17" fmla="*/ 388 h 408"/>
                  <a:gd name="T18" fmla="*/ 1486 w 1832"/>
                  <a:gd name="T19" fmla="*/ 402 h 408"/>
                  <a:gd name="T20" fmla="*/ 1418 w 1832"/>
                  <a:gd name="T21" fmla="*/ 408 h 408"/>
                  <a:gd name="T22" fmla="*/ 0 w 1832"/>
                  <a:gd name="T23" fmla="*/ 408 h 408"/>
                  <a:gd name="T24" fmla="*/ 0 w 1832"/>
                  <a:gd name="T25" fmla="*/ 0 h 408"/>
                  <a:gd name="T26" fmla="*/ 1832 w 1832"/>
                  <a:gd name="T27" fmla="*/ 0 h 408"/>
                  <a:gd name="T28" fmla="*/ 1832 w 1832"/>
                  <a:gd name="T29" fmla="*/ 32 h 408"/>
                  <a:gd name="T30" fmla="*/ 1832 w 1832"/>
                  <a:gd name="T31" fmla="*/ 32 h 4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33" name="Freeform 26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>
                  <a:gd name="T0" fmla="*/ 288 w 288"/>
                  <a:gd name="T1" fmla="*/ 0 h 334"/>
                  <a:gd name="T2" fmla="*/ 284 w 288"/>
                  <a:gd name="T3" fmla="*/ 52 h 334"/>
                  <a:gd name="T4" fmla="*/ 272 w 288"/>
                  <a:gd name="T5" fmla="*/ 98 h 334"/>
                  <a:gd name="T6" fmla="*/ 254 w 288"/>
                  <a:gd name="T7" fmla="*/ 140 h 334"/>
                  <a:gd name="T8" fmla="*/ 230 w 288"/>
                  <a:gd name="T9" fmla="*/ 176 h 334"/>
                  <a:gd name="T10" fmla="*/ 204 w 288"/>
                  <a:gd name="T11" fmla="*/ 208 h 334"/>
                  <a:gd name="T12" fmla="*/ 174 w 288"/>
                  <a:gd name="T13" fmla="*/ 238 h 334"/>
                  <a:gd name="T14" fmla="*/ 144 w 288"/>
                  <a:gd name="T15" fmla="*/ 262 h 334"/>
                  <a:gd name="T16" fmla="*/ 112 w 288"/>
                  <a:gd name="T17" fmla="*/ 282 h 334"/>
                  <a:gd name="T18" fmla="*/ 84 w 288"/>
                  <a:gd name="T19" fmla="*/ 298 h 334"/>
                  <a:gd name="T20" fmla="*/ 56 w 288"/>
                  <a:gd name="T21" fmla="*/ 312 h 334"/>
                  <a:gd name="T22" fmla="*/ 34 w 288"/>
                  <a:gd name="T23" fmla="*/ 322 h 334"/>
                  <a:gd name="T24" fmla="*/ 16 w 288"/>
                  <a:gd name="T25" fmla="*/ 328 h 334"/>
                  <a:gd name="T26" fmla="*/ 4 w 288"/>
                  <a:gd name="T27" fmla="*/ 332 h 334"/>
                  <a:gd name="T28" fmla="*/ 0 w 288"/>
                  <a:gd name="T29" fmla="*/ 334 h 334"/>
                  <a:gd name="T30" fmla="*/ 4 w 288"/>
                  <a:gd name="T31" fmla="*/ 332 h 334"/>
                  <a:gd name="T32" fmla="*/ 16 w 288"/>
                  <a:gd name="T33" fmla="*/ 326 h 334"/>
                  <a:gd name="T34" fmla="*/ 34 w 288"/>
                  <a:gd name="T35" fmla="*/ 318 h 334"/>
                  <a:gd name="T36" fmla="*/ 56 w 288"/>
                  <a:gd name="T37" fmla="*/ 304 h 334"/>
                  <a:gd name="T38" fmla="*/ 84 w 288"/>
                  <a:gd name="T39" fmla="*/ 288 h 334"/>
                  <a:gd name="T40" fmla="*/ 112 w 288"/>
                  <a:gd name="T41" fmla="*/ 266 h 334"/>
                  <a:gd name="T42" fmla="*/ 142 w 288"/>
                  <a:gd name="T43" fmla="*/ 242 h 334"/>
                  <a:gd name="T44" fmla="*/ 170 w 288"/>
                  <a:gd name="T45" fmla="*/ 212 h 334"/>
                  <a:gd name="T46" fmla="*/ 196 w 288"/>
                  <a:gd name="T47" fmla="*/ 180 h 334"/>
                  <a:gd name="T48" fmla="*/ 220 w 288"/>
                  <a:gd name="T49" fmla="*/ 142 h 334"/>
                  <a:gd name="T50" fmla="*/ 238 w 288"/>
                  <a:gd name="T51" fmla="*/ 100 h 334"/>
                  <a:gd name="T52" fmla="*/ 250 w 288"/>
                  <a:gd name="T53" fmla="*/ 54 h 334"/>
                  <a:gd name="T54" fmla="*/ 254 w 288"/>
                  <a:gd name="T55" fmla="*/ 2 h 334"/>
                  <a:gd name="T56" fmla="*/ 288 w 288"/>
                  <a:gd name="T57" fmla="*/ 0 h 3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9529" name="Group 27"/>
            <p:cNvGrpSpPr>
              <a:grpSpLocks/>
            </p:cNvGrpSpPr>
            <p:nvPr/>
          </p:nvGrpSpPr>
          <p:grpSpPr bwMode="auto">
            <a:xfrm flipV="1">
              <a:off x="2290" y="2725"/>
              <a:ext cx="1406" cy="313"/>
              <a:chOff x="2290" y="3030"/>
              <a:chExt cx="1832" cy="408"/>
            </a:xfrm>
          </p:grpSpPr>
          <p:sp>
            <p:nvSpPr>
              <p:cNvPr id="19530" name="Freeform 28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>
                  <a:gd name="T0" fmla="*/ 1832 w 1832"/>
                  <a:gd name="T1" fmla="*/ 32 h 408"/>
                  <a:gd name="T2" fmla="*/ 1830 w 1832"/>
                  <a:gd name="T3" fmla="*/ 66 h 408"/>
                  <a:gd name="T4" fmla="*/ 1814 w 1832"/>
                  <a:gd name="T5" fmla="*/ 128 h 408"/>
                  <a:gd name="T6" fmla="*/ 1788 w 1832"/>
                  <a:gd name="T7" fmla="*/ 188 h 408"/>
                  <a:gd name="T8" fmla="*/ 1754 w 1832"/>
                  <a:gd name="T9" fmla="*/ 240 h 408"/>
                  <a:gd name="T10" fmla="*/ 1712 w 1832"/>
                  <a:gd name="T11" fmla="*/ 288 h 408"/>
                  <a:gd name="T12" fmla="*/ 1664 w 1832"/>
                  <a:gd name="T13" fmla="*/ 330 h 408"/>
                  <a:gd name="T14" fmla="*/ 1610 w 1832"/>
                  <a:gd name="T15" fmla="*/ 362 h 408"/>
                  <a:gd name="T16" fmla="*/ 1550 w 1832"/>
                  <a:gd name="T17" fmla="*/ 388 h 408"/>
                  <a:gd name="T18" fmla="*/ 1486 w 1832"/>
                  <a:gd name="T19" fmla="*/ 402 h 408"/>
                  <a:gd name="T20" fmla="*/ 1418 w 1832"/>
                  <a:gd name="T21" fmla="*/ 408 h 408"/>
                  <a:gd name="T22" fmla="*/ 0 w 1832"/>
                  <a:gd name="T23" fmla="*/ 408 h 408"/>
                  <a:gd name="T24" fmla="*/ 0 w 1832"/>
                  <a:gd name="T25" fmla="*/ 0 h 408"/>
                  <a:gd name="T26" fmla="*/ 1832 w 1832"/>
                  <a:gd name="T27" fmla="*/ 0 h 408"/>
                  <a:gd name="T28" fmla="*/ 1832 w 1832"/>
                  <a:gd name="T29" fmla="*/ 32 h 408"/>
                  <a:gd name="T30" fmla="*/ 1832 w 1832"/>
                  <a:gd name="T31" fmla="*/ 32 h 4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66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31" name="Freeform 29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>
                  <a:gd name="T0" fmla="*/ 288 w 288"/>
                  <a:gd name="T1" fmla="*/ 0 h 334"/>
                  <a:gd name="T2" fmla="*/ 284 w 288"/>
                  <a:gd name="T3" fmla="*/ 52 h 334"/>
                  <a:gd name="T4" fmla="*/ 272 w 288"/>
                  <a:gd name="T5" fmla="*/ 98 h 334"/>
                  <a:gd name="T6" fmla="*/ 254 w 288"/>
                  <a:gd name="T7" fmla="*/ 140 h 334"/>
                  <a:gd name="T8" fmla="*/ 230 w 288"/>
                  <a:gd name="T9" fmla="*/ 176 h 334"/>
                  <a:gd name="T10" fmla="*/ 204 w 288"/>
                  <a:gd name="T11" fmla="*/ 208 h 334"/>
                  <a:gd name="T12" fmla="*/ 174 w 288"/>
                  <a:gd name="T13" fmla="*/ 238 h 334"/>
                  <a:gd name="T14" fmla="*/ 144 w 288"/>
                  <a:gd name="T15" fmla="*/ 262 h 334"/>
                  <a:gd name="T16" fmla="*/ 112 w 288"/>
                  <a:gd name="T17" fmla="*/ 282 h 334"/>
                  <a:gd name="T18" fmla="*/ 84 w 288"/>
                  <a:gd name="T19" fmla="*/ 298 h 334"/>
                  <a:gd name="T20" fmla="*/ 56 w 288"/>
                  <a:gd name="T21" fmla="*/ 312 h 334"/>
                  <a:gd name="T22" fmla="*/ 34 w 288"/>
                  <a:gd name="T23" fmla="*/ 322 h 334"/>
                  <a:gd name="T24" fmla="*/ 16 w 288"/>
                  <a:gd name="T25" fmla="*/ 328 h 334"/>
                  <a:gd name="T26" fmla="*/ 4 w 288"/>
                  <a:gd name="T27" fmla="*/ 332 h 334"/>
                  <a:gd name="T28" fmla="*/ 0 w 288"/>
                  <a:gd name="T29" fmla="*/ 334 h 334"/>
                  <a:gd name="T30" fmla="*/ 4 w 288"/>
                  <a:gd name="T31" fmla="*/ 332 h 334"/>
                  <a:gd name="T32" fmla="*/ 16 w 288"/>
                  <a:gd name="T33" fmla="*/ 326 h 334"/>
                  <a:gd name="T34" fmla="*/ 34 w 288"/>
                  <a:gd name="T35" fmla="*/ 318 h 334"/>
                  <a:gd name="T36" fmla="*/ 56 w 288"/>
                  <a:gd name="T37" fmla="*/ 304 h 334"/>
                  <a:gd name="T38" fmla="*/ 84 w 288"/>
                  <a:gd name="T39" fmla="*/ 288 h 334"/>
                  <a:gd name="T40" fmla="*/ 112 w 288"/>
                  <a:gd name="T41" fmla="*/ 266 h 334"/>
                  <a:gd name="T42" fmla="*/ 142 w 288"/>
                  <a:gd name="T43" fmla="*/ 242 h 334"/>
                  <a:gd name="T44" fmla="*/ 170 w 288"/>
                  <a:gd name="T45" fmla="*/ 212 h 334"/>
                  <a:gd name="T46" fmla="*/ 196 w 288"/>
                  <a:gd name="T47" fmla="*/ 180 h 334"/>
                  <a:gd name="T48" fmla="*/ 220 w 288"/>
                  <a:gd name="T49" fmla="*/ 142 h 334"/>
                  <a:gd name="T50" fmla="*/ 238 w 288"/>
                  <a:gd name="T51" fmla="*/ 100 h 334"/>
                  <a:gd name="T52" fmla="*/ 250 w 288"/>
                  <a:gd name="T53" fmla="*/ 54 h 334"/>
                  <a:gd name="T54" fmla="*/ 254 w 288"/>
                  <a:gd name="T55" fmla="*/ 2 h 334"/>
                  <a:gd name="T56" fmla="*/ 288 w 288"/>
                  <a:gd name="T57" fmla="*/ 0 h 3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9465" name="Oval 30"/>
          <p:cNvSpPr>
            <a:spLocks noChangeArrowheads="1"/>
          </p:cNvSpPr>
          <p:nvPr/>
        </p:nvSpPr>
        <p:spPr bwMode="gray">
          <a:xfrm>
            <a:off x="6442075" y="1970088"/>
            <a:ext cx="1730375" cy="17272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3399FF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9466" name="Oval 31"/>
          <p:cNvSpPr>
            <a:spLocks noChangeArrowheads="1"/>
          </p:cNvSpPr>
          <p:nvPr/>
        </p:nvSpPr>
        <p:spPr bwMode="gray">
          <a:xfrm>
            <a:off x="6442075" y="1970088"/>
            <a:ext cx="1730375" cy="1727200"/>
          </a:xfrm>
          <a:prstGeom prst="ellipse">
            <a:avLst/>
          </a:prstGeom>
          <a:gradFill rotWithShape="1">
            <a:gsLst>
              <a:gs pos="0">
                <a:srgbClr val="3399FF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9467" name="Oval 32"/>
          <p:cNvSpPr>
            <a:spLocks noChangeArrowheads="1"/>
          </p:cNvSpPr>
          <p:nvPr/>
        </p:nvSpPr>
        <p:spPr bwMode="gray">
          <a:xfrm>
            <a:off x="6557963" y="2082800"/>
            <a:ext cx="1501775" cy="1500188"/>
          </a:xfrm>
          <a:prstGeom prst="ellipse">
            <a:avLst/>
          </a:prstGeom>
          <a:gradFill rotWithShape="1">
            <a:gsLst>
              <a:gs pos="0">
                <a:srgbClr val="1C538A"/>
              </a:gs>
              <a:gs pos="50000">
                <a:srgbClr val="3399FF"/>
              </a:gs>
              <a:gs pos="100000">
                <a:srgbClr val="1C538A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9468" name="Oval 33"/>
          <p:cNvSpPr>
            <a:spLocks noChangeArrowheads="1"/>
          </p:cNvSpPr>
          <p:nvPr/>
        </p:nvSpPr>
        <p:spPr bwMode="gray">
          <a:xfrm>
            <a:off x="6559550" y="2085975"/>
            <a:ext cx="1501775" cy="1500188"/>
          </a:xfrm>
          <a:prstGeom prst="ellipse">
            <a:avLst/>
          </a:prstGeom>
          <a:gradFill rotWithShape="1">
            <a:gsLst>
              <a:gs pos="0">
                <a:srgbClr val="2061A2"/>
              </a:gs>
              <a:gs pos="100000">
                <a:srgbClr val="3399FF">
                  <a:alpha val="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9469" name="Oval 34"/>
          <p:cNvSpPr>
            <a:spLocks noChangeArrowheads="1"/>
          </p:cNvSpPr>
          <p:nvPr/>
        </p:nvSpPr>
        <p:spPr bwMode="gray">
          <a:xfrm>
            <a:off x="6632575" y="2159000"/>
            <a:ext cx="1352550" cy="1349375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grpSp>
        <p:nvGrpSpPr>
          <p:cNvPr id="19470" name="Group 35"/>
          <p:cNvGrpSpPr>
            <a:grpSpLocks/>
          </p:cNvGrpSpPr>
          <p:nvPr/>
        </p:nvGrpSpPr>
        <p:grpSpPr bwMode="auto">
          <a:xfrm>
            <a:off x="6638925" y="2163763"/>
            <a:ext cx="1311275" cy="1309687"/>
            <a:chOff x="4166" y="1706"/>
            <a:chExt cx="1252" cy="1252"/>
          </a:xfrm>
        </p:grpSpPr>
        <p:sp>
          <p:nvSpPr>
            <p:cNvPr id="19524" name="Oval 3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9525" name="Oval 3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9526" name="Oval 3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9527" name="Oval 3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C00000"/>
                  </a:solidFill>
                  <a:latin typeface="Arial" charset="0"/>
                </a:rPr>
                <a:t>204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C00000"/>
                  </a:solidFill>
                  <a:latin typeface="Arial" charset="0"/>
                </a:rPr>
                <a:t>- 51%</a:t>
              </a:r>
            </a:p>
          </p:txBody>
        </p:sp>
      </p:grpSp>
      <p:grpSp>
        <p:nvGrpSpPr>
          <p:cNvPr id="19471" name="Group 40"/>
          <p:cNvGrpSpPr>
            <a:grpSpLocks/>
          </p:cNvGrpSpPr>
          <p:nvPr/>
        </p:nvGrpSpPr>
        <p:grpSpPr bwMode="auto">
          <a:xfrm rot="3877067">
            <a:off x="2583657" y="3902869"/>
            <a:ext cx="2503487" cy="974725"/>
            <a:chOff x="2290" y="2725"/>
            <a:chExt cx="1832" cy="713"/>
          </a:xfrm>
        </p:grpSpPr>
        <p:grpSp>
          <p:nvGrpSpPr>
            <p:cNvPr id="19518" name="Group 41"/>
            <p:cNvGrpSpPr>
              <a:grpSpLocks/>
            </p:cNvGrpSpPr>
            <p:nvPr/>
          </p:nvGrpSpPr>
          <p:grpSpPr bwMode="auto">
            <a:xfrm>
              <a:off x="2290" y="3030"/>
              <a:ext cx="1832" cy="408"/>
              <a:chOff x="2290" y="3030"/>
              <a:chExt cx="1832" cy="408"/>
            </a:xfrm>
          </p:grpSpPr>
          <p:sp>
            <p:nvSpPr>
              <p:cNvPr id="19522" name="Freeform 42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>
                  <a:gd name="T0" fmla="*/ 1832 w 1832"/>
                  <a:gd name="T1" fmla="*/ 32 h 408"/>
                  <a:gd name="T2" fmla="*/ 1830 w 1832"/>
                  <a:gd name="T3" fmla="*/ 66 h 408"/>
                  <a:gd name="T4" fmla="*/ 1814 w 1832"/>
                  <a:gd name="T5" fmla="*/ 128 h 408"/>
                  <a:gd name="T6" fmla="*/ 1788 w 1832"/>
                  <a:gd name="T7" fmla="*/ 188 h 408"/>
                  <a:gd name="T8" fmla="*/ 1754 w 1832"/>
                  <a:gd name="T9" fmla="*/ 240 h 408"/>
                  <a:gd name="T10" fmla="*/ 1712 w 1832"/>
                  <a:gd name="T11" fmla="*/ 288 h 408"/>
                  <a:gd name="T12" fmla="*/ 1664 w 1832"/>
                  <a:gd name="T13" fmla="*/ 330 h 408"/>
                  <a:gd name="T14" fmla="*/ 1610 w 1832"/>
                  <a:gd name="T15" fmla="*/ 362 h 408"/>
                  <a:gd name="T16" fmla="*/ 1550 w 1832"/>
                  <a:gd name="T17" fmla="*/ 388 h 408"/>
                  <a:gd name="T18" fmla="*/ 1486 w 1832"/>
                  <a:gd name="T19" fmla="*/ 402 h 408"/>
                  <a:gd name="T20" fmla="*/ 1418 w 1832"/>
                  <a:gd name="T21" fmla="*/ 408 h 408"/>
                  <a:gd name="T22" fmla="*/ 0 w 1832"/>
                  <a:gd name="T23" fmla="*/ 408 h 408"/>
                  <a:gd name="T24" fmla="*/ 0 w 1832"/>
                  <a:gd name="T25" fmla="*/ 0 h 408"/>
                  <a:gd name="T26" fmla="*/ 1832 w 1832"/>
                  <a:gd name="T27" fmla="*/ 0 h 408"/>
                  <a:gd name="T28" fmla="*/ 1832 w 1832"/>
                  <a:gd name="T29" fmla="*/ 32 h 408"/>
                  <a:gd name="T30" fmla="*/ 1832 w 1832"/>
                  <a:gd name="T31" fmla="*/ 32 h 4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608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23" name="Freeform 43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>
                  <a:gd name="T0" fmla="*/ 288 w 288"/>
                  <a:gd name="T1" fmla="*/ 0 h 334"/>
                  <a:gd name="T2" fmla="*/ 284 w 288"/>
                  <a:gd name="T3" fmla="*/ 52 h 334"/>
                  <a:gd name="T4" fmla="*/ 272 w 288"/>
                  <a:gd name="T5" fmla="*/ 98 h 334"/>
                  <a:gd name="T6" fmla="*/ 254 w 288"/>
                  <a:gd name="T7" fmla="*/ 140 h 334"/>
                  <a:gd name="T8" fmla="*/ 230 w 288"/>
                  <a:gd name="T9" fmla="*/ 176 h 334"/>
                  <a:gd name="T10" fmla="*/ 204 w 288"/>
                  <a:gd name="T11" fmla="*/ 208 h 334"/>
                  <a:gd name="T12" fmla="*/ 174 w 288"/>
                  <a:gd name="T13" fmla="*/ 238 h 334"/>
                  <a:gd name="T14" fmla="*/ 144 w 288"/>
                  <a:gd name="T15" fmla="*/ 262 h 334"/>
                  <a:gd name="T16" fmla="*/ 112 w 288"/>
                  <a:gd name="T17" fmla="*/ 282 h 334"/>
                  <a:gd name="T18" fmla="*/ 84 w 288"/>
                  <a:gd name="T19" fmla="*/ 298 h 334"/>
                  <a:gd name="T20" fmla="*/ 56 w 288"/>
                  <a:gd name="T21" fmla="*/ 312 h 334"/>
                  <a:gd name="T22" fmla="*/ 34 w 288"/>
                  <a:gd name="T23" fmla="*/ 322 h 334"/>
                  <a:gd name="T24" fmla="*/ 16 w 288"/>
                  <a:gd name="T25" fmla="*/ 328 h 334"/>
                  <a:gd name="T26" fmla="*/ 4 w 288"/>
                  <a:gd name="T27" fmla="*/ 332 h 334"/>
                  <a:gd name="T28" fmla="*/ 0 w 288"/>
                  <a:gd name="T29" fmla="*/ 334 h 334"/>
                  <a:gd name="T30" fmla="*/ 4 w 288"/>
                  <a:gd name="T31" fmla="*/ 332 h 334"/>
                  <a:gd name="T32" fmla="*/ 16 w 288"/>
                  <a:gd name="T33" fmla="*/ 326 h 334"/>
                  <a:gd name="T34" fmla="*/ 34 w 288"/>
                  <a:gd name="T35" fmla="*/ 318 h 334"/>
                  <a:gd name="T36" fmla="*/ 56 w 288"/>
                  <a:gd name="T37" fmla="*/ 304 h 334"/>
                  <a:gd name="T38" fmla="*/ 84 w 288"/>
                  <a:gd name="T39" fmla="*/ 288 h 334"/>
                  <a:gd name="T40" fmla="*/ 112 w 288"/>
                  <a:gd name="T41" fmla="*/ 266 h 334"/>
                  <a:gd name="T42" fmla="*/ 142 w 288"/>
                  <a:gd name="T43" fmla="*/ 242 h 334"/>
                  <a:gd name="T44" fmla="*/ 170 w 288"/>
                  <a:gd name="T45" fmla="*/ 212 h 334"/>
                  <a:gd name="T46" fmla="*/ 196 w 288"/>
                  <a:gd name="T47" fmla="*/ 180 h 334"/>
                  <a:gd name="T48" fmla="*/ 220 w 288"/>
                  <a:gd name="T49" fmla="*/ 142 h 334"/>
                  <a:gd name="T50" fmla="*/ 238 w 288"/>
                  <a:gd name="T51" fmla="*/ 100 h 334"/>
                  <a:gd name="T52" fmla="*/ 250 w 288"/>
                  <a:gd name="T53" fmla="*/ 54 h 334"/>
                  <a:gd name="T54" fmla="*/ 254 w 288"/>
                  <a:gd name="T55" fmla="*/ 2 h 334"/>
                  <a:gd name="T56" fmla="*/ 288 w 288"/>
                  <a:gd name="T57" fmla="*/ 0 h 3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9519" name="Group 44"/>
            <p:cNvGrpSpPr>
              <a:grpSpLocks/>
            </p:cNvGrpSpPr>
            <p:nvPr/>
          </p:nvGrpSpPr>
          <p:grpSpPr bwMode="auto">
            <a:xfrm flipV="1">
              <a:off x="2290" y="2725"/>
              <a:ext cx="1406" cy="313"/>
              <a:chOff x="2290" y="3030"/>
              <a:chExt cx="1832" cy="408"/>
            </a:xfrm>
          </p:grpSpPr>
          <p:sp>
            <p:nvSpPr>
              <p:cNvPr id="19520" name="Freeform 45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>
                  <a:gd name="T0" fmla="*/ 1832 w 1832"/>
                  <a:gd name="T1" fmla="*/ 32 h 408"/>
                  <a:gd name="T2" fmla="*/ 1830 w 1832"/>
                  <a:gd name="T3" fmla="*/ 66 h 408"/>
                  <a:gd name="T4" fmla="*/ 1814 w 1832"/>
                  <a:gd name="T5" fmla="*/ 128 h 408"/>
                  <a:gd name="T6" fmla="*/ 1788 w 1832"/>
                  <a:gd name="T7" fmla="*/ 188 h 408"/>
                  <a:gd name="T8" fmla="*/ 1754 w 1832"/>
                  <a:gd name="T9" fmla="*/ 240 h 408"/>
                  <a:gd name="T10" fmla="*/ 1712 w 1832"/>
                  <a:gd name="T11" fmla="*/ 288 h 408"/>
                  <a:gd name="T12" fmla="*/ 1664 w 1832"/>
                  <a:gd name="T13" fmla="*/ 330 h 408"/>
                  <a:gd name="T14" fmla="*/ 1610 w 1832"/>
                  <a:gd name="T15" fmla="*/ 362 h 408"/>
                  <a:gd name="T16" fmla="*/ 1550 w 1832"/>
                  <a:gd name="T17" fmla="*/ 388 h 408"/>
                  <a:gd name="T18" fmla="*/ 1486 w 1832"/>
                  <a:gd name="T19" fmla="*/ 402 h 408"/>
                  <a:gd name="T20" fmla="*/ 1418 w 1832"/>
                  <a:gd name="T21" fmla="*/ 408 h 408"/>
                  <a:gd name="T22" fmla="*/ 0 w 1832"/>
                  <a:gd name="T23" fmla="*/ 408 h 408"/>
                  <a:gd name="T24" fmla="*/ 0 w 1832"/>
                  <a:gd name="T25" fmla="*/ 0 h 408"/>
                  <a:gd name="T26" fmla="*/ 1832 w 1832"/>
                  <a:gd name="T27" fmla="*/ 0 h 408"/>
                  <a:gd name="T28" fmla="*/ 1832 w 1832"/>
                  <a:gd name="T29" fmla="*/ 32 h 408"/>
                  <a:gd name="T30" fmla="*/ 1832 w 1832"/>
                  <a:gd name="T31" fmla="*/ 32 h 4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98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21" name="Freeform 46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>
                  <a:gd name="T0" fmla="*/ 288 w 288"/>
                  <a:gd name="T1" fmla="*/ 0 h 334"/>
                  <a:gd name="T2" fmla="*/ 284 w 288"/>
                  <a:gd name="T3" fmla="*/ 52 h 334"/>
                  <a:gd name="T4" fmla="*/ 272 w 288"/>
                  <a:gd name="T5" fmla="*/ 98 h 334"/>
                  <a:gd name="T6" fmla="*/ 254 w 288"/>
                  <a:gd name="T7" fmla="*/ 140 h 334"/>
                  <a:gd name="T8" fmla="*/ 230 w 288"/>
                  <a:gd name="T9" fmla="*/ 176 h 334"/>
                  <a:gd name="T10" fmla="*/ 204 w 288"/>
                  <a:gd name="T11" fmla="*/ 208 h 334"/>
                  <a:gd name="T12" fmla="*/ 174 w 288"/>
                  <a:gd name="T13" fmla="*/ 238 h 334"/>
                  <a:gd name="T14" fmla="*/ 144 w 288"/>
                  <a:gd name="T15" fmla="*/ 262 h 334"/>
                  <a:gd name="T16" fmla="*/ 112 w 288"/>
                  <a:gd name="T17" fmla="*/ 282 h 334"/>
                  <a:gd name="T18" fmla="*/ 84 w 288"/>
                  <a:gd name="T19" fmla="*/ 298 h 334"/>
                  <a:gd name="T20" fmla="*/ 56 w 288"/>
                  <a:gd name="T21" fmla="*/ 312 h 334"/>
                  <a:gd name="T22" fmla="*/ 34 w 288"/>
                  <a:gd name="T23" fmla="*/ 322 h 334"/>
                  <a:gd name="T24" fmla="*/ 16 w 288"/>
                  <a:gd name="T25" fmla="*/ 328 h 334"/>
                  <a:gd name="T26" fmla="*/ 4 w 288"/>
                  <a:gd name="T27" fmla="*/ 332 h 334"/>
                  <a:gd name="T28" fmla="*/ 0 w 288"/>
                  <a:gd name="T29" fmla="*/ 334 h 334"/>
                  <a:gd name="T30" fmla="*/ 4 w 288"/>
                  <a:gd name="T31" fmla="*/ 332 h 334"/>
                  <a:gd name="T32" fmla="*/ 16 w 288"/>
                  <a:gd name="T33" fmla="*/ 326 h 334"/>
                  <a:gd name="T34" fmla="*/ 34 w 288"/>
                  <a:gd name="T35" fmla="*/ 318 h 334"/>
                  <a:gd name="T36" fmla="*/ 56 w 288"/>
                  <a:gd name="T37" fmla="*/ 304 h 334"/>
                  <a:gd name="T38" fmla="*/ 84 w 288"/>
                  <a:gd name="T39" fmla="*/ 288 h 334"/>
                  <a:gd name="T40" fmla="*/ 112 w 288"/>
                  <a:gd name="T41" fmla="*/ 266 h 334"/>
                  <a:gd name="T42" fmla="*/ 142 w 288"/>
                  <a:gd name="T43" fmla="*/ 242 h 334"/>
                  <a:gd name="T44" fmla="*/ 170 w 288"/>
                  <a:gd name="T45" fmla="*/ 212 h 334"/>
                  <a:gd name="T46" fmla="*/ 196 w 288"/>
                  <a:gd name="T47" fmla="*/ 180 h 334"/>
                  <a:gd name="T48" fmla="*/ 220 w 288"/>
                  <a:gd name="T49" fmla="*/ 142 h 334"/>
                  <a:gd name="T50" fmla="*/ 238 w 288"/>
                  <a:gd name="T51" fmla="*/ 100 h 334"/>
                  <a:gd name="T52" fmla="*/ 250 w 288"/>
                  <a:gd name="T53" fmla="*/ 54 h 334"/>
                  <a:gd name="T54" fmla="*/ 254 w 288"/>
                  <a:gd name="T55" fmla="*/ 2 h 334"/>
                  <a:gd name="T56" fmla="*/ 288 w 288"/>
                  <a:gd name="T57" fmla="*/ 0 h 3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9472" name="Group 47"/>
          <p:cNvGrpSpPr>
            <a:grpSpLocks/>
          </p:cNvGrpSpPr>
          <p:nvPr/>
        </p:nvGrpSpPr>
        <p:grpSpPr bwMode="auto">
          <a:xfrm>
            <a:off x="2379663" y="2128838"/>
            <a:ext cx="1439862" cy="1439862"/>
            <a:chOff x="2789" y="1625"/>
            <a:chExt cx="907" cy="907"/>
          </a:xfrm>
        </p:grpSpPr>
        <p:sp>
          <p:nvSpPr>
            <p:cNvPr id="19508" name="Oval 48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83A6A7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9509" name="Oval 49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9510" name="Oval 50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475A5A"/>
                </a:gs>
                <a:gs pos="50000">
                  <a:srgbClr val="83A6A7"/>
                </a:gs>
                <a:gs pos="100000">
                  <a:srgbClr val="475A5A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9511" name="Oval 51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53696A"/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9512" name="Oval 52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grpSp>
          <p:nvGrpSpPr>
            <p:cNvPr id="19513" name="Group 53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19514" name="Oval 54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9515" name="Oval 55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9516" name="Oval 56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9517" name="Oval 57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2000" b="1">
                    <a:solidFill>
                      <a:srgbClr val="C00000"/>
                    </a:solidFill>
                    <a:latin typeface="Arial" charset="0"/>
                  </a:rPr>
                  <a:t>162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2000" b="1">
                    <a:solidFill>
                      <a:srgbClr val="C00000"/>
                    </a:solidFill>
                    <a:latin typeface="Arial" charset="0"/>
                  </a:rPr>
                  <a:t>- 41%</a:t>
                </a:r>
              </a:p>
            </p:txBody>
          </p:sp>
        </p:grpSp>
      </p:grpSp>
      <p:grpSp>
        <p:nvGrpSpPr>
          <p:cNvPr id="19473" name="Group 58"/>
          <p:cNvGrpSpPr>
            <a:grpSpLocks/>
          </p:cNvGrpSpPr>
          <p:nvPr/>
        </p:nvGrpSpPr>
        <p:grpSpPr bwMode="auto">
          <a:xfrm rot="3877067">
            <a:off x="600869" y="3902869"/>
            <a:ext cx="2503487" cy="974725"/>
            <a:chOff x="2290" y="2725"/>
            <a:chExt cx="1832" cy="713"/>
          </a:xfrm>
        </p:grpSpPr>
        <p:grpSp>
          <p:nvGrpSpPr>
            <p:cNvPr id="19502" name="Group 59"/>
            <p:cNvGrpSpPr>
              <a:grpSpLocks/>
            </p:cNvGrpSpPr>
            <p:nvPr/>
          </p:nvGrpSpPr>
          <p:grpSpPr bwMode="auto">
            <a:xfrm>
              <a:off x="2290" y="3030"/>
              <a:ext cx="1832" cy="408"/>
              <a:chOff x="2290" y="3030"/>
              <a:chExt cx="1832" cy="408"/>
            </a:xfrm>
          </p:grpSpPr>
          <p:sp>
            <p:nvSpPr>
              <p:cNvPr id="19506" name="Freeform 60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>
                  <a:gd name="T0" fmla="*/ 1832 w 1832"/>
                  <a:gd name="T1" fmla="*/ 32 h 408"/>
                  <a:gd name="T2" fmla="*/ 1830 w 1832"/>
                  <a:gd name="T3" fmla="*/ 66 h 408"/>
                  <a:gd name="T4" fmla="*/ 1814 w 1832"/>
                  <a:gd name="T5" fmla="*/ 128 h 408"/>
                  <a:gd name="T6" fmla="*/ 1788 w 1832"/>
                  <a:gd name="T7" fmla="*/ 188 h 408"/>
                  <a:gd name="T8" fmla="*/ 1754 w 1832"/>
                  <a:gd name="T9" fmla="*/ 240 h 408"/>
                  <a:gd name="T10" fmla="*/ 1712 w 1832"/>
                  <a:gd name="T11" fmla="*/ 288 h 408"/>
                  <a:gd name="T12" fmla="*/ 1664 w 1832"/>
                  <a:gd name="T13" fmla="*/ 330 h 408"/>
                  <a:gd name="T14" fmla="*/ 1610 w 1832"/>
                  <a:gd name="T15" fmla="*/ 362 h 408"/>
                  <a:gd name="T16" fmla="*/ 1550 w 1832"/>
                  <a:gd name="T17" fmla="*/ 388 h 408"/>
                  <a:gd name="T18" fmla="*/ 1486 w 1832"/>
                  <a:gd name="T19" fmla="*/ 402 h 408"/>
                  <a:gd name="T20" fmla="*/ 1418 w 1832"/>
                  <a:gd name="T21" fmla="*/ 408 h 408"/>
                  <a:gd name="T22" fmla="*/ 0 w 1832"/>
                  <a:gd name="T23" fmla="*/ 408 h 408"/>
                  <a:gd name="T24" fmla="*/ 0 w 1832"/>
                  <a:gd name="T25" fmla="*/ 0 h 408"/>
                  <a:gd name="T26" fmla="*/ 1832 w 1832"/>
                  <a:gd name="T27" fmla="*/ 0 h 408"/>
                  <a:gd name="T28" fmla="*/ 1832 w 1832"/>
                  <a:gd name="T29" fmla="*/ 32 h 408"/>
                  <a:gd name="T30" fmla="*/ 1832 w 1832"/>
                  <a:gd name="T31" fmla="*/ 32 h 4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608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07" name="Freeform 61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>
                  <a:gd name="T0" fmla="*/ 288 w 288"/>
                  <a:gd name="T1" fmla="*/ 0 h 334"/>
                  <a:gd name="T2" fmla="*/ 284 w 288"/>
                  <a:gd name="T3" fmla="*/ 52 h 334"/>
                  <a:gd name="T4" fmla="*/ 272 w 288"/>
                  <a:gd name="T5" fmla="*/ 98 h 334"/>
                  <a:gd name="T6" fmla="*/ 254 w 288"/>
                  <a:gd name="T7" fmla="*/ 140 h 334"/>
                  <a:gd name="T8" fmla="*/ 230 w 288"/>
                  <a:gd name="T9" fmla="*/ 176 h 334"/>
                  <a:gd name="T10" fmla="*/ 204 w 288"/>
                  <a:gd name="T11" fmla="*/ 208 h 334"/>
                  <a:gd name="T12" fmla="*/ 174 w 288"/>
                  <a:gd name="T13" fmla="*/ 238 h 334"/>
                  <a:gd name="T14" fmla="*/ 144 w 288"/>
                  <a:gd name="T15" fmla="*/ 262 h 334"/>
                  <a:gd name="T16" fmla="*/ 112 w 288"/>
                  <a:gd name="T17" fmla="*/ 282 h 334"/>
                  <a:gd name="T18" fmla="*/ 84 w 288"/>
                  <a:gd name="T19" fmla="*/ 298 h 334"/>
                  <a:gd name="T20" fmla="*/ 56 w 288"/>
                  <a:gd name="T21" fmla="*/ 312 h 334"/>
                  <a:gd name="T22" fmla="*/ 34 w 288"/>
                  <a:gd name="T23" fmla="*/ 322 h 334"/>
                  <a:gd name="T24" fmla="*/ 16 w 288"/>
                  <a:gd name="T25" fmla="*/ 328 h 334"/>
                  <a:gd name="T26" fmla="*/ 4 w 288"/>
                  <a:gd name="T27" fmla="*/ 332 h 334"/>
                  <a:gd name="T28" fmla="*/ 0 w 288"/>
                  <a:gd name="T29" fmla="*/ 334 h 334"/>
                  <a:gd name="T30" fmla="*/ 4 w 288"/>
                  <a:gd name="T31" fmla="*/ 332 h 334"/>
                  <a:gd name="T32" fmla="*/ 16 w 288"/>
                  <a:gd name="T33" fmla="*/ 326 h 334"/>
                  <a:gd name="T34" fmla="*/ 34 w 288"/>
                  <a:gd name="T35" fmla="*/ 318 h 334"/>
                  <a:gd name="T36" fmla="*/ 56 w 288"/>
                  <a:gd name="T37" fmla="*/ 304 h 334"/>
                  <a:gd name="T38" fmla="*/ 84 w 288"/>
                  <a:gd name="T39" fmla="*/ 288 h 334"/>
                  <a:gd name="T40" fmla="*/ 112 w 288"/>
                  <a:gd name="T41" fmla="*/ 266 h 334"/>
                  <a:gd name="T42" fmla="*/ 142 w 288"/>
                  <a:gd name="T43" fmla="*/ 242 h 334"/>
                  <a:gd name="T44" fmla="*/ 170 w 288"/>
                  <a:gd name="T45" fmla="*/ 212 h 334"/>
                  <a:gd name="T46" fmla="*/ 196 w 288"/>
                  <a:gd name="T47" fmla="*/ 180 h 334"/>
                  <a:gd name="T48" fmla="*/ 220 w 288"/>
                  <a:gd name="T49" fmla="*/ 142 h 334"/>
                  <a:gd name="T50" fmla="*/ 238 w 288"/>
                  <a:gd name="T51" fmla="*/ 100 h 334"/>
                  <a:gd name="T52" fmla="*/ 250 w 288"/>
                  <a:gd name="T53" fmla="*/ 54 h 334"/>
                  <a:gd name="T54" fmla="*/ 254 w 288"/>
                  <a:gd name="T55" fmla="*/ 2 h 334"/>
                  <a:gd name="T56" fmla="*/ 288 w 288"/>
                  <a:gd name="T57" fmla="*/ 0 h 3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9503" name="Group 62"/>
            <p:cNvGrpSpPr>
              <a:grpSpLocks/>
            </p:cNvGrpSpPr>
            <p:nvPr/>
          </p:nvGrpSpPr>
          <p:grpSpPr bwMode="auto">
            <a:xfrm flipV="1">
              <a:off x="2290" y="2725"/>
              <a:ext cx="1406" cy="313"/>
              <a:chOff x="2290" y="3030"/>
              <a:chExt cx="1832" cy="408"/>
            </a:xfrm>
          </p:grpSpPr>
          <p:sp>
            <p:nvSpPr>
              <p:cNvPr id="19504" name="Freeform 63"/>
              <p:cNvSpPr>
                <a:spLocks/>
              </p:cNvSpPr>
              <p:nvPr/>
            </p:nvSpPr>
            <p:spPr bwMode="gray">
              <a:xfrm>
                <a:off x="2290" y="3030"/>
                <a:ext cx="1832" cy="408"/>
              </a:xfrm>
              <a:custGeom>
                <a:avLst/>
                <a:gdLst>
                  <a:gd name="T0" fmla="*/ 1832 w 1832"/>
                  <a:gd name="T1" fmla="*/ 32 h 408"/>
                  <a:gd name="T2" fmla="*/ 1830 w 1832"/>
                  <a:gd name="T3" fmla="*/ 66 h 408"/>
                  <a:gd name="T4" fmla="*/ 1814 w 1832"/>
                  <a:gd name="T5" fmla="*/ 128 h 408"/>
                  <a:gd name="T6" fmla="*/ 1788 w 1832"/>
                  <a:gd name="T7" fmla="*/ 188 h 408"/>
                  <a:gd name="T8" fmla="*/ 1754 w 1832"/>
                  <a:gd name="T9" fmla="*/ 240 h 408"/>
                  <a:gd name="T10" fmla="*/ 1712 w 1832"/>
                  <a:gd name="T11" fmla="*/ 288 h 408"/>
                  <a:gd name="T12" fmla="*/ 1664 w 1832"/>
                  <a:gd name="T13" fmla="*/ 330 h 408"/>
                  <a:gd name="T14" fmla="*/ 1610 w 1832"/>
                  <a:gd name="T15" fmla="*/ 362 h 408"/>
                  <a:gd name="T16" fmla="*/ 1550 w 1832"/>
                  <a:gd name="T17" fmla="*/ 388 h 408"/>
                  <a:gd name="T18" fmla="*/ 1486 w 1832"/>
                  <a:gd name="T19" fmla="*/ 402 h 408"/>
                  <a:gd name="T20" fmla="*/ 1418 w 1832"/>
                  <a:gd name="T21" fmla="*/ 408 h 408"/>
                  <a:gd name="T22" fmla="*/ 0 w 1832"/>
                  <a:gd name="T23" fmla="*/ 408 h 408"/>
                  <a:gd name="T24" fmla="*/ 0 w 1832"/>
                  <a:gd name="T25" fmla="*/ 0 h 408"/>
                  <a:gd name="T26" fmla="*/ 1832 w 1832"/>
                  <a:gd name="T27" fmla="*/ 0 h 408"/>
                  <a:gd name="T28" fmla="*/ 1832 w 1832"/>
                  <a:gd name="T29" fmla="*/ 32 h 408"/>
                  <a:gd name="T30" fmla="*/ 1832 w 1832"/>
                  <a:gd name="T31" fmla="*/ 32 h 4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32" h="408">
                    <a:moveTo>
                      <a:pt x="1832" y="32"/>
                    </a:moveTo>
                    <a:lnTo>
                      <a:pt x="1830" y="66"/>
                    </a:lnTo>
                    <a:lnTo>
                      <a:pt x="1814" y="128"/>
                    </a:lnTo>
                    <a:lnTo>
                      <a:pt x="1788" y="188"/>
                    </a:lnTo>
                    <a:lnTo>
                      <a:pt x="1754" y="240"/>
                    </a:lnTo>
                    <a:lnTo>
                      <a:pt x="1712" y="288"/>
                    </a:lnTo>
                    <a:lnTo>
                      <a:pt x="1664" y="330"/>
                    </a:lnTo>
                    <a:lnTo>
                      <a:pt x="1610" y="362"/>
                    </a:lnTo>
                    <a:lnTo>
                      <a:pt x="1550" y="388"/>
                    </a:lnTo>
                    <a:lnTo>
                      <a:pt x="1486" y="402"/>
                    </a:lnTo>
                    <a:lnTo>
                      <a:pt x="1418" y="408"/>
                    </a:lnTo>
                    <a:lnTo>
                      <a:pt x="0" y="408"/>
                    </a:lnTo>
                    <a:lnTo>
                      <a:pt x="0" y="0"/>
                    </a:lnTo>
                    <a:lnTo>
                      <a:pt x="1832" y="0"/>
                    </a:lnTo>
                    <a:lnTo>
                      <a:pt x="1832" y="32"/>
                    </a:lnTo>
                    <a:close/>
                  </a:path>
                </a:pathLst>
              </a:custGeom>
              <a:solidFill>
                <a:srgbClr val="98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05" name="Freeform 64"/>
              <p:cNvSpPr>
                <a:spLocks/>
              </p:cNvSpPr>
              <p:nvPr/>
            </p:nvSpPr>
            <p:spPr bwMode="gray">
              <a:xfrm>
                <a:off x="3810" y="3058"/>
                <a:ext cx="288" cy="334"/>
              </a:xfrm>
              <a:custGeom>
                <a:avLst/>
                <a:gdLst>
                  <a:gd name="T0" fmla="*/ 288 w 288"/>
                  <a:gd name="T1" fmla="*/ 0 h 334"/>
                  <a:gd name="T2" fmla="*/ 284 w 288"/>
                  <a:gd name="T3" fmla="*/ 52 h 334"/>
                  <a:gd name="T4" fmla="*/ 272 w 288"/>
                  <a:gd name="T5" fmla="*/ 98 h 334"/>
                  <a:gd name="T6" fmla="*/ 254 w 288"/>
                  <a:gd name="T7" fmla="*/ 140 h 334"/>
                  <a:gd name="T8" fmla="*/ 230 w 288"/>
                  <a:gd name="T9" fmla="*/ 176 h 334"/>
                  <a:gd name="T10" fmla="*/ 204 w 288"/>
                  <a:gd name="T11" fmla="*/ 208 h 334"/>
                  <a:gd name="T12" fmla="*/ 174 w 288"/>
                  <a:gd name="T13" fmla="*/ 238 h 334"/>
                  <a:gd name="T14" fmla="*/ 144 w 288"/>
                  <a:gd name="T15" fmla="*/ 262 h 334"/>
                  <a:gd name="T16" fmla="*/ 112 w 288"/>
                  <a:gd name="T17" fmla="*/ 282 h 334"/>
                  <a:gd name="T18" fmla="*/ 84 w 288"/>
                  <a:gd name="T19" fmla="*/ 298 h 334"/>
                  <a:gd name="T20" fmla="*/ 56 w 288"/>
                  <a:gd name="T21" fmla="*/ 312 h 334"/>
                  <a:gd name="T22" fmla="*/ 34 w 288"/>
                  <a:gd name="T23" fmla="*/ 322 h 334"/>
                  <a:gd name="T24" fmla="*/ 16 w 288"/>
                  <a:gd name="T25" fmla="*/ 328 h 334"/>
                  <a:gd name="T26" fmla="*/ 4 w 288"/>
                  <a:gd name="T27" fmla="*/ 332 h 334"/>
                  <a:gd name="T28" fmla="*/ 0 w 288"/>
                  <a:gd name="T29" fmla="*/ 334 h 334"/>
                  <a:gd name="T30" fmla="*/ 4 w 288"/>
                  <a:gd name="T31" fmla="*/ 332 h 334"/>
                  <a:gd name="T32" fmla="*/ 16 w 288"/>
                  <a:gd name="T33" fmla="*/ 326 h 334"/>
                  <a:gd name="T34" fmla="*/ 34 w 288"/>
                  <a:gd name="T35" fmla="*/ 318 h 334"/>
                  <a:gd name="T36" fmla="*/ 56 w 288"/>
                  <a:gd name="T37" fmla="*/ 304 h 334"/>
                  <a:gd name="T38" fmla="*/ 84 w 288"/>
                  <a:gd name="T39" fmla="*/ 288 h 334"/>
                  <a:gd name="T40" fmla="*/ 112 w 288"/>
                  <a:gd name="T41" fmla="*/ 266 h 334"/>
                  <a:gd name="T42" fmla="*/ 142 w 288"/>
                  <a:gd name="T43" fmla="*/ 242 h 334"/>
                  <a:gd name="T44" fmla="*/ 170 w 288"/>
                  <a:gd name="T45" fmla="*/ 212 h 334"/>
                  <a:gd name="T46" fmla="*/ 196 w 288"/>
                  <a:gd name="T47" fmla="*/ 180 h 334"/>
                  <a:gd name="T48" fmla="*/ 220 w 288"/>
                  <a:gd name="T49" fmla="*/ 142 h 334"/>
                  <a:gd name="T50" fmla="*/ 238 w 288"/>
                  <a:gd name="T51" fmla="*/ 100 h 334"/>
                  <a:gd name="T52" fmla="*/ 250 w 288"/>
                  <a:gd name="T53" fmla="*/ 54 h 334"/>
                  <a:gd name="T54" fmla="*/ 254 w 288"/>
                  <a:gd name="T55" fmla="*/ 2 h 334"/>
                  <a:gd name="T56" fmla="*/ 288 w 288"/>
                  <a:gd name="T57" fmla="*/ 0 h 3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8" h="334">
                    <a:moveTo>
                      <a:pt x="288" y="0"/>
                    </a:moveTo>
                    <a:lnTo>
                      <a:pt x="284" y="52"/>
                    </a:lnTo>
                    <a:lnTo>
                      <a:pt x="272" y="98"/>
                    </a:lnTo>
                    <a:lnTo>
                      <a:pt x="254" y="140"/>
                    </a:lnTo>
                    <a:lnTo>
                      <a:pt x="230" y="176"/>
                    </a:lnTo>
                    <a:lnTo>
                      <a:pt x="204" y="208"/>
                    </a:lnTo>
                    <a:lnTo>
                      <a:pt x="174" y="238"/>
                    </a:lnTo>
                    <a:lnTo>
                      <a:pt x="144" y="262"/>
                    </a:lnTo>
                    <a:lnTo>
                      <a:pt x="112" y="282"/>
                    </a:lnTo>
                    <a:lnTo>
                      <a:pt x="84" y="298"/>
                    </a:lnTo>
                    <a:lnTo>
                      <a:pt x="56" y="312"/>
                    </a:lnTo>
                    <a:lnTo>
                      <a:pt x="34" y="322"/>
                    </a:lnTo>
                    <a:lnTo>
                      <a:pt x="16" y="328"/>
                    </a:lnTo>
                    <a:lnTo>
                      <a:pt x="4" y="332"/>
                    </a:lnTo>
                    <a:lnTo>
                      <a:pt x="0" y="334"/>
                    </a:lnTo>
                    <a:lnTo>
                      <a:pt x="4" y="332"/>
                    </a:lnTo>
                    <a:lnTo>
                      <a:pt x="16" y="326"/>
                    </a:lnTo>
                    <a:lnTo>
                      <a:pt x="34" y="318"/>
                    </a:lnTo>
                    <a:lnTo>
                      <a:pt x="56" y="304"/>
                    </a:lnTo>
                    <a:lnTo>
                      <a:pt x="84" y="288"/>
                    </a:lnTo>
                    <a:lnTo>
                      <a:pt x="112" y="266"/>
                    </a:lnTo>
                    <a:lnTo>
                      <a:pt x="142" y="242"/>
                    </a:lnTo>
                    <a:lnTo>
                      <a:pt x="170" y="212"/>
                    </a:lnTo>
                    <a:lnTo>
                      <a:pt x="196" y="180"/>
                    </a:lnTo>
                    <a:lnTo>
                      <a:pt x="220" y="142"/>
                    </a:lnTo>
                    <a:lnTo>
                      <a:pt x="238" y="100"/>
                    </a:lnTo>
                    <a:lnTo>
                      <a:pt x="250" y="54"/>
                    </a:lnTo>
                    <a:lnTo>
                      <a:pt x="254" y="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>
                  <a:alpha val="4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9474" name="Group 65"/>
          <p:cNvGrpSpPr>
            <a:grpSpLocks/>
          </p:cNvGrpSpPr>
          <p:nvPr/>
        </p:nvGrpSpPr>
        <p:grpSpPr bwMode="auto">
          <a:xfrm>
            <a:off x="396875" y="2128838"/>
            <a:ext cx="1439863" cy="1439862"/>
            <a:chOff x="2789" y="1625"/>
            <a:chExt cx="907" cy="907"/>
          </a:xfrm>
        </p:grpSpPr>
        <p:sp>
          <p:nvSpPr>
            <p:cNvPr id="19492" name="Oval 66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83A6A7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9493" name="Oval 67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9494" name="Oval 68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475A5A"/>
                </a:gs>
                <a:gs pos="50000">
                  <a:srgbClr val="83A6A7"/>
                </a:gs>
                <a:gs pos="100000">
                  <a:srgbClr val="475A5A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9495" name="Oval 69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53696A"/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9496" name="Oval 70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grpSp>
          <p:nvGrpSpPr>
            <p:cNvPr id="19497" name="Group 71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19498" name="Oval 72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9499" name="Oval 73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9500" name="Oval 74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9501" name="Oval 75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2000" b="1">
                    <a:solidFill>
                      <a:srgbClr val="C00000"/>
                    </a:solidFill>
                    <a:latin typeface="Arial" charset="0"/>
                  </a:rPr>
                  <a:t>153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2000" b="1">
                    <a:solidFill>
                      <a:srgbClr val="C00000"/>
                    </a:solidFill>
                    <a:latin typeface="Arial" charset="0"/>
                  </a:rPr>
                  <a:t>- 39%</a:t>
                </a:r>
              </a:p>
            </p:txBody>
          </p:sp>
        </p:grpSp>
      </p:grpSp>
      <p:sp>
        <p:nvSpPr>
          <p:cNvPr id="19475" name="Text Box 76"/>
          <p:cNvSpPr txBox="1">
            <a:spLocks noChangeArrowheads="1"/>
          </p:cNvSpPr>
          <p:nvPr/>
        </p:nvSpPr>
        <p:spPr bwMode="gray">
          <a:xfrm rot="3925970">
            <a:off x="715962" y="4071938"/>
            <a:ext cx="1717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Arial" charset="0"/>
              </a:rPr>
              <a:t>83 человека</a:t>
            </a:r>
            <a:endParaRPr lang="en-US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76" name="Text Box 77"/>
          <p:cNvSpPr txBox="1">
            <a:spLocks noChangeArrowheads="1"/>
          </p:cNvSpPr>
          <p:nvPr/>
        </p:nvSpPr>
        <p:spPr bwMode="gray">
          <a:xfrm rot="3925970">
            <a:off x="1327945" y="3783806"/>
            <a:ext cx="11541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charset="0"/>
              </a:rPr>
              <a:t>70 человек</a:t>
            </a:r>
            <a:endParaRPr lang="en-US" altLang="ru-RU" sz="1400" b="1">
              <a:latin typeface="Arial" charset="0"/>
            </a:endParaRPr>
          </a:p>
        </p:txBody>
      </p:sp>
      <p:sp>
        <p:nvSpPr>
          <p:cNvPr id="19477" name="Text Box 78"/>
          <p:cNvSpPr txBox="1">
            <a:spLocks noChangeArrowheads="1"/>
          </p:cNvSpPr>
          <p:nvPr/>
        </p:nvSpPr>
        <p:spPr bwMode="gray">
          <a:xfrm rot="3925970">
            <a:off x="2763838" y="4071938"/>
            <a:ext cx="1574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Arial" charset="0"/>
              </a:rPr>
              <a:t>87 человек</a:t>
            </a:r>
            <a:endParaRPr lang="en-US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78" name="Text Box 79"/>
          <p:cNvSpPr txBox="1">
            <a:spLocks noChangeArrowheads="1"/>
          </p:cNvSpPr>
          <p:nvPr/>
        </p:nvSpPr>
        <p:spPr bwMode="gray">
          <a:xfrm rot="3925970">
            <a:off x="3304382" y="3675856"/>
            <a:ext cx="11541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charset="0"/>
              </a:rPr>
              <a:t>75 человек</a:t>
            </a:r>
            <a:endParaRPr lang="en-US" altLang="ru-RU" sz="14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1400" b="1">
              <a:latin typeface="Arial" charset="0"/>
            </a:endParaRPr>
          </a:p>
        </p:txBody>
      </p:sp>
      <p:sp>
        <p:nvSpPr>
          <p:cNvPr id="19479" name="Text Box 80"/>
          <p:cNvSpPr txBox="1">
            <a:spLocks noChangeArrowheads="1"/>
          </p:cNvSpPr>
          <p:nvPr/>
        </p:nvSpPr>
        <p:spPr bwMode="gray">
          <a:xfrm rot="3925970">
            <a:off x="4821238" y="4071938"/>
            <a:ext cx="1574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Arial" charset="0"/>
              </a:rPr>
              <a:t>98 человек</a:t>
            </a:r>
            <a:endParaRPr lang="en-US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80" name="Text Box 81"/>
          <p:cNvSpPr txBox="1">
            <a:spLocks noChangeArrowheads="1"/>
          </p:cNvSpPr>
          <p:nvPr/>
        </p:nvSpPr>
        <p:spPr bwMode="gray">
          <a:xfrm rot="3925970">
            <a:off x="5361782" y="3783806"/>
            <a:ext cx="11541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charset="0"/>
              </a:rPr>
              <a:t>85 человек</a:t>
            </a:r>
            <a:endParaRPr lang="en-US" altLang="ru-RU" sz="1400" b="1">
              <a:latin typeface="Arial" charset="0"/>
            </a:endParaRPr>
          </a:p>
        </p:txBody>
      </p:sp>
      <p:sp>
        <p:nvSpPr>
          <p:cNvPr id="19481" name="Text Box 82"/>
          <p:cNvSpPr txBox="1">
            <a:spLocks noChangeArrowheads="1"/>
          </p:cNvSpPr>
          <p:nvPr/>
        </p:nvSpPr>
        <p:spPr bwMode="gray">
          <a:xfrm rot="3925970">
            <a:off x="6964362" y="4230688"/>
            <a:ext cx="1717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Arial" charset="0"/>
              </a:rPr>
              <a:t>107 человек</a:t>
            </a:r>
            <a:endParaRPr lang="en-US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82" name="Text Box 83"/>
          <p:cNvSpPr txBox="1">
            <a:spLocks noChangeArrowheads="1"/>
          </p:cNvSpPr>
          <p:nvPr/>
        </p:nvSpPr>
        <p:spPr bwMode="gray">
          <a:xfrm rot="3925970">
            <a:off x="7576345" y="3834606"/>
            <a:ext cx="11541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charset="0"/>
              </a:rPr>
              <a:t>97 человек</a:t>
            </a:r>
            <a:endParaRPr lang="en-US" altLang="ru-RU" sz="14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Arial" charset="0"/>
              </a:rPr>
              <a:t> </a:t>
            </a:r>
          </a:p>
        </p:txBody>
      </p:sp>
      <p:sp>
        <p:nvSpPr>
          <p:cNvPr id="19483" name="Text Box 84"/>
          <p:cNvSpPr txBox="1">
            <a:spLocks noChangeArrowheads="1"/>
          </p:cNvSpPr>
          <p:nvPr/>
        </p:nvSpPr>
        <p:spPr bwMode="gray">
          <a:xfrm>
            <a:off x="746125" y="1479550"/>
            <a:ext cx="1063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 smtClean="0">
                <a:latin typeface="Verdana" pitchFamily="34" charset="0"/>
              </a:rPr>
              <a:t>201</a:t>
            </a:r>
            <a:r>
              <a:rPr lang="ru-RU" altLang="ru-RU" sz="2400" b="1" dirty="0" smtClean="0">
                <a:latin typeface="Verdana" pitchFamily="34" charset="0"/>
              </a:rPr>
              <a:t>8</a:t>
            </a:r>
            <a:endParaRPr lang="en-US" altLang="ru-RU" sz="2400" b="1" dirty="0">
              <a:latin typeface="Verdana" pitchFamily="34" charset="0"/>
            </a:endParaRPr>
          </a:p>
        </p:txBody>
      </p:sp>
      <p:sp>
        <p:nvSpPr>
          <p:cNvPr id="19484" name="Text Box 85"/>
          <p:cNvSpPr txBox="1">
            <a:spLocks noChangeArrowheads="1"/>
          </p:cNvSpPr>
          <p:nvPr/>
        </p:nvSpPr>
        <p:spPr bwMode="gray">
          <a:xfrm>
            <a:off x="2736850" y="1479550"/>
            <a:ext cx="1063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Verdana" pitchFamily="34" charset="0"/>
              </a:rPr>
              <a:t>20</a:t>
            </a:r>
            <a:r>
              <a:rPr lang="ru-RU" altLang="ru-RU" sz="2400" b="1" dirty="0" smtClean="0">
                <a:latin typeface="Verdana" pitchFamily="34" charset="0"/>
              </a:rPr>
              <a:t>19</a:t>
            </a:r>
            <a:endParaRPr lang="en-US" altLang="ru-RU" sz="2400" b="1" dirty="0">
              <a:latin typeface="Verdana" pitchFamily="34" charset="0"/>
            </a:endParaRPr>
          </a:p>
        </p:txBody>
      </p:sp>
      <p:sp>
        <p:nvSpPr>
          <p:cNvPr id="19485" name="Text Box 86"/>
          <p:cNvSpPr txBox="1">
            <a:spLocks noChangeArrowheads="1"/>
          </p:cNvSpPr>
          <p:nvPr/>
        </p:nvSpPr>
        <p:spPr bwMode="gray">
          <a:xfrm>
            <a:off x="4718050" y="1479550"/>
            <a:ext cx="1063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 smtClean="0">
                <a:latin typeface="Verdana" pitchFamily="34" charset="0"/>
              </a:rPr>
              <a:t>20</a:t>
            </a:r>
            <a:r>
              <a:rPr lang="ru-RU" altLang="ru-RU" sz="2400" b="1" dirty="0" smtClean="0">
                <a:latin typeface="Verdana" pitchFamily="34" charset="0"/>
              </a:rPr>
              <a:t>20</a:t>
            </a:r>
            <a:endParaRPr lang="en-US" altLang="ru-RU" sz="2400" b="1" dirty="0">
              <a:latin typeface="Verdana" pitchFamily="34" charset="0"/>
            </a:endParaRPr>
          </a:p>
        </p:txBody>
      </p:sp>
      <p:sp>
        <p:nvSpPr>
          <p:cNvPr id="19486" name="Text Box 87"/>
          <p:cNvSpPr txBox="1">
            <a:spLocks noChangeArrowheads="1"/>
          </p:cNvSpPr>
          <p:nvPr/>
        </p:nvSpPr>
        <p:spPr bwMode="gray">
          <a:xfrm>
            <a:off x="6705600" y="1436688"/>
            <a:ext cx="1063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Verdana" pitchFamily="34" charset="0"/>
              </a:rPr>
              <a:t>20</a:t>
            </a:r>
            <a:r>
              <a:rPr lang="ru-RU" altLang="ru-RU" sz="2400" b="1" dirty="0" smtClean="0">
                <a:latin typeface="Verdana" pitchFamily="34" charset="0"/>
              </a:rPr>
              <a:t>21</a:t>
            </a:r>
            <a:endParaRPr lang="en-US" altLang="ru-RU" sz="2400" b="1" dirty="0">
              <a:latin typeface="Verdana" pitchFamily="34" charset="0"/>
            </a:endParaRPr>
          </a:p>
        </p:txBody>
      </p:sp>
      <p:cxnSp>
        <p:nvCxnSpPr>
          <p:cNvPr id="19487" name="AutoShape 88"/>
          <p:cNvCxnSpPr>
            <a:cxnSpLocks noChangeShapeType="1"/>
            <a:stCxn id="19483" idx="3"/>
            <a:endCxn id="19484" idx="1"/>
          </p:cNvCxnSpPr>
          <p:nvPr/>
        </p:nvCxnSpPr>
        <p:spPr bwMode="gray">
          <a:xfrm>
            <a:off x="1809237" y="1710383"/>
            <a:ext cx="9276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88" name="AutoShape 89"/>
          <p:cNvCxnSpPr>
            <a:cxnSpLocks noChangeShapeType="1"/>
            <a:stCxn id="19484" idx="3"/>
            <a:endCxn id="19485" idx="1"/>
          </p:cNvCxnSpPr>
          <p:nvPr/>
        </p:nvCxnSpPr>
        <p:spPr bwMode="gray">
          <a:xfrm>
            <a:off x="3799962" y="1710383"/>
            <a:ext cx="9180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89" name="AutoShape 90"/>
          <p:cNvCxnSpPr>
            <a:cxnSpLocks noChangeShapeType="1"/>
            <a:stCxn id="19485" idx="3"/>
            <a:endCxn id="19486" idx="1"/>
          </p:cNvCxnSpPr>
          <p:nvPr/>
        </p:nvCxnSpPr>
        <p:spPr bwMode="gray">
          <a:xfrm flipV="1">
            <a:off x="5781162" y="1667521"/>
            <a:ext cx="924438" cy="428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90" name="Скругленный прямоугольник 2"/>
          <p:cNvSpPr>
            <a:spLocks noChangeArrowheads="1"/>
          </p:cNvSpPr>
          <p:nvPr/>
        </p:nvSpPr>
        <p:spPr bwMode="auto">
          <a:xfrm>
            <a:off x="3957638" y="6669088"/>
            <a:ext cx="2185987" cy="188912"/>
          </a:xfrm>
          <a:prstGeom prst="roundRect">
            <a:avLst>
              <a:gd name="adj" fmla="val 16667"/>
            </a:avLst>
          </a:prstGeom>
          <a:solidFill>
            <a:srgbClr val="F4721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Garamond" pitchFamily="18" charset="0"/>
            </a:endParaRPr>
          </a:p>
        </p:txBody>
      </p:sp>
      <p:pic>
        <p:nvPicPr>
          <p:cNvPr id="19491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350"/>
            <a:ext cx="178593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38" y="247186"/>
            <a:ext cx="1511796" cy="123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C:\Users\Екатерина\Desktop\7 группа\музыкальный руководитель\6d9b0c03-ef86-4458-a0a0-d1c3a09637b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63142"/>
            <a:ext cx="3752766" cy="2399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6" name="Picture 6" descr="C:\Users\Екатерина\Desktop\7 группа\музыкальный руководитель\85692788-4ce7-4fef-9814-f4fa5db545c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91" y="1465850"/>
            <a:ext cx="3192827" cy="2394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7" name="Picture 7" descr="C:\Users\Екатерина\Desktop\7 группа\музыкальный руководитель\ff41314c-17ee-403a-af5b-3a01a596d6f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14" y="1465850"/>
            <a:ext cx="3192828" cy="2394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8" name="Picture 8" descr="C:\Users\Екатерина\Desktop\7 группа\музыкальный руководитель\b2989ad9-350f-4fed-9c72-0cc89ece023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63142"/>
            <a:ext cx="3997066" cy="2399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16200000">
            <a:off x="5513388" y="3319463"/>
            <a:ext cx="1038225" cy="1831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E0E0E0"/>
              </a:gs>
              <a:gs pos="100000">
                <a:schemeClr val="bg1"/>
              </a:gs>
              <a:gs pos="100000">
                <a:srgbClr val="E6E6E6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1507" name="Заголовок 1"/>
          <p:cNvSpPr txBox="1">
            <a:spLocks/>
          </p:cNvSpPr>
          <p:nvPr/>
        </p:nvSpPr>
        <p:spPr bwMode="auto">
          <a:xfrm>
            <a:off x="-423863" y="563563"/>
            <a:ext cx="4546601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i="1">
              <a:solidFill>
                <a:srgbClr val="FE0067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Подзаголовок 2"/>
          <p:cNvSpPr>
            <a:spLocks noGrp="1"/>
          </p:cNvSpPr>
          <p:nvPr>
            <p:ph type="ctrTitle"/>
          </p:nvPr>
        </p:nvSpPr>
        <p:spPr>
          <a:xfrm>
            <a:off x="179388" y="115888"/>
            <a:ext cx="8964612" cy="5689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 РАДЫ ПОДЕЛИТЬСЯ НАШИМ ОПЫТОМ  И ДОСТИЖЕНИЯМИ. </a:t>
            </a:r>
            <a:b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ВСЕГДА ОТКРЫТЫ ДЛЯ ОБЩЕНИЯ И ПРЕДЛОЖЕНИЙ</a:t>
            </a:r>
            <a:b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 smtClean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>
                <a:solidFill>
                  <a:srgbClr val="FE0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rgbClr val="FE0067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i="1" dirty="0">
                <a:solidFill>
                  <a:srgbClr val="FE0067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i="1" dirty="0">
                <a:solidFill>
                  <a:srgbClr val="FE0067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i="1" dirty="0">
                <a:solidFill>
                  <a:srgbClr val="FE0067"/>
                </a:solidFill>
                <a:latin typeface="Arial" pitchFamily="34" charset="0"/>
                <a:cs typeface="Arial" pitchFamily="34" charset="0"/>
              </a:rPr>
            </a:br>
            <a:endParaRPr lang="ru-RU" sz="24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510" name="Picture 10" descr="C:\Users\333\Desktop\Лизавета\РИСУНКИ\email-clip-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4465638"/>
            <a:ext cx="97631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7"/>
          <p:cNvSpPr txBox="1">
            <a:spLocks noChangeArrowheads="1"/>
          </p:cNvSpPr>
          <p:nvPr/>
        </p:nvSpPr>
        <p:spPr bwMode="auto">
          <a:xfrm>
            <a:off x="1530350" y="4535488"/>
            <a:ext cx="2298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i="1">
                <a:solidFill>
                  <a:srgbClr val="FF0000"/>
                </a:solidFill>
                <a:latin typeface="Arial" charset="0"/>
                <a:cs typeface="Arial" charset="0"/>
              </a:rPr>
              <a:t>centre46@mail.ru</a:t>
            </a:r>
            <a:endParaRPr lang="ru-RU" altLang="ru-RU" sz="1800" b="1" i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1512" name="Picture 11" descr="C:\Users\333\Desktop\Лизавета\РИСУНКИ\110209_Youre-Sweet-But-No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503613"/>
            <a:ext cx="69373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21"/>
          <p:cNvSpPr txBox="1">
            <a:spLocks noChangeArrowheads="1"/>
          </p:cNvSpPr>
          <p:nvPr/>
        </p:nvSpPr>
        <p:spPr bwMode="auto">
          <a:xfrm>
            <a:off x="1430338" y="3394075"/>
            <a:ext cx="2306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1" i="1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i="1">
                <a:solidFill>
                  <a:srgbClr val="FF0000"/>
                </a:solidFill>
                <a:latin typeface="Arial" charset="0"/>
                <a:cs typeface="Arial" charset="0"/>
              </a:rPr>
              <a:t>8 (861) 261-35-67</a:t>
            </a:r>
            <a:endParaRPr lang="ru-RU" altLang="ru-RU" sz="1800" b="1" i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6524625"/>
            <a:ext cx="9144000" cy="36036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1515" name="TextBox 2"/>
          <p:cNvSpPr txBox="1">
            <a:spLocks noChangeArrowheads="1"/>
          </p:cNvSpPr>
          <p:nvPr/>
        </p:nvSpPr>
        <p:spPr bwMode="auto">
          <a:xfrm>
            <a:off x="4859338" y="6453188"/>
            <a:ext cx="5113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800" b="1" i="1">
                <a:solidFill>
                  <a:schemeClr val="bg1"/>
                </a:solidFill>
                <a:latin typeface="Arial" charset="0"/>
              </a:rPr>
              <a:t>http://ds46.centerstart.ru/</a:t>
            </a:r>
            <a:endParaRPr lang="ru-RU" altLang="ru-RU" sz="2800" b="1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16" name="Прямоугольник 4"/>
          <p:cNvSpPr>
            <a:spLocks noChangeArrowheads="1"/>
          </p:cNvSpPr>
          <p:nvPr/>
        </p:nvSpPr>
        <p:spPr bwMode="auto">
          <a:xfrm>
            <a:off x="4572000" y="6524625"/>
            <a:ext cx="4572000" cy="333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Garamond" pitchFamily="18" charset="0"/>
            </a:endParaRPr>
          </a:p>
        </p:txBody>
      </p:sp>
      <p:pic>
        <p:nvPicPr>
          <p:cNvPr id="21517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9213"/>
            <a:ext cx="1525588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2" y="3474653"/>
            <a:ext cx="3157364" cy="236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D23428C-3C4F-41B6-A78F-21F488852F59}" type="datetime1">
              <a:rPr lang="ru-RU" smtClean="0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B8DE88-D338-4D71-9586-43C1FD546308}" type="slidenum">
              <a:rPr lang="ru-RU" altLang="ru-RU" sz="1200">
                <a:solidFill>
                  <a:srgbClr val="D2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>
              <a:solidFill>
                <a:srgbClr val="D28989"/>
              </a:solidFill>
            </a:endParaRPr>
          </a:p>
        </p:txBody>
      </p:sp>
      <p:pic>
        <p:nvPicPr>
          <p:cNvPr id="410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3395663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9010650" cy="646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3"/>
          <p:cNvSpPr>
            <a:spLocks noChangeArrowheads="1"/>
          </p:cNvSpPr>
          <p:nvPr/>
        </p:nvSpPr>
        <p:spPr bwMode="gray">
          <a:xfrm>
            <a:off x="1674813" y="1800225"/>
            <a:ext cx="5759450" cy="2333625"/>
          </a:xfrm>
          <a:prstGeom prst="upArrow">
            <a:avLst>
              <a:gd name="adj1" fmla="val 56944"/>
              <a:gd name="adj2" fmla="val 50782"/>
            </a:avLst>
          </a:prstGeom>
          <a:gradFill rotWithShape="1">
            <a:gsLst>
              <a:gs pos="0">
                <a:srgbClr val="BDBFB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70660" name="AutoShape 4"/>
          <p:cNvSpPr>
            <a:spLocks noChangeArrowheads="1"/>
          </p:cNvSpPr>
          <p:nvPr/>
        </p:nvSpPr>
        <p:spPr bwMode="gray">
          <a:xfrm>
            <a:off x="198438" y="157163"/>
            <a:ext cx="8856662" cy="147161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Выполнение каждого этапа исследования завершается</a:t>
            </a:r>
          </a:p>
          <a:p>
            <a:pPr algn="ctr">
              <a:defRPr/>
            </a:pPr>
            <a:r>
              <a:rPr 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подготовкой отчета и представлением основных</a:t>
            </a:r>
          </a:p>
          <a:p>
            <a:pPr algn="ctr">
              <a:defRPr/>
            </a:pPr>
            <a:r>
              <a:rPr 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результатов на педагогическом Совете МБДОУ</a:t>
            </a:r>
            <a:endParaRPr lang="en-US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235200" y="2768600"/>
            <a:ext cx="471328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Проведение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анкетирования родителей  по  дополнительному образованию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6194425" y="4019550"/>
            <a:ext cx="2517775" cy="2001838"/>
            <a:chOff x="4221" y="2823"/>
            <a:chExt cx="1127" cy="1113"/>
          </a:xfrm>
        </p:grpSpPr>
        <p:sp>
          <p:nvSpPr>
            <p:cNvPr id="5141" name="Oval 7"/>
            <p:cNvSpPr>
              <a:spLocks noChangeArrowheads="1"/>
            </p:cNvSpPr>
            <p:nvPr/>
          </p:nvSpPr>
          <p:spPr bwMode="gray">
            <a:xfrm>
              <a:off x="4368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70664" name="Oval 8"/>
            <p:cNvSpPr>
              <a:spLocks noChangeArrowheads="1"/>
            </p:cNvSpPr>
            <p:nvPr/>
          </p:nvSpPr>
          <p:spPr bwMode="gray">
            <a:xfrm>
              <a:off x="4272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70665" name="Oval 9"/>
            <p:cNvSpPr>
              <a:spLocks noChangeArrowheads="1"/>
            </p:cNvSpPr>
            <p:nvPr/>
          </p:nvSpPr>
          <p:spPr bwMode="gray">
            <a:xfrm>
              <a:off x="4293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85001"/>
                  </a:schemeClr>
                </a:gs>
                <a:gs pos="100000">
                  <a:schemeClr val="fol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70666" name="Oval 10"/>
            <p:cNvSpPr>
              <a:spLocks noChangeArrowheads="1"/>
            </p:cNvSpPr>
            <p:nvPr/>
          </p:nvSpPr>
          <p:spPr bwMode="gray">
            <a:xfrm>
              <a:off x="4329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pic>
          <p:nvPicPr>
            <p:cNvPr id="5145" name="Picture 11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293" y="2880"/>
              <a:ext cx="616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6" name="Text Box 12"/>
            <p:cNvSpPr txBox="1">
              <a:spLocks noChangeArrowheads="1"/>
            </p:cNvSpPr>
            <p:nvPr/>
          </p:nvSpPr>
          <p:spPr bwMode="gray">
            <a:xfrm>
              <a:off x="4221" y="2987"/>
              <a:ext cx="1127" cy="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400" b="1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C00000"/>
                  </a:solidFill>
                  <a:latin typeface="Arial" charset="0"/>
                </a:rPr>
                <a:t>64,7% родителей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C00000"/>
                  </a:solidFill>
                  <a:latin typeface="Arial" charset="0"/>
                </a:rPr>
                <a:t> готовы к работе </a:t>
              </a:r>
              <a:endParaRPr lang="en-US" altLang="ru-RU" sz="1600" b="1">
                <a:solidFill>
                  <a:srgbClr val="C00000"/>
                </a:solidFill>
                <a:latin typeface="Arial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ru-RU" sz="14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127" name="Group 13"/>
          <p:cNvGrpSpPr>
            <a:grpSpLocks/>
          </p:cNvGrpSpPr>
          <p:nvPr/>
        </p:nvGrpSpPr>
        <p:grpSpPr bwMode="auto">
          <a:xfrm>
            <a:off x="3589338" y="4030663"/>
            <a:ext cx="2159000" cy="2001837"/>
            <a:chOff x="3024" y="2823"/>
            <a:chExt cx="973" cy="1113"/>
          </a:xfrm>
        </p:grpSpPr>
        <p:sp>
          <p:nvSpPr>
            <p:cNvPr id="5135" name="Oval 14"/>
            <p:cNvSpPr>
              <a:spLocks noChangeArrowheads="1"/>
            </p:cNvSpPr>
            <p:nvPr/>
          </p:nvSpPr>
          <p:spPr bwMode="gray">
            <a:xfrm>
              <a:off x="3120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gray">
            <a:xfrm>
              <a:off x="3024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gray">
            <a:xfrm>
              <a:off x="3045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85001"/>
                  </a:schemeClr>
                </a:gs>
                <a:gs pos="100000">
                  <a:schemeClr val="accent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70673" name="Oval 17"/>
            <p:cNvSpPr>
              <a:spLocks noChangeArrowheads="1"/>
            </p:cNvSpPr>
            <p:nvPr/>
          </p:nvSpPr>
          <p:spPr bwMode="gray">
            <a:xfrm>
              <a:off x="3081" y="2880"/>
              <a:ext cx="838" cy="83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pic>
          <p:nvPicPr>
            <p:cNvPr id="5139" name="Picture 18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45" y="2880"/>
              <a:ext cx="616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0" name="Text Box 19"/>
            <p:cNvSpPr txBox="1">
              <a:spLocks noChangeArrowheads="1"/>
            </p:cNvSpPr>
            <p:nvPr/>
          </p:nvSpPr>
          <p:spPr bwMode="gray">
            <a:xfrm>
              <a:off x="3072" y="3048"/>
              <a:ext cx="839" cy="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C00000"/>
                  </a:solidFill>
                  <a:latin typeface="Arial" charset="0"/>
                </a:rPr>
                <a:t>21,6%  родителей не определились с ответом</a:t>
              </a:r>
              <a:endParaRPr lang="en-US" altLang="ru-RU" sz="1600" b="1">
                <a:solidFill>
                  <a:srgbClr val="C00000"/>
                </a:solidFill>
                <a:latin typeface="Arial" charset="0"/>
              </a:endParaRPr>
            </a:p>
          </p:txBody>
        </p:sp>
      </p:grpSp>
      <p:grpSp>
        <p:nvGrpSpPr>
          <p:cNvPr id="5128" name="Group 20"/>
          <p:cNvGrpSpPr>
            <a:grpSpLocks/>
          </p:cNvGrpSpPr>
          <p:nvPr/>
        </p:nvGrpSpPr>
        <p:grpSpPr bwMode="auto">
          <a:xfrm>
            <a:off x="684213" y="3989388"/>
            <a:ext cx="2370137" cy="2001837"/>
            <a:chOff x="1776" y="2823"/>
            <a:chExt cx="973" cy="1113"/>
          </a:xfrm>
        </p:grpSpPr>
        <p:sp>
          <p:nvSpPr>
            <p:cNvPr id="5129" name="Oval 21"/>
            <p:cNvSpPr>
              <a:spLocks noChangeArrowheads="1"/>
            </p:cNvSpPr>
            <p:nvPr/>
          </p:nvSpPr>
          <p:spPr bwMode="gray">
            <a:xfrm>
              <a:off x="1872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70678" name="Oval 22"/>
            <p:cNvSpPr>
              <a:spLocks noChangeArrowheads="1"/>
            </p:cNvSpPr>
            <p:nvPr/>
          </p:nvSpPr>
          <p:spPr bwMode="gray">
            <a:xfrm>
              <a:off x="1776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70679" name="Oval 23"/>
            <p:cNvSpPr>
              <a:spLocks noChangeArrowheads="1"/>
            </p:cNvSpPr>
            <p:nvPr/>
          </p:nvSpPr>
          <p:spPr bwMode="gray">
            <a:xfrm>
              <a:off x="1797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85001"/>
                  </a:schemeClr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70680" name="Oval 24"/>
            <p:cNvSpPr>
              <a:spLocks noChangeArrowheads="1"/>
            </p:cNvSpPr>
            <p:nvPr/>
          </p:nvSpPr>
          <p:spPr bwMode="gray">
            <a:xfrm>
              <a:off x="1833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pic>
          <p:nvPicPr>
            <p:cNvPr id="5133" name="Picture 2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797" y="2880"/>
              <a:ext cx="616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4" name="Text Box 26"/>
            <p:cNvSpPr txBox="1">
              <a:spLocks noChangeArrowheads="1"/>
            </p:cNvSpPr>
            <p:nvPr/>
          </p:nvSpPr>
          <p:spPr bwMode="gray">
            <a:xfrm>
              <a:off x="1872" y="3164"/>
              <a:ext cx="799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C00000"/>
                  </a:solidFill>
                  <a:latin typeface="Arial" charset="0"/>
                </a:rPr>
                <a:t>13,7% родителей не готовы</a:t>
              </a:r>
              <a:endParaRPr lang="en-US" altLang="ru-RU" sz="1600" b="1">
                <a:solidFill>
                  <a:srgbClr val="C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/>
            </a:r>
            <a:br>
              <a:rPr lang="ru-RU" altLang="zh-CN" smtClean="0"/>
            </a:br>
            <a:endParaRPr lang="ru-RU" altLang="ru-RU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zh-CN" dirty="0" smtClean="0"/>
          </a:p>
          <a:p>
            <a:endParaRPr lang="ru-RU" altLang="ru-RU" dirty="0" smtClean="0"/>
          </a:p>
        </p:txBody>
      </p:sp>
      <p:sp>
        <p:nvSpPr>
          <p:cNvPr id="7172" name="TextBox 7"/>
          <p:cNvSpPr txBox="1">
            <a:spLocks noChangeArrowheads="1"/>
          </p:cNvSpPr>
          <p:nvPr/>
        </p:nvSpPr>
        <p:spPr bwMode="auto">
          <a:xfrm>
            <a:off x="790576" y="333375"/>
            <a:ext cx="82105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         </a:t>
            </a:r>
            <a:r>
              <a:rPr lang="ru-RU" alt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Структура</a:t>
            </a:r>
            <a:r>
              <a:rPr lang="ru-RU" alt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 </a:t>
            </a:r>
            <a:r>
              <a:rPr lang="ru-RU" alt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МБДОУ </a:t>
            </a:r>
            <a:r>
              <a:rPr lang="ru-RU" alt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МО г. Краснодар </a:t>
            </a:r>
            <a:r>
              <a:rPr lang="ru-RU" alt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                «</a:t>
            </a:r>
            <a:r>
              <a:rPr lang="ru-RU" alt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Центр – детский сад </a:t>
            </a:r>
            <a:r>
              <a:rPr lang="ru-RU" alt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№ 46</a:t>
            </a:r>
            <a:endParaRPr lang="ru-RU" altLang="ru-RU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7173" name="Рисунок 3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000375"/>
            <a:ext cx="186372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8938"/>
            <a:ext cx="9048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3574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241458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r="4950" b="4477"/>
          <a:stretch>
            <a:fillRect/>
          </a:stretch>
        </p:blipFill>
        <p:spPr bwMode="auto">
          <a:xfrm>
            <a:off x="1214438" y="2928938"/>
            <a:ext cx="5334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r="4950" b="4477"/>
          <a:stretch>
            <a:fillRect/>
          </a:stretch>
        </p:blipFill>
        <p:spPr bwMode="auto">
          <a:xfrm>
            <a:off x="7008813" y="2986088"/>
            <a:ext cx="58737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Box 14"/>
          <p:cNvSpPr txBox="1">
            <a:spLocks noChangeArrowheads="1"/>
          </p:cNvSpPr>
          <p:nvPr/>
        </p:nvSpPr>
        <p:spPr bwMode="auto">
          <a:xfrm>
            <a:off x="2908300" y="2344738"/>
            <a:ext cx="30718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МБДОУ МО г. Краснодар «Центр – детский сад № 46»</a:t>
            </a:r>
            <a:r>
              <a:rPr lang="ru-RU" altLang="ru-RU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15374" name="TextBox 15"/>
          <p:cNvSpPr txBox="1">
            <a:spLocks noChangeArrowheads="1"/>
          </p:cNvSpPr>
          <p:nvPr/>
        </p:nvSpPr>
        <p:spPr bwMode="auto">
          <a:xfrm>
            <a:off x="242888" y="4000500"/>
            <a:ext cx="8634412" cy="323165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defRPr/>
            </a:pPr>
            <a:r>
              <a:rPr lang="ru-RU" b="1" u="sng" dirty="0" smtClean="0">
                <a:solidFill>
                  <a:srgbClr val="FF0000"/>
                </a:solidFill>
              </a:rPr>
              <a:t>1.Дополнительные образовательные услуги в рамках вариативной части ООП 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« Цветные ладошки», И.А. Лыкова;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«Танцуем вместе»,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на основе программы «Основы </a:t>
            </a:r>
            <a:r>
              <a:rPr lang="ru-RU" b="1" dirty="0">
                <a:solidFill>
                  <a:srgbClr val="FF0000"/>
                </a:solidFill>
              </a:rPr>
              <a:t>классического </a:t>
            </a:r>
            <a:r>
              <a:rPr lang="ru-RU" b="1" dirty="0" smtClean="0">
                <a:solidFill>
                  <a:srgbClr val="FF0000"/>
                </a:solidFill>
              </a:rPr>
              <a:t>танца», Ваганова </a:t>
            </a:r>
            <a:r>
              <a:rPr lang="ru-RU" b="1" dirty="0">
                <a:solidFill>
                  <a:srgbClr val="FF0000"/>
                </a:solidFill>
              </a:rPr>
              <a:t>А.Я</a:t>
            </a:r>
            <a:r>
              <a:rPr lang="ru-RU" b="1" dirty="0" smtClean="0">
                <a:solidFill>
                  <a:srgbClr val="FF0000"/>
                </a:solidFill>
              </a:rPr>
              <a:t>.;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«Ритмическая Мозаика», </a:t>
            </a:r>
            <a:r>
              <a:rPr lang="ru-RU" b="1" dirty="0" err="1" smtClean="0">
                <a:solidFill>
                  <a:srgbClr val="FF0000"/>
                </a:solidFill>
              </a:rPr>
              <a:t>А.И.Буренина</a:t>
            </a:r>
            <a:r>
              <a:rPr lang="ru-RU" b="1" dirty="0" smtClean="0">
                <a:solidFill>
                  <a:srgbClr val="FF0000"/>
                </a:solidFill>
              </a:rPr>
              <a:t>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"</a:t>
            </a:r>
            <a:r>
              <a:rPr lang="ru-RU" b="1" dirty="0" err="1">
                <a:solidFill>
                  <a:srgbClr val="FF0000"/>
                </a:solidFill>
              </a:rPr>
              <a:t>Са</a:t>
            </a:r>
            <a:r>
              <a:rPr lang="ru-RU" b="1" dirty="0">
                <a:solidFill>
                  <a:srgbClr val="FF0000"/>
                </a:solidFill>
              </a:rPr>
              <a:t>-фи-</a:t>
            </a:r>
            <a:r>
              <a:rPr lang="ru-RU" b="1" dirty="0" err="1">
                <a:solidFill>
                  <a:srgbClr val="FF0000"/>
                </a:solidFill>
              </a:rPr>
              <a:t>дансе</a:t>
            </a:r>
            <a:r>
              <a:rPr lang="ru-RU" b="1" dirty="0">
                <a:solidFill>
                  <a:srgbClr val="FF0000"/>
                </a:solidFill>
              </a:rPr>
              <a:t>". Танцевально-игровая гимнастика для </a:t>
            </a:r>
            <a:r>
              <a:rPr lang="ru-RU" b="1" dirty="0" smtClean="0">
                <a:solidFill>
                  <a:srgbClr val="FF0000"/>
                </a:solidFill>
              </a:rPr>
              <a:t>детей, </a:t>
            </a:r>
            <a:r>
              <a:rPr lang="ru-RU" b="1" dirty="0" err="1" smtClean="0">
                <a:solidFill>
                  <a:srgbClr val="FF0000"/>
                </a:solidFill>
              </a:rPr>
              <a:t>Ж.Е.Фирилева</a:t>
            </a:r>
            <a:r>
              <a:rPr lang="ru-RU" b="1" dirty="0" smtClean="0">
                <a:solidFill>
                  <a:srgbClr val="FF0000"/>
                </a:solidFill>
              </a:rPr>
              <a:t>, </a:t>
            </a:r>
            <a:r>
              <a:rPr lang="ru-RU" b="1" dirty="0" err="1" smtClean="0">
                <a:solidFill>
                  <a:srgbClr val="FF0000"/>
                </a:solidFill>
              </a:rPr>
              <a:t>Е.Г.Сайкина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«Вокально – творческое развитие детей дошкольного возраста» Э.В. </a:t>
            </a:r>
            <a:r>
              <a:rPr lang="ru-RU" b="1" dirty="0" err="1" smtClean="0">
                <a:solidFill>
                  <a:srgbClr val="FF0000"/>
                </a:solidFill>
              </a:rPr>
              <a:t>Коровянская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342900" indent="-342900" algn="ctr">
              <a:buFontTx/>
              <a:buAutoNum type="arabicPeriod"/>
              <a:defRPr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altLang="ru-RU" sz="14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7181" name="TextBox 20"/>
          <p:cNvSpPr txBox="1">
            <a:spLocks noChangeArrowheads="1"/>
          </p:cNvSpPr>
          <p:nvPr/>
        </p:nvSpPr>
        <p:spPr bwMode="auto">
          <a:xfrm>
            <a:off x="6072188" y="3571875"/>
            <a:ext cx="2928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Corbel" pitchFamily="34" charset="0"/>
                <a:cs typeface="Times New Roman" pitchFamily="18" charset="0"/>
              </a:rPr>
              <a:t>.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2071688" y="3286125"/>
            <a:ext cx="1428750" cy="5143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5286375" y="3402013"/>
            <a:ext cx="1714500" cy="4286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184" name="TextBox 44"/>
          <p:cNvSpPr txBox="1">
            <a:spLocks noChangeArrowheads="1"/>
          </p:cNvSpPr>
          <p:nvPr/>
        </p:nvSpPr>
        <p:spPr bwMode="auto">
          <a:xfrm>
            <a:off x="1500188" y="6462713"/>
            <a:ext cx="5500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00"/>
                </a:solidFill>
                <a:latin typeface="Corbel" pitchFamily="34" charset="0"/>
                <a:cs typeface="Times New Roman" pitchFamily="18" charset="0"/>
              </a:rPr>
              <a:t>организационно-методическая поддержка </a:t>
            </a:r>
          </a:p>
        </p:txBody>
      </p:sp>
      <p:sp>
        <p:nvSpPr>
          <p:cNvPr id="47" name="Левая круглая скобка 46"/>
          <p:cNvSpPr/>
          <p:nvPr/>
        </p:nvSpPr>
        <p:spPr>
          <a:xfrm>
            <a:off x="142875" y="1428750"/>
            <a:ext cx="1000125" cy="4338638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равая круглая скобка 47"/>
          <p:cNvSpPr/>
          <p:nvPr/>
        </p:nvSpPr>
        <p:spPr>
          <a:xfrm>
            <a:off x="7858125" y="1428750"/>
            <a:ext cx="928688" cy="450056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87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14312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21456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23574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r="4950" b="4477"/>
          <a:stretch>
            <a:fillRect/>
          </a:stretch>
        </p:blipFill>
        <p:spPr bwMode="auto">
          <a:xfrm>
            <a:off x="2071688" y="2643188"/>
            <a:ext cx="5334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r="4950" b="4477"/>
          <a:stretch>
            <a:fillRect/>
          </a:stretch>
        </p:blipFill>
        <p:spPr bwMode="auto">
          <a:xfrm>
            <a:off x="6143625" y="2857500"/>
            <a:ext cx="5334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r="4950" b="4477"/>
          <a:stretch>
            <a:fillRect/>
          </a:stretch>
        </p:blipFill>
        <p:spPr bwMode="auto">
          <a:xfrm>
            <a:off x="8072438" y="2928938"/>
            <a:ext cx="5334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23574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Прямая со стрелкой 42"/>
          <p:cNvCxnSpPr/>
          <p:nvPr/>
        </p:nvCxnSpPr>
        <p:spPr>
          <a:xfrm>
            <a:off x="2767013" y="3216275"/>
            <a:ext cx="803275" cy="5524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5251450" y="3333750"/>
            <a:ext cx="1531938" cy="3968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5243513" y="3455988"/>
            <a:ext cx="2817812" cy="5048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197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53988"/>
            <a:ext cx="142557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3784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468438"/>
            <a:ext cx="8640960" cy="5056906"/>
          </a:xfrm>
          <a:extLst/>
        </p:spPr>
        <p:txBody>
          <a:bodyPr>
            <a:noAutofit/>
          </a:bodyPr>
          <a:lstStyle/>
          <a:p>
            <a:pPr marL="179388" indent="-179388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интересы детей и добровольность выбора ими кружка;</a:t>
            </a:r>
          </a:p>
          <a:p>
            <a:pPr marL="179388" indent="-179388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возрастные особенности детей, имеющийся у них опыт участия в такого рода занятиях;</a:t>
            </a:r>
          </a:p>
          <a:p>
            <a:pPr marL="179388" indent="-179388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необходимость решения воспитательных и образовательных задач в единстве с основной программой детского сада;</a:t>
            </a:r>
          </a:p>
          <a:p>
            <a:pPr marL="179388" indent="-179388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понимание игры как ведущего вида деятельности и выстраивание содержания дополнительного образования детей именно на ее основе;</a:t>
            </a:r>
          </a:p>
          <a:p>
            <a:pPr marL="179388" indent="-179388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необходимость создания комфортной обстановки, в которой будет развиваться творческая личность; </a:t>
            </a:r>
          </a:p>
          <a:p>
            <a:pPr marL="179388" indent="-179388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нормы нагрузки на ребенка в соответствии с требованиями </a:t>
            </a:r>
            <a:r>
              <a:rPr lang="ru-RU" sz="2400" dirty="0" err="1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СанПиН</a:t>
            </a:r>
            <a:r>
              <a:rPr lang="ru-RU" sz="24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0"/>
            <a:ext cx="6768752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spc="50" dirty="0">
                <a:ln w="11430"/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организации деятельности кружков учитываем: </a:t>
            </a:r>
          </a:p>
          <a:p>
            <a:pPr>
              <a:defRPr/>
            </a:pPr>
            <a:endParaRPr lang="ru-RU" sz="3200" b="1" spc="50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6148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350"/>
            <a:ext cx="178593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8627257" cy="5112568"/>
          </a:xfrm>
          <a:extLst/>
        </p:spPr>
        <p:txBody>
          <a:bodyPr>
            <a:noAutofit/>
          </a:bodyPr>
          <a:lstStyle/>
          <a:p>
            <a:pPr marL="268288" indent="-268288" algn="just">
              <a:buFont typeface="Arial" panose="020B0604020202020204" pitchFamily="34" charset="0"/>
              <a:buChar char="•"/>
              <a:defRPr/>
            </a:pPr>
            <a:r>
              <a:rPr lang="ru-RU" sz="2800" b="1" i="1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образовательная</a:t>
            </a:r>
            <a:r>
              <a:rPr lang="ru-RU" sz="28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18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кружковая работа обеспечивает возможность получения дополнительного образования на основе интересов и индивидуальных особенностей детей, что в свою очередь делает их активными участниками образовательной деятельности. </a:t>
            </a:r>
            <a:endParaRPr lang="ru-RU" sz="2800" dirty="0">
              <a:solidFill>
                <a:srgbClr val="A4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268288" indent="-268288" algn="just">
              <a:buFont typeface="Arial" panose="020B0604020202020204" pitchFamily="34" charset="0"/>
              <a:buChar char="•"/>
              <a:defRPr/>
            </a:pPr>
            <a:r>
              <a:rPr lang="ru-RU" sz="2800" b="1" i="1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социально-адаптивная</a:t>
            </a:r>
            <a:r>
              <a:rPr lang="ru-RU" sz="28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18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занятия в кружках позволяют воспитанникам получить социально значимый опыт деятельности и взаимодействия, испытать «ситуацию успеха», научиться </a:t>
            </a:r>
            <a:r>
              <a:rPr lang="ru-RU" sz="1800" dirty="0" err="1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самоутверждаться</a:t>
            </a:r>
            <a:r>
              <a:rPr lang="ru-RU" sz="18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;</a:t>
            </a:r>
            <a:endParaRPr lang="ru-RU" sz="2800" dirty="0">
              <a:solidFill>
                <a:srgbClr val="A4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268288" indent="-268288" algn="just">
              <a:buFont typeface="Arial" panose="020B0604020202020204" pitchFamily="34" charset="0"/>
              <a:buChar char="•"/>
              <a:defRPr/>
            </a:pPr>
            <a:r>
              <a:rPr lang="ru-RU" sz="2800" b="1" i="1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коррекционно-развивающая</a:t>
            </a:r>
            <a:r>
              <a:rPr lang="ru-RU" sz="28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18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воспитательно-образовательный процесс, реализуемый на занятиях кружка,  позволяет развивать интеллектуальные, творческие, физические способности каждого ребенка;</a:t>
            </a:r>
          </a:p>
          <a:p>
            <a:pPr marL="268288" indent="-268288" algn="just">
              <a:buFont typeface="Arial" panose="020B0604020202020204" pitchFamily="34" charset="0"/>
              <a:buChar char="•"/>
              <a:defRPr/>
            </a:pPr>
            <a:r>
              <a:rPr lang="ru-RU" sz="2800" b="1" i="1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воспитательная </a:t>
            </a:r>
            <a:r>
              <a:rPr lang="ru-RU" sz="1800" dirty="0">
                <a:solidFill>
                  <a:srgbClr val="A4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содержание и методика работы в кружках оказывает значительное влияние на развитие социально значимых качеств личности, формирование коммуникативных навыков, воспитание социальной ответственности, коллективизма, патриотизма.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226506"/>
            <a:ext cx="6683041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</a:rPr>
              <a:t>Задачи кружковой работы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</a:rPr>
              <a:t>: </a:t>
            </a:r>
          </a:p>
        </p:txBody>
      </p:sp>
      <p:pic>
        <p:nvPicPr>
          <p:cNvPr id="8196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350"/>
            <a:ext cx="178593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38" y="274638"/>
            <a:ext cx="7358062" cy="1143000"/>
          </a:xfrm>
          <a:ln>
            <a:solidFill>
              <a:srgbClr val="C00000"/>
            </a:solidFill>
          </a:ln>
          <a:extLst/>
        </p:spPr>
        <p:txBody>
          <a:bodyPr/>
          <a:lstStyle/>
          <a:p>
            <a:pPr>
              <a:defRPr/>
            </a:pPr>
            <a:r>
              <a:rPr lang="ru-RU" sz="2400" b="1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Нормативные акты, регулирующие организацию дополнительных образовательных услуг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5438" y="1854200"/>
            <a:ext cx="3671887" cy="45259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23" name="Объект 2"/>
          <p:cNvSpPr>
            <a:spLocks noGrp="1"/>
          </p:cNvSpPr>
          <p:nvPr>
            <p:ph sz="half" idx="1"/>
          </p:nvPr>
        </p:nvSpPr>
        <p:spPr>
          <a:xfrm>
            <a:off x="236538" y="1693863"/>
            <a:ext cx="3760787" cy="4103687"/>
          </a:xfrm>
        </p:spPr>
        <p:txBody>
          <a:bodyPr/>
          <a:lstStyle/>
          <a:p>
            <a:pPr marL="0" indent="0" algn="ctr">
              <a:buClr>
                <a:srgbClr val="B13F9A"/>
              </a:buClr>
              <a:buFont typeface="Arial" panose="020B0604020202020204" pitchFamily="34" charset="0"/>
              <a:buNone/>
              <a:defRPr/>
            </a:pPr>
            <a:endParaRPr lang="ru-RU" altLang="ru-RU" sz="1800" b="1" dirty="0" smtClean="0">
              <a:solidFill>
                <a:srgbClr val="A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B13F9A"/>
              </a:buClr>
              <a:buFont typeface="Arial" panose="020B0604020202020204" pitchFamily="34" charset="0"/>
              <a:buNone/>
              <a:defRPr/>
            </a:pPr>
            <a:r>
              <a:rPr lang="ru-RU" altLang="ru-RU" sz="1800" b="1" dirty="0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п. 6 ст. 14                  Закона РФ «Об образовании» образовательное учреждение в соответствии со своими уставными целями и задачами может наряду с основными реализовывать дополнительные образовательные программы и оказывать дополнительные образовательные услуги за пределами определяющих его статус основных образовательных программ</a:t>
            </a:r>
            <a:endParaRPr lang="ru-RU" altLang="ru-RU" sz="1800" b="1" dirty="0" smtClean="0">
              <a:solidFill>
                <a:srgbClr val="A40000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altLang="ru-RU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00588" y="1782763"/>
            <a:ext cx="3898900" cy="45259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22" name="Объект 3"/>
          <p:cNvSpPr>
            <a:spLocks noGrp="1"/>
          </p:cNvSpPr>
          <p:nvPr>
            <p:ph sz="half" idx="2"/>
          </p:nvPr>
        </p:nvSpPr>
        <p:spPr>
          <a:xfrm>
            <a:off x="4935538" y="1600200"/>
            <a:ext cx="3663950" cy="4525963"/>
          </a:xfrm>
        </p:spPr>
        <p:txBody>
          <a:bodyPr/>
          <a:lstStyle/>
          <a:p>
            <a:pPr marL="0" indent="0" algn="ctr">
              <a:buClr>
                <a:srgbClr val="B13F9A"/>
              </a:buClr>
              <a:buFont typeface="Arial" charset="0"/>
              <a:buNone/>
            </a:pPr>
            <a:endParaRPr lang="ru-RU" altLang="ru-RU" sz="180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Clr>
                <a:srgbClr val="B13F9A"/>
              </a:buClr>
              <a:buFont typeface="Arial" charset="0"/>
              <a:buNone/>
            </a:pPr>
            <a:r>
              <a:rPr lang="ru-RU" altLang="ru-RU" sz="1800" b="1" smtClean="0">
                <a:solidFill>
                  <a:srgbClr val="A40000"/>
                </a:solidFill>
                <a:latin typeface="Times New Roman" pitchFamily="18" charset="0"/>
                <a:cs typeface="Times New Roman" pitchFamily="18" charset="0"/>
              </a:rPr>
              <a:t>Дополнительные образовательные программы не могут реализовываться взамен или в рамках основной образовательной деятельности за счет времени, отведенного на реализацию основных образовательных программ дошкольного образования (прогулки, дневного сна, основных занятий, игр). Количество и длительность занятий, проводимых в рамках оказания дополнительных образовательных услуг, регламентируется СанПиН </a:t>
            </a:r>
            <a:endParaRPr lang="ru-RU" altLang="ru-RU" b="1" smtClean="0">
              <a:solidFill>
                <a:srgbClr val="A40000"/>
              </a:solidFill>
            </a:endParaRPr>
          </a:p>
        </p:txBody>
      </p:sp>
      <p:pic>
        <p:nvPicPr>
          <p:cNvPr id="9223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178593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40081"/>
            <a:ext cx="7992888" cy="2352815"/>
          </a:xfrm>
          <a:extLst/>
        </p:spPr>
        <p:txBody>
          <a:bodyPr>
            <a:noAutofit/>
          </a:bodyPr>
          <a:lstStyle/>
          <a:p>
            <a:pPr marL="274320" indent="-274320" algn="ctr">
              <a:spcBef>
                <a:spcPts val="600"/>
              </a:spcBef>
              <a:defRPr/>
            </a:pP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                                                                                                                                </a:t>
            </a:r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Times New Roman"/>
              </a:rPr>
              <a:t>Занятия по дополнительному образованию (студии, кружки) для детей дошкольного возраста недопустимо проводить за счет времени, отведенного на прогулку и дневной сон</a:t>
            </a: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27088" y="1989138"/>
            <a:ext cx="7921625" cy="4254500"/>
          </a:xfrm>
        </p:spPr>
        <p:txBody>
          <a:bodyPr>
            <a:normAutofit/>
          </a:bodyPr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4-го года жизни </a:t>
            </a: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 чаще 1 раза в неделю продолжительностью не более 15 минут;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5-го года жизни </a:t>
            </a: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 чаще 2 раз в неделю продолжительностью не более 25 минут;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6-го года жизни </a:t>
            </a: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 чаще 2 раз в неделю продолжительностью не более 25 минут;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7-го года жизни </a:t>
            </a: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 чаще 3 раз в неделю продолжительностью не более 30 минут.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altLang="ru-RU" sz="3000" dirty="0" smtClean="0"/>
          </a:p>
        </p:txBody>
      </p:sp>
      <p:pic>
        <p:nvPicPr>
          <p:cNvPr id="10244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47638"/>
            <a:ext cx="14970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40081"/>
            <a:ext cx="7992888" cy="2352815"/>
          </a:xfrm>
          <a:extLst/>
        </p:spPr>
        <p:txBody>
          <a:bodyPr>
            <a:noAutofit/>
          </a:bodyPr>
          <a:lstStyle/>
          <a:p>
            <a:pPr marL="274320" indent="-274320" algn="ctr">
              <a:spcBef>
                <a:spcPts val="600"/>
              </a:spcBef>
              <a:defRPr/>
            </a:pP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                                                                                                                                </a:t>
            </a:r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Times New Roman"/>
              </a:rPr>
              <a:t>П</a:t>
            </a:r>
            <a:r>
              <a:rPr lang="ru-RU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Times New Roman"/>
              </a:rPr>
              <a:t>риоритетные направления: художественно-эстетическое, </a:t>
            </a:r>
            <a:br>
              <a:rPr lang="ru-RU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Times New Roman"/>
              </a:rPr>
            </a:br>
            <a:r>
              <a:rPr lang="ru-RU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Times New Roman"/>
              </a:rPr>
              <a:t>спортивно-оздоровительное</a:t>
            </a: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84213" y="1381125"/>
            <a:ext cx="8064500" cy="486251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  <a:defRPr/>
            </a:pPr>
            <a:r>
              <a:rPr lang="ru-RU" b="1" u="sng" dirty="0" smtClean="0">
                <a:solidFill>
                  <a:srgbClr val="A40000"/>
                </a:solidFill>
              </a:rPr>
              <a:t> </a:t>
            </a:r>
            <a:r>
              <a:rPr lang="ru-RU" b="1" u="sng" dirty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u="sng" dirty="0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ополнительные </a:t>
            </a:r>
            <a:r>
              <a:rPr lang="ru-RU" altLang="ru-RU" b="1" u="sng" dirty="0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altLang="ru-RU" b="1" u="sng" dirty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следующих видов:</a:t>
            </a:r>
          </a:p>
          <a:p>
            <a:pPr algn="just">
              <a:buFontTx/>
              <a:buChar char="-"/>
              <a:defRPr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программе «Рождение художника» (5-6 лет) 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-обучение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«Рождение художника» (6-7 лет)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-обучение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«Танцевальная фантазия» (5-6 лет)                                         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программе «Танцевальная фантазия» (6-7 лет) </a:t>
            </a:r>
          </a:p>
          <a:p>
            <a:pPr algn="just">
              <a:buFontTx/>
              <a:buChar char="-"/>
              <a:defRPr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программе «Игровая ритмическая гимнастика» (5-6 лет)</a:t>
            </a:r>
          </a:p>
          <a:p>
            <a:pPr algn="just">
              <a:buFontTx/>
              <a:buChar char="-"/>
              <a:defRPr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программе «Игровая ритмическая гимнастика» (6-7лет) </a:t>
            </a:r>
          </a:p>
          <a:p>
            <a:pPr algn="just">
              <a:buFontTx/>
              <a:buChar char="-"/>
              <a:defRPr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по программе «Соловушка» (5-6 лет) </a:t>
            </a:r>
          </a:p>
          <a:p>
            <a:pPr algn="just">
              <a:buFontTx/>
              <a:buChar char="-"/>
              <a:defRPr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программе «Соловушка» (6-7лет)</a:t>
            </a:r>
          </a:p>
          <a:p>
            <a:pPr algn="just">
              <a:buFontTx/>
              <a:buChar char="-"/>
              <a:defRPr/>
            </a:pP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10" descr="http://img0.liveinternet.ru/images/attach/c/0/43/9/43009025_121258759033345.gif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47638"/>
            <a:ext cx="14970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овый год">
  <a:themeElements>
    <a:clrScheme name="Другая 44">
      <a:dk1>
        <a:srgbClr val="C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Новый год</Template>
  <TotalTime>2920</TotalTime>
  <Words>964</Words>
  <Application>Microsoft Office PowerPoint</Application>
  <PresentationFormat>Экран (4:3)</PresentationFormat>
  <Paragraphs>157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Новый год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Нормативные акты, регулирующие организацию дополнительных образовательных услуг</vt:lpstr>
      <vt:lpstr>                                                                                                                                           Занятия по дополнительному образованию (студии, кружки) для детей дошкольного возраста недопустимо проводить за счет времени, отведенного на прогулку и дневной сон    </vt:lpstr>
      <vt:lpstr>                                                                                                                                           Приоритетные направления: художественно-эстетическое,  спортивно-оздоровительное    </vt:lpstr>
      <vt:lpstr>Алгоритм деятельности педагога по созданию кружка (секции, студии):</vt:lpstr>
      <vt:lpstr> ПРОГРАММЫ  ДОПОЛНИТЕЛЬНОГО  ОБРАЗОВАНИЯ: </vt:lpstr>
      <vt:lpstr>Презентация PowerPoint</vt:lpstr>
      <vt:lpstr>Презентация PowerPoint</vt:lpstr>
      <vt:lpstr>Обучение по программе «Танцевальная фантазия»</vt:lpstr>
      <vt:lpstr>Презентация PowerPoint</vt:lpstr>
      <vt:lpstr>Презентация PowerPoint</vt:lpstr>
      <vt:lpstr>Мониторинг процесса и динамики дополнительных образовательных и иных услуг</vt:lpstr>
      <vt:lpstr>Презентация PowerPoint</vt:lpstr>
      <vt:lpstr>      МЫ  РАДЫ ПОДЕЛИТЬСЯ НАШИМ ОПЫТОМ  И ДОСТИЖЕНИЯМИ.  ВСЕГДА ОТКРЫТЫ ДЛЯ ОБЩЕНИЯ И ПРЕДЛОЖЕНИЙ            </vt:lpstr>
    </vt:vector>
  </TitlesOfParts>
  <Company>ДОУ 46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Барончукова Т.И.</dc:creator>
  <dc:description>http://aida.ucoz.ru</dc:description>
  <cp:lastModifiedBy>Екатерина</cp:lastModifiedBy>
  <cp:revision>110</cp:revision>
  <cp:lastPrinted>2021-02-24T11:35:59Z</cp:lastPrinted>
  <dcterms:created xsi:type="dcterms:W3CDTF">2010-09-02T05:50:48Z</dcterms:created>
  <dcterms:modified xsi:type="dcterms:W3CDTF">2022-03-22T11:10:03Z</dcterms:modified>
  <cp:category>шаблоны к Powerpoint</cp:category>
</cp:coreProperties>
</file>