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acifico" panose="020B0604020202020204" charset="-52"/>
      <p:regular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Например, город Витебск, находящийся в Белоруссии, тесно связан с именем художника Марка Шагала. Сегодня мы отправимся на экскурсию из нашей школы в Витебск сквозь расстояния и время...</a:t>
            </a:r>
            <a:endParaRPr/>
          </a:p>
        </p:txBody>
      </p:sp>
      <p:sp>
        <p:nvSpPr>
          <p:cNvPr id="145" name="Google Shape;14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d9d74736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d9d747361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0d9d747361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d9d74736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10d9d747361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0d9d747361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Вы можете использовать этот тип слайдов для текста, изображений, фигур и таблиц, чтобы добавлять сведения другим способом. Продублируйте этот слайд, чтобы добавить дополнительные изображения важных мест назначения для вашей экскурсии.</a:t>
            </a:r>
            <a:endParaRPr/>
          </a:p>
        </p:txBody>
      </p:sp>
      <p:sp>
        <p:nvSpPr>
          <p:cNvPr id="199" name="Google Shape;19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ru-RU">
                <a:latin typeface="Tahoma"/>
                <a:ea typeface="Tahoma"/>
                <a:cs typeface="Tahoma"/>
                <a:sym typeface="Tahoma"/>
              </a:rPr>
              <a:t>Вы можете использовать этот тип слайдов для текста, изображений, фигур и таблиц, чтобы добавлять сведения другим способом. Продублируйте этот слайд, чтобы добавить дополнительные изображения важных мест назначения для вашей экскурсии.</a:t>
            </a:r>
            <a:endParaRPr/>
          </a:p>
        </p:txBody>
      </p:sp>
      <p:sp>
        <p:nvSpPr>
          <p:cNvPr id="216" name="Google Shape;21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10165359" y="599983"/>
            <a:ext cx="63817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10805594" y="1242501"/>
            <a:ext cx="63817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10165359" y="1885019"/>
            <a:ext cx="63817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marL="1371600" lvl="2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4pPr>
            <a:lvl5pPr marL="2286000" lvl="4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4"/>
          </p:nvPr>
        </p:nvSpPr>
        <p:spPr>
          <a:xfrm>
            <a:off x="9527184" y="1238157"/>
            <a:ext cx="63817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marL="1371600" lvl="2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4pPr>
            <a:lvl5pPr marL="2286000" lvl="4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4311650" y="1512376"/>
            <a:ext cx="3568700" cy="180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274300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homa"/>
              <a:buNone/>
              <a:defRPr sz="3800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5"/>
          </p:nvPr>
        </p:nvSpPr>
        <p:spPr>
          <a:xfrm>
            <a:off x="4311650" y="3322319"/>
            <a:ext cx="3568700" cy="20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88624" y="594360"/>
            <a:ext cx="10893775" cy="196215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Tahoma"/>
              <a:buNone/>
              <a:defRPr sz="4000" cap="none">
                <a:solidFill>
                  <a:srgbClr val="2A2A2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699108" y="2084071"/>
            <a:ext cx="10883292" cy="350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>
                <a:solidFill>
                  <a:srgbClr val="2A2A2A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>
                <a:solidFill>
                  <a:srgbClr val="2A2A2A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>
                <a:solidFill>
                  <a:srgbClr val="2A2A2A"/>
                </a:solidFill>
              </a:defRPr>
            </a:lvl3pPr>
            <a:lvl4pPr marL="1828800" lvl="3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>
                <a:solidFill>
                  <a:srgbClr val="2A2A2A"/>
                </a:solidFill>
              </a:defRPr>
            </a:lvl4pPr>
            <a:lvl5pPr marL="2286000" lvl="4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>
                <a:solidFill>
                  <a:srgbClr val="2A2A2A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7256090" y="6234888"/>
            <a:ext cx="2025832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A2A2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2895599" y="6238816"/>
            <a:ext cx="4229101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A2A2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>
            <a:spLocks noGrp="1"/>
          </p:cNvSpPr>
          <p:nvPr>
            <p:ph type="sldNum" idx="12"/>
          </p:nvPr>
        </p:nvSpPr>
        <p:spPr>
          <a:xfrm>
            <a:off x="8916161" y="5804577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2A2A2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2A2A2A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2A2A2A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2A2A2A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2A2A2A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2A2A2A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2A2A2A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2A2A2A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2A2A2A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-15240" y="2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 видео">
  <p:cSld name="Макет видео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>
            <a:spLocks noGrp="1"/>
          </p:cNvSpPr>
          <p:nvPr>
            <p:ph type="sldNum" idx="12"/>
          </p:nvPr>
        </p:nvSpPr>
        <p:spPr>
          <a:xfrm>
            <a:off x="11459962" y="6324918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6942215" y="426720"/>
            <a:ext cx="4699941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7048876" y="1818152"/>
            <a:ext cx="4045844" cy="427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8644389" y="6345814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457200" y="640384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>
            <a:spLocks noGrp="1"/>
          </p:cNvSpPr>
          <p:nvPr>
            <p:ph type="pic" idx="2"/>
          </p:nvPr>
        </p:nvSpPr>
        <p:spPr>
          <a:xfrm>
            <a:off x="732155" y="396240"/>
            <a:ext cx="5927725" cy="5989638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2"/>
          <p:cNvSpPr/>
          <p:nvPr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00" name="Google Shape;100;p12" descr="Декоративный элемент"/>
          <p:cNvCxnSpPr/>
          <p:nvPr/>
        </p:nvCxnSpPr>
        <p:spPr>
          <a:xfrm>
            <a:off x="7141749" y="1720670"/>
            <a:ext cx="3780000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advClick="0" advTm="15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solidFill>
          <a:schemeClr val="accen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Tahoma"/>
              <a:buNone/>
              <a:defRPr sz="24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>
            <a:off x="0" y="3648173"/>
            <a:ext cx="12192000" cy="32098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14"/>
          <p:cNvSpPr txBox="1">
            <a:spLocks noGrp="1"/>
          </p:cNvSpPr>
          <p:nvPr>
            <p:ph type="ctrTitle"/>
          </p:nvPr>
        </p:nvSpPr>
        <p:spPr>
          <a:xfrm>
            <a:off x="1600200" y="1887121"/>
            <a:ext cx="8991600" cy="164592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 объекта" type="twoObj">
  <p:cSld name="TWO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bg>
      <p:bgPr>
        <a:solidFill>
          <a:schemeClr val="accen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4"/>
          </p:nvPr>
        </p:nvSpPr>
        <p:spPr>
          <a:xfrm>
            <a:off x="6304927" y="2313433"/>
            <a:ext cx="4270248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 и три изображения">
  <p:cSld name="Заголовок, подзаголовок и три изображения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0" y="2423160"/>
            <a:ext cx="12192000" cy="4439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Google Shape;27;p3"/>
          <p:cNvSpPr>
            <a:spLocks noGrp="1"/>
          </p:cNvSpPr>
          <p:nvPr>
            <p:ph type="pic" idx="2"/>
          </p:nvPr>
        </p:nvSpPr>
        <p:spPr>
          <a:xfrm>
            <a:off x="823479" y="2952166"/>
            <a:ext cx="2880000" cy="28800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3"/>
          <p:cNvSpPr>
            <a:spLocks noGrp="1"/>
          </p:cNvSpPr>
          <p:nvPr>
            <p:ph type="pic" idx="3"/>
          </p:nvPr>
        </p:nvSpPr>
        <p:spPr>
          <a:xfrm>
            <a:off x="8488521" y="2952166"/>
            <a:ext cx="2880000" cy="28800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838530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07720" y="6238816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>
            <a:spLocks noGrp="1"/>
          </p:cNvSpPr>
          <p:nvPr>
            <p:ph type="sldNum" idx="12"/>
          </p:nvPr>
        </p:nvSpPr>
        <p:spPr>
          <a:xfrm>
            <a:off x="1132280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807747" y="289559"/>
            <a:ext cx="10564350" cy="112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Tahoma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>
            <a:spLocks noGrp="1"/>
          </p:cNvSpPr>
          <p:nvPr>
            <p:ph type="pic" idx="4"/>
          </p:nvPr>
        </p:nvSpPr>
        <p:spPr>
          <a:xfrm>
            <a:off x="4656000" y="2952166"/>
            <a:ext cx="2880000" cy="28800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3"/>
          <p:cNvSpPr txBox="1">
            <a:spLocks noGrp="1"/>
          </p:cNvSpPr>
          <p:nvPr>
            <p:ph type="body" idx="1"/>
          </p:nvPr>
        </p:nvSpPr>
        <p:spPr>
          <a:xfrm>
            <a:off x="807720" y="1493521"/>
            <a:ext cx="10561319" cy="112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marL="2286000" lvl="4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карты">
  <p:cSld name="Слайд карты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37" name="Google Shape;37;p4"/>
          <p:cNvSpPr/>
          <p:nvPr/>
        </p:nvSpPr>
        <p:spPr>
          <a:xfrm rot="5400000">
            <a:off x="5657999" y="340659"/>
            <a:ext cx="864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1251855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7748789" y="246231"/>
            <a:ext cx="3787891" cy="95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ahoma"/>
              <a:buNone/>
              <a:defRPr sz="4000" b="0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8092439" y="1343510"/>
            <a:ext cx="3383905" cy="447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bg>
      <p:bgPr>
        <a:solidFill>
          <a:schemeClr val="accen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883920" y="592183"/>
            <a:ext cx="5750440" cy="18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1828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>
            <a:spLocks noGrp="1"/>
          </p:cNvSpPr>
          <p:nvPr>
            <p:ph type="pic" idx="2"/>
          </p:nvPr>
        </p:nvSpPr>
        <p:spPr>
          <a:xfrm>
            <a:off x="6497200" y="0"/>
            <a:ext cx="570089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632071" y="2417802"/>
            <a:ext cx="5297398" cy="371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Рисунок с подписью">
  <p:cSld name="1_Рисунок с подписью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 rot="5400000">
            <a:off x="5712000" y="-5718344"/>
            <a:ext cx="756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4175220" y="3508040"/>
            <a:ext cx="3841560" cy="3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24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8404860" y="1005840"/>
            <a:ext cx="3497580" cy="559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8629149" y="625405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30175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>
            <a:spLocks noGrp="1"/>
          </p:cNvSpPr>
          <p:nvPr>
            <p:ph type="sldNum" idx="12"/>
          </p:nvPr>
        </p:nvSpPr>
        <p:spPr>
          <a:xfrm>
            <a:off x="11566642" y="623316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2"/>
          </p:nvPr>
        </p:nvSpPr>
        <p:spPr>
          <a:xfrm>
            <a:off x="293917" y="996684"/>
            <a:ext cx="3497580" cy="559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 и подпись ">
  <p:cSld name="Изображение и подпись 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  <p:sp>
        <p:nvSpPr>
          <p:cNvPr id="60" name="Google Shape;60;p7"/>
          <p:cNvSpPr>
            <a:spLocks noGrp="1"/>
          </p:cNvSpPr>
          <p:nvPr>
            <p:ph type="pic" idx="3"/>
          </p:nvPr>
        </p:nvSpPr>
        <p:spPr>
          <a:xfrm>
            <a:off x="6662827" y="543339"/>
            <a:ext cx="5040000" cy="5765661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8537045" y="6358084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704361" y="63829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>
            <a:spLocks noGrp="1"/>
          </p:cNvSpPr>
          <p:nvPr>
            <p:ph type="sldNum" idx="12"/>
          </p:nvPr>
        </p:nvSpPr>
        <p:spPr>
          <a:xfrm>
            <a:off x="11474538" y="6337188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704361" y="164690"/>
            <a:ext cx="4593772" cy="26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Tahoma"/>
              <a:buNone/>
              <a:defRPr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704361" y="3233530"/>
            <a:ext cx="4593771" cy="290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6712900" y="407684"/>
            <a:ext cx="4910096" cy="225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Tahoma"/>
              <a:buNone/>
              <a:defRPr sz="4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1"/>
          </p:nvPr>
        </p:nvSpPr>
        <p:spPr>
          <a:xfrm>
            <a:off x="6780414" y="3019130"/>
            <a:ext cx="4584265" cy="315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2"/>
          </p:nvPr>
        </p:nvSpPr>
        <p:spPr>
          <a:xfrm>
            <a:off x="827320" y="407684"/>
            <a:ext cx="5625849" cy="577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следний слайд">
  <p:cSld name="Последний слайд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3744516" y="1127369"/>
            <a:ext cx="4703084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3744516" y="2263081"/>
            <a:ext cx="4702968" cy="390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advClick="0" advTm="1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>
            <a:spLocks noGrp="1"/>
          </p:cNvSpPr>
          <p:nvPr>
            <p:ph type="sldNum" idx="12"/>
          </p:nvPr>
        </p:nvSpPr>
        <p:spPr>
          <a:xfrm>
            <a:off x="11459962" y="6324918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8644389" y="6345814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457200" y="640384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advClick="0" advTm="1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Tahoma"/>
              <a:buNone/>
              <a:defRPr sz="40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advClick="0" advTm="15000">
    <p:split orient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 descr="Декоративный элемент"/>
          <p:cNvSpPr/>
          <p:nvPr/>
        </p:nvSpPr>
        <p:spPr>
          <a:xfrm rot="-5400000" flipH="1">
            <a:off x="6158154" y="577924"/>
            <a:ext cx="6611769" cy="545592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">
                <a:srgbClr val="000000">
                  <a:alpha val="0"/>
                </a:srgbClr>
              </a:gs>
              <a:gs pos="61000">
                <a:srgbClr val="000000">
                  <a:alpha val="91764"/>
                </a:srgbClr>
              </a:gs>
              <a:gs pos="100000">
                <a:srgbClr val="000000">
                  <a:alpha val="91764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5075583" y="246231"/>
            <a:ext cx="6461097" cy="95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ahoma"/>
              <a:buNone/>
            </a:pPr>
            <a:r>
              <a:rPr lang="ru-RU" b="1"/>
              <a:t>Екатерининский дворец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7748789" y="1343510"/>
            <a:ext cx="3727556" cy="447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/>
              <a:t>.</a:t>
            </a:r>
            <a:endParaRPr/>
          </a:p>
        </p:txBody>
      </p:sp>
      <p:cxnSp>
        <p:nvCxnSpPr>
          <p:cNvPr id="150" name="Google Shape;150;p19" descr="Декоративный элемент"/>
          <p:cNvCxnSpPr/>
          <p:nvPr/>
        </p:nvCxnSpPr>
        <p:spPr>
          <a:xfrm>
            <a:off x="8023225" y="1276722"/>
            <a:ext cx="3348000" cy="0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19" descr="Декоративный элемент"/>
          <p:cNvSpPr/>
          <p:nvPr/>
        </p:nvSpPr>
        <p:spPr>
          <a:xfrm rot="5400000">
            <a:off x="5657999" y="340659"/>
            <a:ext cx="864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19" descr="Декоративный элемент"/>
          <p:cNvSpPr/>
          <p:nvPr/>
        </p:nvSpPr>
        <p:spPr>
          <a:xfrm rot="5400000">
            <a:off x="0" y="0"/>
            <a:ext cx="1260000" cy="126000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3" name="Google Shape;153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514" b="7514"/>
          <a:stretch/>
        </p:blipFill>
        <p:spPr>
          <a:xfrm>
            <a:off x="-98725" y="25264"/>
            <a:ext cx="12377448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1971327" y="2089497"/>
            <a:ext cx="873418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1" dirty="0">
                <a:solidFill>
                  <a:srgbClr val="990000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ru-RU" sz="4800" b="1" i="1" dirty="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«Царские игры»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B0CC08-B12A-4C7C-BCCF-8C7ABF155DD8}"/>
              </a:ext>
            </a:extLst>
          </p:cNvPr>
          <p:cNvSpPr/>
          <p:nvPr/>
        </p:nvSpPr>
        <p:spPr>
          <a:xfrm>
            <a:off x="1272001" y="885536"/>
            <a:ext cx="8884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ДЛЯ РОДИТЕЛЕЙ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686D2F-4AE5-4017-BA5A-6F9B4A62DDF5}"/>
              </a:ext>
            </a:extLst>
          </p:cNvPr>
          <p:cNvSpPr txBox="1"/>
          <p:nvPr/>
        </p:nvSpPr>
        <p:spPr>
          <a:xfrm>
            <a:off x="165675" y="6053633"/>
            <a:ext cx="9298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Подготовили воспитатели :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Козлова Ольга Николаевна, Галкина Елена Александровна 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472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0"/>
            <a:ext cx="7748801" cy="5998675"/>
          </a:xfrm>
          <a:prstGeom prst="rect">
            <a:avLst/>
          </a:prstGeom>
        </p:spPr>
      </p:pic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8092450" y="1024575"/>
            <a:ext cx="4020600" cy="479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950" b="1">
                <a:solidFill>
                  <a:srgbClr val="2012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 XIX веке дамы и кавалеры развлекались не только балами и охотой. Большую популярность в то время имели настольные игры. Забавы выбирались на любой вкус. Многие из игр благополучно перекочевали из одного столетия в другое, вот только названия немного изменились.</a:t>
            </a:r>
            <a:endParaRPr sz="3300" b="1">
              <a:solidFill>
                <a:srgbClr val="20124D"/>
              </a:solidFill>
            </a:endParaRPr>
          </a:p>
        </p:txBody>
      </p:sp>
    </p:spTree>
  </p:cSld>
  <p:clrMapOvr>
    <a:masterClrMapping/>
  </p:clrMapOvr>
  <p:transition advClick="0" advTm="11033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883920" y="592183"/>
            <a:ext cx="5750440" cy="106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1828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</a:pPr>
            <a:r>
              <a:rPr lang="ru-RU" sz="3800" b="1">
                <a:solidFill>
                  <a:srgbClr val="990000"/>
                </a:solidFill>
              </a:rPr>
              <a:t>Серсо</a:t>
            </a:r>
            <a:endParaRPr sz="3800" b="1">
              <a:solidFill>
                <a:srgbClr val="990000"/>
              </a:solidFill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762700" y="2417800"/>
            <a:ext cx="5566500" cy="3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1650" b="1">
                <a:latin typeface="Times New Roman"/>
                <a:ea typeface="Times New Roman"/>
                <a:cs typeface="Times New Roman"/>
                <a:sym typeface="Times New Roman"/>
              </a:rPr>
              <a:t>Серсо: что это такое? Суть состоит в том, что все участники делятся по парам, и игра происходит между людьми в тандеме. Одни человек бросает обручи, а другой их ловит с помощью палки. Расстояние выбирают сами игроки в зависимости от опыта. Выиграл тот, кто поймал большее количество колец за определенное время. Чаще всего играют на победителя в паре, а затем лучшие встречаются друг с другом. Это сделано для того, чтобы в итоге определился сильнейший участник.</a:t>
            </a:r>
            <a:endParaRPr/>
          </a:p>
        </p:txBody>
      </p:sp>
      <p:grpSp>
        <p:nvGrpSpPr>
          <p:cNvPr id="169" name="Google Shape;169;p21" descr="Декоративный элемент"/>
          <p:cNvGrpSpPr/>
          <p:nvPr/>
        </p:nvGrpSpPr>
        <p:grpSpPr>
          <a:xfrm flipH="1">
            <a:off x="394323" y="365760"/>
            <a:ext cx="6102876" cy="6126480"/>
            <a:chOff x="4266631" y="945960"/>
            <a:chExt cx="7178609" cy="5226240"/>
          </a:xfrm>
        </p:grpSpPr>
        <p:cxnSp>
          <p:nvCxnSpPr>
            <p:cNvPr id="170" name="Google Shape;170;p21"/>
            <p:cNvCxnSpPr/>
            <p:nvPr/>
          </p:nvCxnSpPr>
          <p:spPr>
            <a:xfrm>
              <a:off x="4267200" y="960120"/>
              <a:ext cx="7178040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Google Shape;171;p21"/>
            <p:cNvCxnSpPr/>
            <p:nvPr/>
          </p:nvCxnSpPr>
          <p:spPr>
            <a:xfrm>
              <a:off x="4266631" y="6172200"/>
              <a:ext cx="7160477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" name="Google Shape;172;p21"/>
            <p:cNvCxnSpPr/>
            <p:nvPr/>
          </p:nvCxnSpPr>
          <p:spPr>
            <a:xfrm rot="-5400000">
              <a:off x="8817888" y="3555960"/>
              <a:ext cx="5220000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73" name="Google Shape;173;p21" descr="Декоративный элемент"/>
          <p:cNvCxnSpPr/>
          <p:nvPr/>
        </p:nvCxnSpPr>
        <p:spPr>
          <a:xfrm>
            <a:off x="829945" y="2297802"/>
            <a:ext cx="5148000" cy="0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725" y="438875"/>
            <a:ext cx="5822801" cy="59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7854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950020" y="592183"/>
            <a:ext cx="575040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2875" bIns="1828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</a:pPr>
            <a:r>
              <a:rPr lang="ru-RU" sz="3800" b="1">
                <a:solidFill>
                  <a:srgbClr val="002060"/>
                </a:solidFill>
              </a:rPr>
              <a:t>Пузеля</a:t>
            </a:r>
            <a:r>
              <a:rPr lang="ru-RU" sz="3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762700" y="2417800"/>
            <a:ext cx="5297400" cy="3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 fontScale="92500"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69525"/>
              <a:buNone/>
            </a:pPr>
            <a:r>
              <a:rPr lang="ru-RU" sz="2345" dirty="0">
                <a:solidFill>
                  <a:schemeClr val="dk1"/>
                </a:solidFill>
              </a:rPr>
              <a:t>З</a:t>
            </a:r>
            <a:r>
              <a:rPr lang="ru-RU" sz="2505" dirty="0">
                <a:solidFill>
                  <a:schemeClr val="dk1"/>
                </a:solidFill>
              </a:rPr>
              <a:t>агадочные «</a:t>
            </a:r>
            <a:r>
              <a:rPr lang="ru-RU" sz="2505" dirty="0" err="1">
                <a:solidFill>
                  <a:schemeClr val="dk1"/>
                </a:solidFill>
              </a:rPr>
              <a:t>пузеля</a:t>
            </a:r>
            <a:r>
              <a:rPr lang="ru-RU" sz="2505" dirty="0">
                <a:solidFill>
                  <a:schemeClr val="dk1"/>
                </a:solidFill>
              </a:rPr>
              <a:t>» были ни чем иным, как </a:t>
            </a:r>
            <a:r>
              <a:rPr lang="ru-RU" sz="2505" dirty="0" err="1">
                <a:solidFill>
                  <a:schemeClr val="dk1"/>
                </a:solidFill>
              </a:rPr>
              <a:t>пазлами</a:t>
            </a:r>
            <a:r>
              <a:rPr lang="ru-RU" sz="2505" dirty="0">
                <a:solidFill>
                  <a:schemeClr val="dk1"/>
                </a:solidFill>
              </a:rPr>
              <a:t>.</a:t>
            </a:r>
            <a:endParaRPr sz="3005"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dirty="0">
                <a:solidFill>
                  <a:schemeClr val="dk1"/>
                </a:solidFill>
              </a:rPr>
              <a:t>     Пазлы приобрели популярность в только в 1990-х годах, т</a:t>
            </a:r>
            <a:r>
              <a:rPr lang="ru-RU" dirty="0"/>
              <a:t>ак как </a:t>
            </a:r>
            <a:r>
              <a:rPr lang="ru-RU" dirty="0">
                <a:solidFill>
                  <a:schemeClr val="dk1"/>
                </a:solidFill>
              </a:rPr>
              <a:t> в СССР не выпускали такую игру. Зато в Российской империи складывание фрагментов в одну картинку было чрезвычайно популярно. Вот только складывали не </a:t>
            </a:r>
            <a:r>
              <a:rPr lang="ru-RU" dirty="0" err="1">
                <a:solidFill>
                  <a:schemeClr val="dk1"/>
                </a:solidFill>
              </a:rPr>
              <a:t>пазлы</a:t>
            </a:r>
            <a:r>
              <a:rPr lang="ru-RU" dirty="0">
                <a:solidFill>
                  <a:schemeClr val="dk1"/>
                </a:solidFill>
              </a:rPr>
              <a:t>, а </a:t>
            </a:r>
            <a:r>
              <a:rPr lang="ru-RU" dirty="0" err="1">
                <a:solidFill>
                  <a:schemeClr val="dk1"/>
                </a:solidFill>
              </a:rPr>
              <a:t>пузелЯ</a:t>
            </a:r>
            <a:r>
              <a:rPr lang="ru-RU" dirty="0">
                <a:solidFill>
                  <a:schemeClr val="dk1"/>
                </a:solidFill>
              </a:rPr>
              <a:t>. Это слово произносилось на немецкий манер: «</a:t>
            </a:r>
            <a:r>
              <a:rPr lang="ru-RU" dirty="0" err="1">
                <a:solidFill>
                  <a:schemeClr val="dk1"/>
                </a:solidFill>
              </a:rPr>
              <a:t>пузель</a:t>
            </a:r>
            <a:r>
              <a:rPr lang="ru-RU" dirty="0">
                <a:solidFill>
                  <a:schemeClr val="dk1"/>
                </a:solidFill>
              </a:rPr>
              <a:t>»</a:t>
            </a:r>
            <a:endParaRPr dirty="0"/>
          </a:p>
        </p:txBody>
      </p:sp>
      <p:grpSp>
        <p:nvGrpSpPr>
          <p:cNvPr id="182" name="Google Shape;182;p22" descr="Декоративный элемент"/>
          <p:cNvGrpSpPr/>
          <p:nvPr/>
        </p:nvGrpSpPr>
        <p:grpSpPr>
          <a:xfrm flipH="1">
            <a:off x="394815" y="365804"/>
            <a:ext cx="6102587" cy="6126721"/>
            <a:chOff x="4266631" y="945960"/>
            <a:chExt cx="7178669" cy="5226240"/>
          </a:xfrm>
        </p:grpSpPr>
        <p:cxnSp>
          <p:nvCxnSpPr>
            <p:cNvPr id="183" name="Google Shape;183;p22"/>
            <p:cNvCxnSpPr/>
            <p:nvPr/>
          </p:nvCxnSpPr>
          <p:spPr>
            <a:xfrm>
              <a:off x="4267200" y="960120"/>
              <a:ext cx="7178100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" name="Google Shape;184;p22"/>
            <p:cNvCxnSpPr/>
            <p:nvPr/>
          </p:nvCxnSpPr>
          <p:spPr>
            <a:xfrm>
              <a:off x="4266631" y="6172200"/>
              <a:ext cx="7160400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22"/>
            <p:cNvCxnSpPr/>
            <p:nvPr/>
          </p:nvCxnSpPr>
          <p:spPr>
            <a:xfrm rot="-5400000">
              <a:off x="8817888" y="3555960"/>
              <a:ext cx="5220000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86" name="Google Shape;186;p22" descr="Декоративный элемент"/>
          <p:cNvCxnSpPr/>
          <p:nvPr/>
        </p:nvCxnSpPr>
        <p:spPr>
          <a:xfrm>
            <a:off x="829945" y="2297802"/>
            <a:ext cx="5148000" cy="0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7" name="Google Shape;187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827" r="18827"/>
          <a:stretch/>
        </p:blipFill>
        <p:spPr>
          <a:xfrm>
            <a:off x="6497200" y="0"/>
            <a:ext cx="5700895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</p:spTree>
  </p:cSld>
  <p:clrMapOvr>
    <a:masterClrMapping/>
  </p:clrMapOvr>
  <p:transition advClick="0" advTm="11973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 descr="Декоративный элемент"/>
          <p:cNvSpPr/>
          <p:nvPr/>
        </p:nvSpPr>
        <p:spPr>
          <a:xfrm>
            <a:off x="1148906" y="808445"/>
            <a:ext cx="3456000" cy="728807"/>
          </a:xfrm>
          <a:prstGeom prst="rect">
            <a:avLst/>
          </a:prstGeom>
          <a:solidFill>
            <a:schemeClr val="accent2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4" name="Google Shape;194;p23"/>
          <p:cNvSpPr txBox="1">
            <a:spLocks noGrp="1"/>
          </p:cNvSpPr>
          <p:nvPr>
            <p:ph type="body" idx="2"/>
          </p:nvPr>
        </p:nvSpPr>
        <p:spPr>
          <a:xfrm>
            <a:off x="293916" y="996684"/>
            <a:ext cx="5165980" cy="559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u-RU" b="1" dirty="0"/>
              <a:t>В ГУСЁК</a:t>
            </a:r>
            <a:endParaRPr b="1"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ru-RU" dirty="0"/>
              <a:t>Название настольной игры «В </a:t>
            </a:r>
            <a:r>
              <a:rPr lang="ru-RU" dirty="0" err="1"/>
              <a:t>гусекъ</a:t>
            </a:r>
            <a:r>
              <a:rPr lang="ru-RU" dirty="0"/>
              <a:t>» означает, что игроки должны передвигаться по клеткам друг за другом, т. е. гуськом. К тому же, на игровом поле изображены гуси, соответствующие тематике игры. Правила стандартны: кто первым доберется до поля под номером «36», тот победил.</a:t>
            </a:r>
            <a:endParaRPr dirty="0"/>
          </a:p>
          <a:p>
            <a:pPr marL="285750" lvl="0" indent="-133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9896" y="700227"/>
            <a:ext cx="6639339" cy="6185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2785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 descr="Декоративный элемент"/>
          <p:cNvSpPr/>
          <p:nvPr/>
        </p:nvSpPr>
        <p:spPr>
          <a:xfrm>
            <a:off x="0" y="0"/>
            <a:ext cx="6642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730661" y="726565"/>
            <a:ext cx="4593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ru-RU" b="1">
                <a:solidFill>
                  <a:srgbClr val="980000"/>
                </a:solidFill>
              </a:rPr>
              <a:t>БИРЮЛЬКИ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508524" y="1730946"/>
            <a:ext cx="5038032" cy="451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dirty="0"/>
              <a:t>Само слово «бирюльки» имеет восточнославянские корни и означает оно «</a:t>
            </a:r>
            <a:r>
              <a:rPr lang="ru-RU" dirty="0" err="1"/>
              <a:t>бирать</a:t>
            </a:r>
            <a:r>
              <a:rPr lang="ru-RU" dirty="0"/>
              <a:t>» - брать. В России существовало два вида игры в бирюльки - играли в бирюльки-палочки и в бирюльки, выточенные на токарном станке. И если бирюльки в виде палочек, проволочек или соломинок, можно было сделать самим, и играли в них в основном деревенские детишки, то токарные изделия были предназначены для игроков более высокого положения.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dirty="0"/>
              <a:t>Правила этой старинной игры чрезвычайно просты. Бирюльки высыпают на стол так, что они ложатся горкой, из которой играющие поочередно вынимают их при помощи проволочного крючка, насаженного на палочку, или пальцами.</a:t>
            </a:r>
            <a:endParaRPr dirty="0"/>
          </a:p>
        </p:txBody>
      </p:sp>
      <p:grpSp>
        <p:nvGrpSpPr>
          <p:cNvPr id="204" name="Google Shape;204;p24" descr="Декоративный элемент"/>
          <p:cNvGrpSpPr/>
          <p:nvPr/>
        </p:nvGrpSpPr>
        <p:grpSpPr>
          <a:xfrm flipH="1">
            <a:off x="501639" y="593217"/>
            <a:ext cx="5329313" cy="5777042"/>
            <a:chOff x="-13995491" y="945960"/>
            <a:chExt cx="25440731" cy="5220000"/>
          </a:xfrm>
        </p:grpSpPr>
        <p:cxnSp>
          <p:nvCxnSpPr>
            <p:cNvPr id="205" name="Google Shape;205;p24"/>
            <p:cNvCxnSpPr/>
            <p:nvPr/>
          </p:nvCxnSpPr>
          <p:spPr>
            <a:xfrm>
              <a:off x="4267200" y="960120"/>
              <a:ext cx="7178040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6" name="Google Shape;206;p24"/>
            <p:cNvCxnSpPr/>
            <p:nvPr/>
          </p:nvCxnSpPr>
          <p:spPr>
            <a:xfrm>
              <a:off x="-13995491" y="6160611"/>
              <a:ext cx="25436964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" name="Google Shape;207;p24"/>
            <p:cNvCxnSpPr/>
            <p:nvPr/>
          </p:nvCxnSpPr>
          <p:spPr>
            <a:xfrm rot="-5400000">
              <a:off x="8817888" y="3555960"/>
              <a:ext cx="5220000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8" name="Google Shape;208;p24" descr="Декоративный элемент"/>
          <p:cNvGrpSpPr/>
          <p:nvPr/>
        </p:nvGrpSpPr>
        <p:grpSpPr>
          <a:xfrm>
            <a:off x="238539" y="487741"/>
            <a:ext cx="5810402" cy="5890217"/>
            <a:chOff x="-13995491" y="957935"/>
            <a:chExt cx="25440731" cy="5220000"/>
          </a:xfrm>
        </p:grpSpPr>
        <p:cxnSp>
          <p:nvCxnSpPr>
            <p:cNvPr id="209" name="Google Shape;209;p24"/>
            <p:cNvCxnSpPr/>
            <p:nvPr/>
          </p:nvCxnSpPr>
          <p:spPr>
            <a:xfrm>
              <a:off x="4267200" y="960120"/>
              <a:ext cx="7178040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" name="Google Shape;210;p24"/>
            <p:cNvCxnSpPr/>
            <p:nvPr/>
          </p:nvCxnSpPr>
          <p:spPr>
            <a:xfrm>
              <a:off x="-13995491" y="6160611"/>
              <a:ext cx="25436964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1" name="Google Shape;211;p24"/>
            <p:cNvCxnSpPr/>
            <p:nvPr/>
          </p:nvCxnSpPr>
          <p:spPr>
            <a:xfrm rot="-5400000">
              <a:off x="8817890" y="3567935"/>
              <a:ext cx="5220000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12" name="Google Shape;212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469" r="20468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pic>
    </p:spTree>
  </p:cSld>
  <p:clrMapOvr>
    <a:masterClrMapping/>
  </p:clrMapOvr>
  <p:transition advClick="0" advTm="15869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 descr="Декоративный элемент"/>
          <p:cNvSpPr/>
          <p:nvPr/>
        </p:nvSpPr>
        <p:spPr>
          <a:xfrm>
            <a:off x="5407118" y="17117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6197000" y="407675"/>
            <a:ext cx="54261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Tahoma"/>
              <a:buNone/>
            </a:pPr>
            <a:r>
              <a:rPr lang="ru-RU" b="1"/>
              <a:t>КРЕСТИКИ-НОЛИКИ</a:t>
            </a:r>
            <a:endParaRPr b="1"/>
          </a:p>
        </p:txBody>
      </p:sp>
      <p:sp>
        <p:nvSpPr>
          <p:cNvPr id="220" name="Google Shape;220;p25"/>
          <p:cNvSpPr txBox="1">
            <a:spLocks noGrp="1"/>
          </p:cNvSpPr>
          <p:nvPr>
            <p:ph type="body" idx="1"/>
          </p:nvPr>
        </p:nvSpPr>
        <p:spPr>
          <a:xfrm>
            <a:off x="5407119" y="1404209"/>
            <a:ext cx="6784880" cy="470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/>
              <a:t>Логическая игра между двумя противниками на квадратном поле 3 на 3 клетки или большего размера (вплоть до «бесконечного поля»). Один из игроков играет «крестиками», второй — «ноликами» (либо любыми фигурами, камнями и тп.). В традиционной китайской игре используются черные и белые камни.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/>
              <a:t>  Игроки по очереди ставят на свободные клетки поля 3х3 знаки (один всегда крестики, другой всегда нолики). Первый, выстроивший в ряд 3 своих фигур по вертикали, горизонтали или диагонали, выигрывает. Первый ход можно выбрать по считалке.</a:t>
            </a:r>
            <a:endParaRPr/>
          </a:p>
        </p:txBody>
      </p:sp>
      <p:grpSp>
        <p:nvGrpSpPr>
          <p:cNvPr id="221" name="Google Shape;221;p25" descr="Декоративный элемент"/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22" name="Google Shape;222;p25"/>
            <p:cNvCxnSpPr/>
            <p:nvPr/>
          </p:nvCxnSpPr>
          <p:spPr>
            <a:xfrm>
              <a:off x="4578818" y="954315"/>
              <a:ext cx="6866419" cy="0"/>
            </a:xfrm>
            <a:prstGeom prst="straightConnector1">
              <a:avLst/>
            </a:prstGeom>
            <a:noFill/>
            <a:ln w="317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" name="Google Shape;223;p25"/>
            <p:cNvCxnSpPr/>
            <p:nvPr/>
          </p:nvCxnSpPr>
          <p:spPr>
            <a:xfrm>
              <a:off x="4578588" y="6154475"/>
              <a:ext cx="6866430" cy="0"/>
            </a:xfrm>
            <a:prstGeom prst="straightConnector1">
              <a:avLst/>
            </a:prstGeom>
            <a:noFill/>
            <a:ln w="317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" name="Google Shape;224;p25"/>
            <p:cNvCxnSpPr/>
            <p:nvPr/>
          </p:nvCxnSpPr>
          <p:spPr>
            <a:xfrm rot="-5400000">
              <a:off x="8817888" y="3555960"/>
              <a:ext cx="5220000" cy="0"/>
            </a:xfrm>
            <a:prstGeom prst="straightConnector1">
              <a:avLst/>
            </a:prstGeom>
            <a:noFill/>
            <a:ln w="317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5" name="Google Shape;225;p25" descr="Декоративный элемент"/>
          <p:cNvGrpSpPr/>
          <p:nvPr/>
        </p:nvGrpSpPr>
        <p:grpSpPr>
          <a:xfrm>
            <a:off x="5549461" y="549032"/>
            <a:ext cx="6497135" cy="6411204"/>
            <a:chOff x="4577230" y="945960"/>
            <a:chExt cx="6868007" cy="5220000"/>
          </a:xfrm>
        </p:grpSpPr>
        <p:cxnSp>
          <p:nvCxnSpPr>
            <p:cNvPr id="226" name="Google Shape;226;p25"/>
            <p:cNvCxnSpPr/>
            <p:nvPr/>
          </p:nvCxnSpPr>
          <p:spPr>
            <a:xfrm>
              <a:off x="4578818" y="954315"/>
              <a:ext cx="6866419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7" name="Google Shape;227;p25"/>
            <p:cNvCxnSpPr/>
            <p:nvPr/>
          </p:nvCxnSpPr>
          <p:spPr>
            <a:xfrm>
              <a:off x="4577230" y="6159791"/>
              <a:ext cx="6866430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" name="Google Shape;228;p25"/>
            <p:cNvCxnSpPr/>
            <p:nvPr/>
          </p:nvCxnSpPr>
          <p:spPr>
            <a:xfrm rot="-5400000">
              <a:off x="8817888" y="3555960"/>
              <a:ext cx="5220000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9" name="Google Shape;229;p25" descr="Декоративный элемент"/>
          <p:cNvSpPr/>
          <p:nvPr/>
        </p:nvSpPr>
        <p:spPr>
          <a:xfrm rot="-54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0" name="Google Shape;230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0424" y="230377"/>
            <a:ext cx="4917900" cy="61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2978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3744516" y="1127369"/>
            <a:ext cx="4703084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body" idx="1"/>
          </p:nvPr>
        </p:nvSpPr>
        <p:spPr>
          <a:xfrm>
            <a:off x="786491" y="428056"/>
            <a:ext cx="47031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74" y="0"/>
            <a:ext cx="12753850" cy="70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 txBox="1"/>
          <p:nvPr/>
        </p:nvSpPr>
        <p:spPr>
          <a:xfrm>
            <a:off x="246025" y="1015837"/>
            <a:ext cx="11138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1" dirty="0">
                <a:solidFill>
                  <a:srgbClr val="990000"/>
                </a:solidFill>
                <a:latin typeface="Tahoma"/>
                <a:ea typeface="Tahoma"/>
                <a:cs typeface="Tahoma"/>
                <a:sym typeface="Tahoma"/>
              </a:rPr>
              <a:t>СПАСИБО ЗА ВНИМАНИЕ !</a:t>
            </a:r>
            <a:endParaRPr sz="5400" b="1" i="1" dirty="0">
              <a:solidFill>
                <a:srgbClr val="99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custDataLst>
      <p:tags r:id="rId1"/>
    </p:custDataLst>
  </p:cSld>
  <p:clrMapOvr>
    <a:masterClrMapping/>
  </p:clrMapOvr>
  <p:transition advClick="0" advTm="1608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8"/>
</p:tagLst>
</file>

<file path=ppt/theme/theme1.xml><?xml version="1.0" encoding="utf-8"?>
<a:theme xmlns:a="http://schemas.openxmlformats.org/drawingml/2006/main" name="Посылка">
  <a:themeElements>
    <a:clrScheme name="Custom 1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B9BAA"/>
      </a:accent1>
      <a:accent2>
        <a:srgbClr val="FAB900"/>
      </a:accent2>
      <a:accent3>
        <a:srgbClr val="4B9BAA"/>
      </a:accent3>
      <a:accent4>
        <a:srgbClr val="EE7008"/>
      </a:accent4>
      <a:accent5>
        <a:srgbClr val="4B9BAA"/>
      </a:accent5>
      <a:accent6>
        <a:srgbClr val="D5393D"/>
      </a:accent6>
      <a:hlink>
        <a:srgbClr val="4B9BAA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601</Words>
  <Application>Microsoft Office PowerPoint</Application>
  <PresentationFormat>Широкоэкранный</PresentationFormat>
  <Paragraphs>32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Tahoma</vt:lpstr>
      <vt:lpstr>Pacifico</vt:lpstr>
      <vt:lpstr>Times New Roman</vt:lpstr>
      <vt:lpstr>Noto Sans Symbols</vt:lpstr>
      <vt:lpstr>Arial</vt:lpstr>
      <vt:lpstr>Calibri</vt:lpstr>
      <vt:lpstr>Посылка</vt:lpstr>
      <vt:lpstr>Екатерининский дворец</vt:lpstr>
      <vt:lpstr>Презентация PowerPoint</vt:lpstr>
      <vt:lpstr>Серсо</vt:lpstr>
      <vt:lpstr>Пузеля </vt:lpstr>
      <vt:lpstr>Презентация PowerPoint</vt:lpstr>
      <vt:lpstr>БИРЮЛЬКИ</vt:lpstr>
      <vt:lpstr>КРЕСТИКИ-НОЛИКИ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Екатерининский дворец</dc:title>
  <dc:creator>Алина Козлова</dc:creator>
  <cp:lastModifiedBy>Алина Козлова</cp:lastModifiedBy>
  <cp:revision>4</cp:revision>
  <dcterms:modified xsi:type="dcterms:W3CDTF">2022-01-30T13:06:37Z</dcterms:modified>
</cp:coreProperties>
</file>