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84" r:id="rId4"/>
    <p:sldId id="283" r:id="rId5"/>
    <p:sldId id="285" r:id="rId6"/>
    <p:sldId id="302" r:id="rId7"/>
    <p:sldId id="287" r:id="rId8"/>
    <p:sldId id="303" r:id="rId9"/>
    <p:sldId id="288" r:id="rId10"/>
    <p:sldId id="297" r:id="rId11"/>
    <p:sldId id="304" r:id="rId12"/>
    <p:sldId id="298" r:id="rId13"/>
    <p:sldId id="290" r:id="rId14"/>
    <p:sldId id="291" r:id="rId15"/>
    <p:sldId id="293" r:id="rId16"/>
    <p:sldId id="294" r:id="rId17"/>
    <p:sldId id="305" r:id="rId18"/>
    <p:sldId id="306" r:id="rId19"/>
    <p:sldId id="307" r:id="rId20"/>
    <p:sldId id="308" r:id="rId21"/>
    <p:sldId id="309" r:id="rId22"/>
    <p:sldId id="295" r:id="rId23"/>
    <p:sldId id="311" r:id="rId24"/>
    <p:sldId id="296" r:id="rId25"/>
    <p:sldId id="312" r:id="rId26"/>
    <p:sldId id="313" r:id="rId27"/>
    <p:sldId id="314" r:id="rId28"/>
    <p:sldId id="315" r:id="rId29"/>
    <p:sldId id="301" r:id="rId30"/>
    <p:sldId id="310" r:id="rId31"/>
    <p:sldId id="260" r:id="rId32"/>
    <p:sldId id="261" r:id="rId33"/>
    <p:sldId id="271" r:id="rId34"/>
    <p:sldId id="274" r:id="rId35"/>
    <p:sldId id="262" r:id="rId36"/>
    <p:sldId id="266" r:id="rId37"/>
    <p:sldId id="273" r:id="rId38"/>
    <p:sldId id="267" r:id="rId39"/>
    <p:sldId id="281" r:id="rId40"/>
    <p:sldId id="275" r:id="rId41"/>
    <p:sldId id="269" r:id="rId42"/>
    <p:sldId id="279" r:id="rId43"/>
    <p:sldId id="280" r:id="rId44"/>
    <p:sldId id="265" r:id="rId45"/>
    <p:sldId id="316" r:id="rId46"/>
    <p:sldId id="299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364" autoAdjust="0"/>
  </p:normalViewPr>
  <p:slideViewPr>
    <p:cSldViewPr>
      <p:cViewPr varScale="1">
        <p:scale>
          <a:sx n="69" d="100"/>
          <a:sy n="69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59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86380" y="4500570"/>
            <a:ext cx="3214710" cy="113823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496944" cy="6192687"/>
          </a:xfrm>
        </p:spPr>
        <p:txBody>
          <a:bodyPr>
            <a:noAutofit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«</a:t>
            </a:r>
            <a:r>
              <a:rPr lang="ru-RU" b="1" i="1" dirty="0"/>
              <a:t>Нетрадиционные методы работы с детьми с ОВЗ»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/>
              <a:t>            </a:t>
            </a:r>
            <a:br>
              <a:rPr lang="ru-RU" sz="2400" dirty="0"/>
            </a:br>
            <a:r>
              <a:rPr lang="ru-RU" sz="2400" dirty="0" smtClean="0"/>
              <a:t>                                              </a:t>
            </a:r>
            <a:r>
              <a:rPr lang="ru-RU" sz="1800" dirty="0" smtClean="0"/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Сюгина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учитель-дефектолог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ГОБУ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Боровичский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             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педагогической, медицинской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помощи»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6250706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игрушки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Возьмите пластиковый контейнер, насыпьте в него макароны, закопайте в глубине мелкие предметы и предложите ребенку найти их.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Сделай бусы для любимой мамы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Потребуются макароны с крупным просветом и длинный шнурок. Задача для ребенка: нанизать макаронины на шнурок. Можно брать макароны разного цвета или разной формы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Поймай змею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 шнурке набралось достаточно макаронин, покажите, как шнурок может двигаться — имитируя движения змеи.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Вылечи букву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Выложите из макарон любую букву, а затем уберите какую-либо ее часть, но так чтобы буква осталась узнаваемой. Попросите ребенка вылечить «больную» букву.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Попробуй свари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Ставим перед ребенком прозрачную емкость с водой и просим сварить макароны. Дальше просто мешаем ложечкой и наблюдаем за движениями макаронин.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 дом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 крупных макаронных изделий и клея можно строить домики, башни, гаражи, мосты. Предварительно некоторые изделия можно покрасить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Макаронные картины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Макароны хорошо крепятся клеем ПВА к любой поверхности — и к бумаге, и к цветочному горшку, и к рамочке для фотографий.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88640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Игры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макаронами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мелкую моторику,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зрительное восприятие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творческие способности и чувство композиции.</a:t>
            </a:r>
          </a:p>
        </p:txBody>
      </p:sp>
    </p:spTree>
    <p:extLst>
      <p:ext uri="{BB962C8B-B14F-4D97-AF65-F5344CB8AC3E}">
        <p14:creationId xmlns:p14="http://schemas.microsoft.com/office/powerpoint/2010/main" val="226040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ds04.infourok.ru/uploads/ex/12c4/0000264b-a7ab947f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6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5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32656"/>
            <a:ext cx="8472915" cy="6264696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фасолью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тактильное ощущение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восприятие, творчество, воображение.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узнавать и называть предмет наощупь.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усидчивость,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56992"/>
            <a:ext cx="3551415" cy="304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195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848872" cy="5616624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изо-терапии.</a:t>
            </a:r>
            <a:b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случае воздействие на развитие ребёнка осуществляется</a:t>
            </a:r>
            <a:b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посредством изобразительной </a:t>
            </a:r>
            <a:r>
              <a:rPr lang="ru-RU" alt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br>
              <a:rPr lang="ru-RU" alt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(рисование, лепка, аппликация</a:t>
            </a:r>
            <a:r>
              <a:rPr lang="ru-RU" alt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несколько </a:t>
            </a:r>
            <a: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 изо-терапии</a:t>
            </a:r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можно использовать в практике проведения рисования: красками, карандашами, бумагой, пластилином, мелками, ладошкой,</a:t>
            </a:r>
            <a:b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пальцами и т.д. , помогают обнаружить скрытые</a:t>
            </a:r>
            <a:b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способности ребенка, избавляют его от различных страхов и внутренних </a:t>
            </a:r>
            <a:r>
              <a:rPr lang="ru-RU" altLang="ru-RU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642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504D"/>
                </a:solidFill>
              </a:rPr>
              <a:t/>
            </a:r>
            <a:br>
              <a:rPr lang="ru-RU" b="1" dirty="0">
                <a:solidFill>
                  <a:srgbClr val="C0504D"/>
                </a:solidFill>
              </a:rPr>
            </a:br>
            <a:r>
              <a:rPr lang="ru-RU" b="1" dirty="0" smtClean="0">
                <a:solidFill>
                  <a:srgbClr val="C0504D"/>
                </a:solidFill>
              </a:rPr>
              <a:t/>
            </a:r>
            <a:br>
              <a:rPr lang="ru-RU" b="1" dirty="0" smtClean="0">
                <a:solidFill>
                  <a:srgbClr val="C0504D"/>
                </a:solidFill>
              </a:rPr>
            </a:br>
            <a:r>
              <a:rPr lang="ru-RU" b="1" dirty="0">
                <a:solidFill>
                  <a:srgbClr val="C0504D"/>
                </a:solidFill>
              </a:rPr>
              <a:t/>
            </a:r>
            <a:br>
              <a:rPr lang="ru-RU" b="1" dirty="0">
                <a:solidFill>
                  <a:srgbClr val="C0504D"/>
                </a:solidFill>
              </a:rPr>
            </a:br>
            <a:r>
              <a:rPr lang="ru-RU" b="1" dirty="0" smtClean="0">
                <a:solidFill>
                  <a:srgbClr val="C0504D"/>
                </a:solidFill>
              </a:rPr>
              <a:t/>
            </a:r>
            <a:br>
              <a:rPr lang="ru-RU" b="1" dirty="0" smtClean="0">
                <a:solidFill>
                  <a:srgbClr val="C0504D"/>
                </a:solidFill>
              </a:rPr>
            </a:br>
            <a:endParaRPr lang="ru-RU" dirty="0"/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9356D8B8-2F86-4B0B-A5A7-3E7BDBF5F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1910" y="2656185"/>
            <a:ext cx="4813048" cy="2212975"/>
          </a:xfrm>
          <a:prstGeom prst="rect">
            <a:avLst/>
          </a:prstGeom>
        </p:spPr>
      </p:pic>
      <p:pic>
        <p:nvPicPr>
          <p:cNvPr id="5" name="Picture 2" descr="https://bal-ds41.edumsko.ru/uploads/2000/1705/section/107896/netradicionnye_tehniki_.jpg">
            <a:extLst>
              <a:ext uri="{FF2B5EF4-FFF2-40B4-BE49-F238E27FC236}">
                <a16:creationId xmlns:a16="http://schemas.microsoft.com/office/drawing/2014/main" id="{102C4A7A-F9FF-4755-9BDB-50DE4164D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0" y="2998627"/>
            <a:ext cx="2646079" cy="302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0BC47C38-E471-49A7-B2D7-7CCC177D1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09120"/>
            <a:ext cx="2938189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IMG_1636-31-10-17-11-12.JPG">
            <a:extLst>
              <a:ext uri="{FF2B5EF4-FFF2-40B4-BE49-F238E27FC236}">
                <a16:creationId xmlns:a16="http://schemas.microsoft.com/office/drawing/2014/main" id="{870528C5-E32D-4584-B11E-616325D4C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960" y="340468"/>
            <a:ext cx="3446864" cy="259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itd1.mycdn.me/image?id=838466521416&amp;t=20&amp;plc=WEB&amp;tkn=*n66TbYLOzSI4MCfVt-whDCtSYaE">
            <a:extLst>
              <a:ext uri="{FF2B5EF4-FFF2-40B4-BE49-F238E27FC236}">
                <a16:creationId xmlns:a16="http://schemas.microsoft.com/office/drawing/2014/main" id="{ED2351E5-E447-4ED5-B490-DD2E1543D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0468"/>
            <a:ext cx="2736304" cy="222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480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034643-48BD-49CF-9F35-383086EAB14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71600" y="476672"/>
            <a:ext cx="7772400" cy="5543128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altLang="ru-RU" sz="28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внимания, памяти, тактильно-кинестетической чувствительности, мелкой моторики рук, снимает мышечную напряженность, способствует расширению словарного запаса, пробуждает фантазию…</a:t>
            </a:r>
            <a:endParaRPr lang="ru-RU" altLang="ru-RU" sz="2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altLang="ru-RU" sz="28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песком 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сочинять сказки, рисовать их, искать </a:t>
            </a:r>
            <a:endParaRPr lang="ru-RU" alt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сокровища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строить замки и т.д.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27166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https://zdorovie48.ru/upload/iblock/861/8610a1f9695faeebbd314a4703089046.jpg">
            <a:extLst>
              <a:ext uri="{FF2B5EF4-FFF2-40B4-BE49-F238E27FC236}">
                <a16:creationId xmlns:a16="http://schemas.microsoft.com/office/drawing/2014/main" id="{E8C80867-1C9C-4DAF-A3E6-A595DD6EF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01" y="505733"/>
            <a:ext cx="3343144" cy="263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7" descr="IMG_1638-31-10-17-11-20.JPG">
            <a:extLst>
              <a:ext uri="{FF2B5EF4-FFF2-40B4-BE49-F238E27FC236}">
                <a16:creationId xmlns:a16="http://schemas.microsoft.com/office/drawing/2014/main" id="{0744F93D-9B96-40C5-8BC6-32B8D792C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3" y="436156"/>
            <a:ext cx="276623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45695B47-FC8F-4FB8-8804-458BA7F56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07769"/>
            <a:ext cx="3816424" cy="26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72"/>
            <a:ext cx="3164848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3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Знакомство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свойствами песка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песок пропускает воду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сухой песок не лепится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мокрый песок лепится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песок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сыпется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Рисунок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3284984"/>
            <a:ext cx="367240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Рисунок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1268760"/>
            <a:ext cx="353873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613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Разогревающие упражнения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Упражнение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«Здравствуй, песок!»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*Упражнение «Песочный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дождик»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*Упражнение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«Песочный ветер» (дыхательное)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Рисунок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7822" y="274638"/>
            <a:ext cx="1822704" cy="273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 descr="Рисунок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2120" y="3243042"/>
            <a:ext cx="2376264" cy="299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Рисунок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3928" y="1373604"/>
            <a:ext cx="2730500" cy="163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381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Упражнение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Необыкновенные следы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Идут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медвежата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Прыгают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зайки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 Ползут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змейки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Бегут жучки-паучки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DSC0967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64685" y="1397860"/>
            <a:ext cx="3679723" cy="515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76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71480"/>
            <a:ext cx="8186766" cy="5554683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«Руки учат голову, затем поумневшая   голова учит </a:t>
            </a:r>
          </a:p>
          <a:p>
            <a:pPr algn="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руки, а умелые руки снова</a:t>
            </a:r>
          </a:p>
          <a:p>
            <a:pPr algn="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способствуют развитию </a:t>
            </a: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мозга»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                                                                  </a:t>
            </a:r>
          </a:p>
          <a:p>
            <a:pPr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И.П. Павлов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Ляля\Desktop\б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500438"/>
            <a:ext cx="3501032" cy="2414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если к этому добавить миниатюрные фигурки, игрушки, тогда появляется целый мир, разыгрываются драмы, и ребенок полностью погружается в игру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высотой не более 12 см по группам: транспорт, люди, животные, природный материал, жилища, деревья, сказочные герои, украшения, инструменты для работы с песком (лопаточки, совочки, палочки, кисти, сеялки и др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Содержимое 3" descr="DSC0977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" y="3212976"/>
            <a:ext cx="8229600" cy="31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54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дети особенно нуждаются в этой игре?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Дети, имеющие сложности в психическом развитии, конфликты во взаимоотношениях, страхи и др. особенно нуждаются в Песочнице. Как показали исследования, Песочница обладает психотерапевтическим эффектом, помогая ребёнку избавиться от страхов, застенчивости, конфликтности в общении и многих других проблем.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влияние оказывает на ребёнка эта игра?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Песочница не только развивает творческий потенциал ребёнка, активизирует пространственное воображение, образно-логическое мышление, тренирует мелкую моторику руки, но ненавязчиво, исподволь настраивает детей на постижение моральных истин добра и зла, строит гармоничный образ мира.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Формы и варианты песочной терапии определяются особенностями конкретного ребенка, специфическими задачами работы и ее продолжительностью.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pPr eaLnBrk="0" hangingPunct="0"/>
            <a:r>
              <a:rPr lang="ru-RU" altLang="ru-RU" sz="2800" b="1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Сказки содействуют развитию речи детей, развивают навыки связной речи. Развивают способность детей отличать хорошее от плохого в сказке и жизни, умение делать нравственный выбор.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Сказки воспитывают послушание на основе любви и уважения к родителям и близким людям. Формируют такие качества как терпение, милосердие,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уступать, помогать друг другу.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AutoShape 2" descr="https://apf.mail.ru/cgi-bin/readmsg?id=16075091240200695035;0;1&amp;exif=1&amp;full=1&amp;x-email=elena.alex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6" descr="http://kladraz.ru/upload/blogs/5706_4ffb811be07214a2d1da616268ed4db9.jpg">
            <a:extLst>
              <a:ext uri="{FF2B5EF4-FFF2-40B4-BE49-F238E27FC236}">
                <a16:creationId xmlns:a16="http://schemas.microsoft.com/office/drawing/2014/main" id="{F60C17C3-A2B1-45FF-AE5A-1ACF332BE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21088"/>
            <a:ext cx="39604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884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в работе приёмы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 учитывать возрастные особенности детей.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 3 до 5-и лет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идентифицируют себя с животными, стараются быть похожими на них. Поэтому сказки о животных и взаимоотношениях людей и животных лучше всего передадут маленьким детям жизненный опыт.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Начиная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5 лет,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детям наиболее увлекательны волшебные сказки, из которых в опыт детей поступает жизненная мудрость, информация о духовном развитии человека, о том как он познаёт мир.</a:t>
            </a:r>
          </a:p>
        </p:txBody>
      </p:sp>
    </p:spTree>
    <p:extLst>
      <p:ext uri="{BB962C8B-B14F-4D97-AF65-F5344CB8AC3E}">
        <p14:creationId xmlns:p14="http://schemas.microsoft.com/office/powerpoint/2010/main" val="3467839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88640"/>
            <a:ext cx="3672407" cy="6336704"/>
          </a:xfrm>
          <a:prstGeom prst="rect">
            <a:avLst/>
          </a:prstGeom>
        </p:spPr>
      </p:pic>
      <p:pic>
        <p:nvPicPr>
          <p:cNvPr id="1026" name="Picture 2" descr="https://ds02.infourok.ru/uploads/ex/113b/00070292-c354b999/im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74" y="0"/>
            <a:ext cx="4854497" cy="313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1.bp.blogspot.com/-Jf8eSu4Gznc/XqiKTYZflnI/AAAAAAAALYc/NA2HHujr__w9LCijHbXn_UIVjGe1snksACLcBGAsYHQ/s1600/9985ab039e4740b79fabae9d77f306f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75" y="3212976"/>
            <a:ext cx="493228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88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560263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b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Литотерапия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терапевтическое воздействие камней (минералов) </a:t>
            </a: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на 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организм человека</a:t>
            </a: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1. Положительное терапевтическое воздействие камней (минералов) на организм человека.                                                                             2. Развитие познавательных процессов: внимания, зрительной, слуховой, тактильной чувствительности, 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цветовосприятия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3. Снижение у детей эмоциональных проблем – тревожности и агрессивности.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Опосредованное стимулирование речевой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области в коре головного мозга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553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597666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Аметист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способствует снижению чувства тревоги.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Бирюза  - способствует уравновешиванию эмоций.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Жемчуг – приносит полный покой и умиротворение.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Изумруд – способствует излечению от бессонницы и ипохондрии.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Кошачий глаз – способствует концентрации внимания, уменьшает склонность к упрямству, повышает энергию.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Лунный камень – изменяет манеру поведения: резкость, прямолинейность уступают место мягкости и гибкости.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Опал – при расстройстве нервной системы.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Сапфир – помогает при страхе, гневе, при заболеваниях нервной системы.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Сердолик – просветляет мысли, помогает работе мозга.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Топаз – успокаивает, рекомендуются при апатии.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Жемчуг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укрепляет память, приносит покой и умиротворение.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Изумруд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устраняет аффекты.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Кораллы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укрепляют память, избавляют от тиков, контролируют эмоции.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Лазурит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улучшает остроту зрения, уменьшает боли.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Малахит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стимулирует работу сердца, кровеносных сосудов, легких.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Нефрит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стимулирует работу почек.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01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243" y="299001"/>
            <a:ext cx="8229600" cy="589066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Камни используемые в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литотерапии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КОШАЧИЙ ГЛАЗ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МАЛАХИТ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АЛЕКСАНДРИТ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АКВАМАРИН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БИРЮЗА               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ЖЕМЧУГ                                                                      РУБИН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3" name="Picture 6" descr="http://horoscopes.rambler.ru/images/object_93.1143670518.33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285" y="1290518"/>
            <a:ext cx="1558133" cy="1640553"/>
          </a:xfrm>
          <a:prstGeom prst="rect">
            <a:avLst/>
          </a:prstGeom>
          <a:noFill/>
        </p:spPr>
      </p:pic>
      <p:pic>
        <p:nvPicPr>
          <p:cNvPr id="4" name="Picture 8" descr="http://encyclopedia-stones.ru/uploads/posts/2013-01/1357414861_aleksandr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6730" y="684507"/>
            <a:ext cx="1611374" cy="2004502"/>
          </a:xfrm>
          <a:prstGeom prst="rect">
            <a:avLst/>
          </a:prstGeom>
          <a:noFill/>
        </p:spPr>
      </p:pic>
      <p:pic>
        <p:nvPicPr>
          <p:cNvPr id="5" name="Picture 16" descr="https://encrypted-tbn1.gstatic.com/images?q=tbn:ANd9GcR_9WDBbFb24_tj3ZirdFyO6KAUYYkYVPogAMSr_pAGR23b1eO66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5733" y="3429000"/>
            <a:ext cx="2016224" cy="1656184"/>
          </a:xfrm>
          <a:prstGeom prst="rect">
            <a:avLst/>
          </a:prstGeom>
          <a:noFill/>
        </p:spPr>
      </p:pic>
      <p:pic>
        <p:nvPicPr>
          <p:cNvPr id="6" name="Picture 23" descr="C:\Users\Home\Desktop\ЖЕМЧУ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453" y="3753203"/>
            <a:ext cx="1856509" cy="1636912"/>
          </a:xfrm>
          <a:prstGeom prst="rect">
            <a:avLst/>
          </a:prstGeom>
          <a:noFill/>
        </p:spPr>
      </p:pic>
      <p:pic>
        <p:nvPicPr>
          <p:cNvPr id="7" name="Picture 25" descr="https://encrypted-tbn0.gstatic.com/images?q=tbn:ANd9GcSAa_Yo1aU05Ilp82SYSyPxo_FHvmAnKJln-lDAF_CNAfz8a238h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8433" y="498430"/>
            <a:ext cx="1800200" cy="1584176"/>
          </a:xfrm>
          <a:prstGeom prst="rect">
            <a:avLst/>
          </a:prstGeom>
          <a:noFill/>
        </p:spPr>
      </p:pic>
      <p:pic>
        <p:nvPicPr>
          <p:cNvPr id="8" name="Picture 4" descr="https://encrypted-tbn3.gstatic.com/images?q=tbn:ANd9GcRIb8lQsGfrHoCrD6YAW_rr-ICjQ0_iwQsLVhA5rhvd_in7h6v0a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3213" y="684507"/>
            <a:ext cx="1762658" cy="1537105"/>
          </a:xfrm>
          <a:prstGeom prst="rect">
            <a:avLst/>
          </a:prstGeom>
          <a:noFill/>
        </p:spPr>
      </p:pic>
      <p:pic>
        <p:nvPicPr>
          <p:cNvPr id="11" name="Picture 6" descr="https://encrypted-tbn1.gstatic.com/images?q=tbn:ANd9GcT7uTxDrlGkiLf-7vWg_lvBLrc5-QaZA7sKgMUz2OefAIoN3l_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7731" y="3529160"/>
            <a:ext cx="2210902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7263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Практическое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использование камней в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литотерапии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Разноцветные </a:t>
            </a:r>
            <a: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камешки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развитие                     </a:t>
            </a:r>
            <a:b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речи </a:t>
            </a:r>
            <a: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познавательных  </a:t>
            </a:r>
            <a:b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процессов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снятие   </a:t>
            </a:r>
            <a:b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мышечного напряжения.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Массажные </a:t>
            </a:r>
            <a: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упражнения </a:t>
            </a:r>
            <a:b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Ходьба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 камням.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Выкладывание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 камней фигур.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80808"/>
            <a:ext cx="2766555" cy="3472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06" y="692696"/>
            <a:ext cx="2636588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96753"/>
            <a:ext cx="2523986" cy="2376264"/>
          </a:xfrm>
          <a:prstGeom prst="rect">
            <a:avLst/>
          </a:prstGeom>
        </p:spPr>
      </p:pic>
      <p:pic>
        <p:nvPicPr>
          <p:cNvPr id="6" name="Picture 2" descr="https://encrypted-tbn2.gstatic.com/images?q=tbn:ANd9GcTp0XpI1ODWm1Z8g1GCnOGjOyhcAyTxLodu-evC0bce2capoQMiq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47" y="4022220"/>
            <a:ext cx="2376264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9515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Хромотерапия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терепевтическое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воздействие цвета на организм человека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Воздействие цвета на организм ребенка: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успокаивающее действие, расслабляющий эффект,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снижение спазмов, тормозящее действие.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повышение физической работоспособности, ощущение теплоты, стимуляция психических процессов.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Зеленый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успокаивающее действие, создание хорошего настроения.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Желтый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цвет радости и покоя, нейтрализация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негативного состояния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044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924944"/>
            <a:ext cx="8064896" cy="3600400"/>
          </a:xfrm>
        </p:spPr>
        <p:txBody>
          <a:bodyPr>
            <a:normAutofit fontScale="90000"/>
          </a:bodyPr>
          <a:lstStyle/>
          <a:p>
            <a:pPr algn="just">
              <a:lnSpc>
                <a:spcPts val="2280"/>
              </a:lnSpc>
            </a:pP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         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Вся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жизнь ребенка – игра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 поэтому процесс обучения не может проходить без нее. Тактильные ощущения, мелкая моторика, мыслительные операции развиваются в детской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игре.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 ограниченными возможностями – сложный, своеобразный контингент. Их отличает ряд особенностей, главная из которых заключается в том, что результатов их обучения и воспитания педагог ждет достаточно долго. С этими детьми труднее установить «обратную связь», чем с их нормально развивающими сверстниками. У «особых» детей чаще всего наблюдаются нарушения в развитии психических процессов, отклонения в умственном развитии и нарушения в эмоционально-волевой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сфере. Поэтому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приходится включать в образовательный и воспитательный процессы многообразие педагогических приемов и методов, как традиционных, так и нетрадиционных, вовлекать детей с особыми образовательными потребностями в активные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деятельности.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100" dirty="0"/>
              <a:t/>
            </a:r>
            <a:br>
              <a:rPr lang="ru-RU" sz="21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21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5962674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«Назови правильно и найди свой цвет».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игре используется дидактическое пособие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«Волшебная лужайка»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(игровое поле, разделённое на четыре цветовые части: синюю, красную, жёлтую и зелёную.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ребёнку или подгруппе детей взять какую-либо фигурку, назвать что это, какого цвета, и положить на соответствующую по цвету часть лужайки. Например: ребёнок берёт фигурку и произносит: «это красное яблоко, я кладу его на красную часть лужайки» или – «это синие брюки и кладу их на синюю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лужайки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Этот вариант игры помогает обогащению словаря, совершенствованию грамматического строя детей и развитию сенсорных способностей.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86474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548680"/>
            <a:ext cx="6286544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«Чудо –  крышек» для развития мелкой моторики.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916832"/>
            <a:ext cx="5032235" cy="420933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sz="3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Пальчиковые шаги с проговариванием стихотворного текста.</a:t>
            </a:r>
          </a:p>
          <a:p>
            <a:pPr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«Пальчиковые шаги» это упражнения</a:t>
            </a:r>
          </a:p>
          <a:p>
            <a:pPr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направленные на развитие координации движений кистей и пальцев рук. </a:t>
            </a:r>
          </a:p>
          <a:p>
            <a:pPr>
              <a:buNone/>
            </a:pP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Они интересны не только своим </a:t>
            </a:r>
          </a:p>
          <a:p>
            <a:pPr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содержанием, но и возможностью </a:t>
            </a:r>
          </a:p>
          <a:p>
            <a:pPr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экспериментировать, фантазировать, </a:t>
            </a:r>
          </a:p>
          <a:p>
            <a:pPr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придумывать новые варианты работы.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1" y="1988841"/>
            <a:ext cx="3338651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062" y="141712"/>
            <a:ext cx="5857916" cy="76700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Повтори по образцу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10800000" flipV="1">
            <a:off x="899592" y="5085184"/>
            <a:ext cx="7704856" cy="11521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Данное упражнение способствует развитию мелкой моторики,  зрительному восприятию,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сенсорики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6" name="Picture 3" descr="C:\Users\срс\Desktop\detsad-85300-1434018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7416824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488832" cy="122413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3. Использование крышек,  как конструктор 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81128"/>
            <a:ext cx="8686800" cy="154503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b="1" i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Способствует развитию воображения,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мышления, внимания.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.ytimg.com/vi/zrBvW4TfgyY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30963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aam.ru/upload/blogs/detsad-327013-1459075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04865"/>
            <a:ext cx="2088232" cy="29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7544" y="2564904"/>
            <a:ext cx="504056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irecommend.ru/sites/default/files/imagecache/copyright1/user-images/286265/6wwFQkvmbQshILtMvOWjR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68" y="1700807"/>
            <a:ext cx="3096344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Выложить по контуру.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срс\Desktop\работа\крышки\DSCN34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700808"/>
            <a:ext cx="3264362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срс\Desktop\работа\крышки\DSCN3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3384376" cy="2463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s://sun9-50.userapi.com/K7m_cOjMB6DpdBGG9-Vw-Ky2Ta1QZk9Yb2SkKQ/GYL6ga9Bp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8"/>
            <a:ext cx="3600400" cy="243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764704"/>
            <a:ext cx="6736832" cy="121444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5. Использование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«чудо – крышек»  для развития речевого дыхания.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492896"/>
            <a:ext cx="5271394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63272" cy="108012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6. Использование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        «чудо – крышек»  для сенсорного развития.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348880"/>
            <a:ext cx="8143932" cy="386620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1. Игра  </a:t>
            </a:r>
            <a:r>
              <a:rPr lang="ru-RU" dirty="0" smtClean="0"/>
              <a:t>«Найдем предмет » или «Угадай - </a:t>
            </a:r>
            <a:r>
              <a:rPr lang="ru-RU" dirty="0" err="1" smtClean="0"/>
              <a:t>ка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 ( ребенку предлагается найти в крышках спрятанный предмет).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2" descr="C:\Users\срс\Desktop\шаблон\20160328_145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717032"/>
            <a:ext cx="296468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620688"/>
            <a:ext cx="7067128" cy="26642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Игра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«Помоги»- способствует развитию умения различать цвета, находить цвет по образцу и по словесному обозначению.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рс\Desktop\работа\крышки\DSCN3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2348855" cy="2984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срс\Desktop\работа\крышки\DSCN3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29000"/>
            <a:ext cx="3377349" cy="2332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401080" cy="157163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8. Использование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     «Чудо – крышек»  для профилактики </a:t>
            </a:r>
            <a:r>
              <a:rPr lang="ru-RU" sz="4000" b="1" dirty="0" err="1" smtClean="0">
                <a:solidFill>
                  <a:srgbClr val="FF0000"/>
                </a:solidFill>
              </a:rPr>
              <a:t>оптико</a:t>
            </a:r>
            <a:r>
              <a:rPr lang="ru-RU" sz="4000" b="1" dirty="0" smtClean="0">
                <a:solidFill>
                  <a:srgbClr val="FF0000"/>
                </a:solidFill>
              </a:rPr>
              <a:t> – пространственных нарушений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115328" cy="4071966"/>
          </a:xfrm>
        </p:spPr>
        <p:txBody>
          <a:bodyPr/>
          <a:lstStyle/>
          <a:p>
            <a:r>
              <a:rPr lang="ru-RU" dirty="0" smtClean="0"/>
              <a:t>Ребенку предлагается положить красную крышку в верхний правый угол, синюю -  в левый верхний угол, зеленую  в  левый нижний угол и т.д.</a:t>
            </a:r>
          </a:p>
          <a:p>
            <a:endParaRPr lang="ru-RU" dirty="0"/>
          </a:p>
        </p:txBody>
      </p:sp>
      <p:pic>
        <p:nvPicPr>
          <p:cNvPr id="5" name="Picture 3" descr="C:\Users\срс\Desktop\шаблон\20160328_150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005064"/>
            <a:ext cx="2880320" cy="2248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b="1" i="1" dirty="0" smtClean="0"/>
              <a:t>Ребенку предлагается выполнить графический диктант</a:t>
            </a:r>
            <a:r>
              <a:rPr lang="ru-RU" i="1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Начинаем с левого </a:t>
            </a:r>
          </a:p>
          <a:p>
            <a:pPr>
              <a:buNone/>
            </a:pPr>
            <a:r>
              <a:rPr lang="ru-RU" dirty="0" smtClean="0"/>
              <a:t>нижнего угла, два шага</a:t>
            </a:r>
          </a:p>
          <a:p>
            <a:pPr>
              <a:buNone/>
            </a:pPr>
            <a:r>
              <a:rPr lang="ru-RU" dirty="0" smtClean="0"/>
              <a:t>в право, два шага вверх,</a:t>
            </a:r>
          </a:p>
          <a:p>
            <a:pPr>
              <a:buNone/>
            </a:pPr>
            <a:r>
              <a:rPr lang="ru-RU" dirty="0" smtClean="0"/>
              <a:t>один шаг в право, один </a:t>
            </a:r>
          </a:p>
          <a:p>
            <a:pPr>
              <a:buNone/>
            </a:pPr>
            <a:r>
              <a:rPr lang="ru-RU" dirty="0" smtClean="0"/>
              <a:t>шаг вниз, три шага</a:t>
            </a:r>
          </a:p>
          <a:p>
            <a:pPr>
              <a:buNone/>
            </a:pPr>
            <a:r>
              <a:rPr lang="ru-RU" dirty="0" smtClean="0"/>
              <a:t> влево.</a:t>
            </a:r>
            <a:endParaRPr lang="ru-RU" dirty="0"/>
          </a:p>
        </p:txBody>
      </p:sp>
      <p:pic>
        <p:nvPicPr>
          <p:cNvPr id="4" name="Picture 5" descr="C:\Users\срс\Desktop\шаблон\20160328_150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304426"/>
            <a:ext cx="3497436" cy="3212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363272" cy="576064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Одним из характерных симптомов у детей с ОВЗ является нарушение в развитии мелкой моторики, что резко снижает их работоспособность и тем самым значительно затрудняет организацию учебно-воспитательного процесса.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приемы развития мелкой моторики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рук, пальчиков.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Выкладывание спичками, палочками.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пробками, прищепками.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Аппликации с пуговицами, крупами, ватными дисками.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решетки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раковины,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шнурков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разного цвета и длины.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3775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 проговаривании  </a:t>
            </a:r>
            <a:r>
              <a:rPr lang="ru-RU" dirty="0" err="1" smtClean="0"/>
              <a:t>чистоговорок</a:t>
            </a:r>
            <a:r>
              <a:rPr lang="ru-RU" dirty="0" smtClean="0"/>
              <a:t>, скороговорок, ребенку предлагается прокатывать  крышку между ладонями.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573016"/>
            <a:ext cx="3674403" cy="2590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211144" cy="151216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Использование  « Чудо – крышек»</a:t>
            </a:r>
            <a:br>
              <a:rPr lang="ru-RU" sz="4000" b="1" dirty="0" smtClean="0"/>
            </a:br>
            <a:r>
              <a:rPr lang="ru-RU" sz="4000" b="1" dirty="0" smtClean="0"/>
              <a:t>при определении количество слогов в слове.</a:t>
            </a:r>
            <a:endParaRPr lang="ru-RU" sz="4000" b="1" dirty="0"/>
          </a:p>
        </p:txBody>
      </p:sp>
      <p:pic>
        <p:nvPicPr>
          <p:cNvPr id="3075" name="Picture 3" descr="C:\Users\срс\Desktop\крышки 2\20160311_143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420888"/>
            <a:ext cx="4582683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 Игра « Сосчитай»</a:t>
            </a:r>
          </a:p>
          <a:p>
            <a:endParaRPr lang="ru-RU" dirty="0"/>
          </a:p>
        </p:txBody>
      </p:sp>
      <p:pic>
        <p:nvPicPr>
          <p:cNvPr id="4" name="Picture 6" descr="C:\Users\срс\Desktop\работа\крышки\DSCN3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564904"/>
            <a:ext cx="4608512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8864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- Игра на развитие внимания, памяти, мелкой моторики.</a:t>
            </a:r>
          </a:p>
          <a:p>
            <a:endParaRPr lang="ru-RU" dirty="0"/>
          </a:p>
        </p:txBody>
      </p:sp>
      <p:pic>
        <p:nvPicPr>
          <p:cNvPr id="2050" name="Picture 2" descr="https://www.maam.ru/upload/blogs/detsad-154520-1489131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2" y="2780928"/>
            <a:ext cx="642937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20688"/>
            <a:ext cx="7776864" cy="550547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Все упражнения могут       варьироваться в зависимости от возраста ребенка,  его умственной и моторной способности, а также заинтересованности в игре.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Таким образом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систематическое использование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етрадиционных методов  не только стимулирует развитие мелкой моторики и речи, внимания, памяти,  но и являются «мощным средством»                повышения работоспособности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головного мозга. 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620688"/>
            <a:ext cx="7488832" cy="5472608"/>
          </a:xfrm>
        </p:spPr>
        <p:txBody>
          <a:bodyPr>
            <a:normAutofit/>
          </a:bodyPr>
          <a:lstStyle/>
          <a:p>
            <a:r>
              <a:rPr lang="ru-RU" alt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литературы.</a:t>
            </a:r>
          </a:p>
          <a:p>
            <a:pPr marR="0" algn="just"/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В.Г. Дмитриева «100 упражнений для развития логики и внимания», 2016 г.</a:t>
            </a:r>
          </a:p>
          <a:p>
            <a:pPr marR="0" algn="just"/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2.О.А. Матвеева «Развивающая и коррекционная работа с детьми», 2020 г.</a:t>
            </a:r>
          </a:p>
          <a:p>
            <a:pPr marR="0" algn="just"/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О.А. Новиковская «Большой альбом по развитию малыша от 4 до 7 лет», 2016 г.</a:t>
            </a:r>
          </a:p>
          <a:p>
            <a:pPr marR="0" algn="just"/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А.П. Тонких, «Логические игры и задачи на уроках математики с детьми ОВЗ», 2019 г.</a:t>
            </a:r>
          </a:p>
          <a:p>
            <a:pPr marR="0" algn="just"/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К.В. Шевелев «Мои первые шаги в математике», 2018 г.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447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Спасибо за внимание!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69713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2656"/>
            <a:ext cx="7772400" cy="5616623"/>
          </a:xfrm>
        </p:spPr>
        <p:txBody>
          <a:bodyPr>
            <a:normAutofit lnSpcReduction="10000"/>
          </a:bodyPr>
          <a:lstStyle/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прищепками</a:t>
            </a:r>
            <a:r>
              <a:rPr lang="ru-RU" sz="2400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http://amelica.com/wp-content/uploads/2015/06/skachat_shablony_i_kartinki_dlya_igr_s_prshchepkami_8.jpg">
            <a:extLst>
              <a:ext uri="{FF2B5EF4-FFF2-40B4-BE49-F238E27FC236}">
                <a16:creationId xmlns:a16="http://schemas.microsoft.com/office/drawing/2014/main" id="{4E3DFE88-0BEF-4C86-A5D2-5EED21BB7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1"/>
            <a:ext cx="41044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zelenwikava-domoddou14.edumsko.ru/uploads/3000/14752/persona/articles/DSCN3582.JPG?1502542995632">
            <a:extLst>
              <a:ext uri="{FF2B5EF4-FFF2-40B4-BE49-F238E27FC236}">
                <a16:creationId xmlns:a16="http://schemas.microsoft.com/office/drawing/2014/main" id="{282D8682-8098-469E-A370-773DE683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096344" cy="266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cs5.livemaster.ru/storage/14/9f/9805dd5331ba7d9df9b1eb02f0wd--kukly-igrushki-igra-s-prischepkami-kto-chto-est.jpg">
            <a:extLst>
              <a:ext uri="{FF2B5EF4-FFF2-40B4-BE49-F238E27FC236}">
                <a16:creationId xmlns:a16="http://schemas.microsoft.com/office/drawing/2014/main" id="{88F6BD3F-4D7D-4281-ADDD-D0C7DE1E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14569"/>
            <a:ext cx="5040560" cy="322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16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использованию игр с прищепками дети с ограниченными возможностями намного легче и быстрее достигают следующих результатов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дети усваивают понятия формы, цвета, величины;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глубже постигаются понятия числа и множества;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быстрее возникает умение ориентироваться на плоскости и в пространстве;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тренируется внимание и память;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дети раньше овладевают чтением и письмом;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 пополняется словарный запас;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развивается мелкая моторика, формируется тончайшая координация движений глаз и руки;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воспитывается целеустремленность и сосредоточенность;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развиваются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 и творческие способности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развиваются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теоретическое мышление, позволяющие детям планировать свои действия.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71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пуговицами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s://psi-school.ru/wp-content/uploads/2014/06/Pugovitc17a.jpg">
            <a:extLst>
              <a:ext uri="{FF2B5EF4-FFF2-40B4-BE49-F238E27FC236}">
                <a16:creationId xmlns:a16="http://schemas.microsoft.com/office/drawing/2014/main" id="{5873C371-1529-4351-8B3C-69CEAFDA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324036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3.bp.blogspot.com/-Pn2TZD6x7Fg/WLCdwBEd7rI/AAAAAAAABhY/_7vsgqHfT4IdMfivfKQiZQSlr8hm-LomwCLcB/w1200-h630-p-k-no-nu/%25D0%25A1%25D0%25B5%25D0%25BD%25D1%2581%25D0%25BE%25D1%2580%25D0%25BD%25D1%258B%25D0%25B5%2B%25D0%25B8%25D0%25B3%25D1%2580%25D1%258B%2B%25D1%2581%2B%25D0%25BF%25D1%2583%25D0%25B3%25D0%25BE%25D0%25B2%25D0%25B8%25D1%2586%25D0%25B0%25D0%25BC%25D0%25B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3146"/>
            <a:ext cx="5400600" cy="4846173"/>
          </a:xfrm>
          <a:prstGeom prst="rect">
            <a:avLst/>
          </a:prstGeom>
          <a:solidFill>
            <a:srgbClr val="FF0000"/>
          </a:solidFill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249288" y="1463147"/>
            <a:ext cx="5040560" cy="30966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5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583264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игры с пуговицами: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историей пуговицы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свойствах и качествах предметов, об их форме, цвете и величине.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среды для выражения творческого потенциала детей в повседневной и самостоятельной деятельности.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Выявить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способности детей в развитии мелкой моторики.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моторику в процессе продуктивной деятельности с использованием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стремления к поисково-познавательной деятельности, мыслительной активности.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тактильную чувствительность рук детей.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Сочетание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для тренировки пальцев с речью детей.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 и коммуникативных навыков детей.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44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решеткой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лентами, цветными макаронами,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ватными палочками и фасолью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https://ds04.infourok.ru/uploads/ex/1070/000c0ad7-4ca94165/hello_html_8a445e0.png">
            <a:extLst>
              <a:ext uri="{FF2B5EF4-FFF2-40B4-BE49-F238E27FC236}">
                <a16:creationId xmlns:a16="http://schemas.microsoft.com/office/drawing/2014/main" id="{A48E5570-7A69-4A73-87AD-A63E145A0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3062754" cy="27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64904"/>
            <a:ext cx="30963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542</Words>
  <Application>Microsoft Office PowerPoint</Application>
  <PresentationFormat>Экран (4:3)</PresentationFormat>
  <Paragraphs>116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Calibri</vt:lpstr>
      <vt:lpstr>Times New Roman</vt:lpstr>
      <vt:lpstr>Тема Office</vt:lpstr>
      <vt:lpstr>   «Нетрадиционные методы работы с детьми с ОВЗ»                                                             Сюгина Елена Александровна,                              учитель-дефектолог                                                              ГОБУ «Боровичский центр психолого-                                                                                      педагогической, медицинской и социальной              помощи»      </vt:lpstr>
      <vt:lpstr>Презентация PowerPoint</vt:lpstr>
      <vt:lpstr>                           Вся жизнь ребенка – игра.  И поэтому процесс обучения не может проходить без нее. Тактильные ощущения, мелкая моторика, мыслительные операции развиваются в детской игре. Дети с ограниченными возможностями – сложный, своеобразный контингент. Их отличает ряд особенностей, главная из которых заключается в том, что результатов их обучения и воспитания педагог ждет достаточно долго. С этими детьми труднее установить «обратную связь», чем с их нормально развивающими сверстниками. У «особых» детей чаще всего наблюдаются нарушения в развитии психических процессов, отклонения в умственном развитии и нарушения в эмоционально-волевой сфере. Поэтому приходится включать в образовательный и воспитательный процессы многообразие педагогических приемов и методов, как традиционных, так и нетрадиционных, вовлекать детей с особыми образовательными потребностями в активные виды деятельности.                  .  </vt:lpstr>
      <vt:lpstr>                         Одним из характерных симптомов у детей с ОВЗ является нарушение в развитии мелкой моторики, что резко снижает их работоспособность и тем самым значительно затрудняет организацию учебно-воспитательного процесса.   Методы и приемы развития мелкой моторики рук:  - Массаж рук, пальчиков. - Выкладывание спичками, палочками.  - Игры  с пробками, прищепками. - Аппликации с пуговицами, крупами, ватными дисками. - Использование решетки для раковины, шнурков разного цвета и длины. </vt:lpstr>
      <vt:lpstr>Презентация PowerPoint</vt:lpstr>
      <vt:lpstr>Благодаря использованию игр с прищепками дети с ограниченными возможностями намного легче и быстрее достигают следующих результатов: - дети усваивают понятия формы, цвета, величины; - глубже постигаются понятия числа и множества; - быстрее возникает умение ориентироваться на плоскости и в пространстве; - тренируется внимание и память; - дети раньше овладевают чтением и письмом; - активно пополняется словарный запас; - развивается мелкая моторика, формируется тончайшая координация движений глаз и руки; - воспитывается целеустремленность и сосредоточенность; - развиваются воображение и творческие способности; - развиваются образное и теоретическое мышление, позволяющие детям планировать свои действия. </vt:lpstr>
      <vt:lpstr>Игры с пуговицами. </vt:lpstr>
      <vt:lpstr> Задачи игры с пуговицами: Образовательные: - Познакомить с историей пуговицы - Формировать представление о свойствах и качествах предметов, об их форме, цвете и величине. Воспитательные: - Создание развивающей среды для выражения творческого потенциала детей в повседневной и самостоятельной деятельности. - Выявить индивидуальные способности детей в развитии мелкой моторики. Развивающие: - Развивать мелкую моторику в процессе продуктивной деятельности с использованием пуговиц. - Развитие стремления к поисково-познавательной деятельности, мыслительной активности. - Развивать тактильную чувствительность рук детей. - Сочетание игры и упражнения для тренировки пальцев с речью детей. - Развитие творческих способностей и коммуникативных навыков детей. </vt:lpstr>
      <vt:lpstr> Игры с решеткой и лентами, цветными макаронами,   ватными палочками и фасолью</vt:lpstr>
      <vt:lpstr>                   1. Найди игрушки Возьмите пластиковый контейнер, насыпьте в него макароны, закопайте в глубине мелкие предметы и предложите ребенку найти их. 2. Сделай бусы для любимой мамы Потребуются макароны с крупным просветом и длинный шнурок. Задача для ребенка: нанизать макаронины на шнурок. Можно брать макароны разного цвета или разной формы. 3. Поймай змею Когда на шнурке набралось достаточно макаронин, покажите, как шнурок может двигаться — имитируя движения змеи. 4. Вылечи букву Выложите из макарон любую букву, а затем уберите какую-либо ее часть, но так чтобы буква осталась узнаваемой. Попросите ребенка вылечить «больную» букву. 5. Попробуй свари Ставим перед ребенком прозрачную емкость с водой и просим сварить макароны. Дальше просто мешаем ложечкой и наблюдаем за движениями макаронин. 6. Построй дом Из крупных макаронных изделий и клея можно строить домики, башни, гаражи, мосты. Предварительно некоторые изделия можно покрасить. 7. Макаронные картины Макароны хорошо крепятся клеем ПВА к любой поверхности — и к бумаге, и к цветочному горшку, и к рамочке для фотографий.         </vt:lpstr>
      <vt:lpstr>Презентация PowerPoint</vt:lpstr>
      <vt:lpstr>  Игры с фасолью помогают  - Развивать тактильное ощущение и восприятие, творчество, воображение. - Формировать умение узнавать и называть предмет наощупь. - Воспитывать усидчивость, игровой замысел.      </vt:lpstr>
      <vt:lpstr>Метод изо-терапии.  В данном случае воздействие на развитие ребёнка осуществляется  посредством изобразительной деятельности  (рисование, лепка, аппликация). Выделяют несколько видов изо-терапии, которые можно использовать в практике проведения рисования: красками, карандашами, бумагой, пластилином, мелками, ладошкой,  пальцами и т.д. , помогают обнаружить скрытые  способности ребенка, избавляют его от различных страхов и внутренних конфликтов.</vt:lpstr>
      <vt:lpstr>    </vt:lpstr>
      <vt:lpstr>Презентация PowerPoint</vt:lpstr>
      <vt:lpstr>   </vt:lpstr>
      <vt:lpstr>                    Знакомство со свойствами песка  - песок пропускает воду  - сухой песок не лепится  - мокрый песок лепится - песок сыпется       </vt:lpstr>
      <vt:lpstr>                  Разогревающие упражнения     *Упражнение «Здравствуй, песок!»  *Упражнение «Песочный дождик»  *Упражнение  «Песочный ветер» (дыхательное) </vt:lpstr>
      <vt:lpstr>                                       Упражнение                           «Необыкновенные следы»   1. Идут медвежата 2. Прыгают зайки 3. Ползут змейки 4. Бегут жучки-паучки        </vt:lpstr>
      <vt:lpstr>                   А если к этому добавить миниатюрные фигурки, игрушки, тогда появляется целый мир, разыгрываются драмы, и ребенок полностью погружается в игру  Фигурки – высотой не более 12 см по группам: транспорт, люди, животные, природный материал, жилища, деревья, сказочные герои, украшения, инструменты для работы с песком (лопаточки, совочки, палочки, кисти, сеялки и др.)            </vt:lpstr>
      <vt:lpstr>Какие дети особенно нуждаются в этой игре?  Дети, имеющие сложности в психическом развитии, конфликты во взаимоотношениях, страхи и др. особенно нуждаются в Песочнице. Как показали исследования, Песочница обладает психотерапевтическим эффектом, помогая ребёнку избавиться от страхов, застенчивости, конфликтности в общении и многих других проблем.  Какое влияние оказывает на ребёнка эта игра?        Песочница не только развивает творческий потенциал ребёнка, активизирует пространственное воображение, образно-логическое мышление, тренирует мелкую моторику руки, но ненавязчиво, исподволь настраивает детей на постижение моральных истин добра и зла, строит гармоничный образ мира.       Формы и варианты песочной терапии определяются особенностями конкретного ребенка, специфическими задачами работы и ее продолжительностью. </vt:lpstr>
      <vt:lpstr>Сказкотерапия  Сказкотерапия - Сказки содействуют развитию речи детей, развивают навыки связной речи. Развивают способность детей отличать хорошее от плохого в сказке и жизни, умение делать нравственный выбор.   Сказки воспитывают послушание на основе любви и уважения к родителям и близким людям. Формируют такие качества как терпение, милосердие, умение уступать, помогать друг другу.    </vt:lpstr>
      <vt:lpstr>Используя в работе приёмы сказкотерапии необходимо учитывать возрастные особенности детей. Дети от 3 до 5-и лет идентифицируют себя с животными, стараются быть похожими на них. Поэтому сказки о животных и взаимоотношениях людей и животных лучше всего передадут маленьким детям жизненный опыт.  Начиная с 5 лет, детям наиболее увлекательны волшебные сказки, из которых в опыт детей поступает жизненная мудрость, информация о духовном развитии человека, о том как он познаёт мир.</vt:lpstr>
      <vt:lpstr>             </vt:lpstr>
      <vt:lpstr>                                                     Литотерапия           – терапевтическое воздействие камней (минералов)                                на организм человека.  Цели:  1. Положительное терапевтическое воздействие камней (минералов) на организм человека.                                                                             2. Развитие познавательных процессов: внимания, зрительной, слуховой, тактильной чувствительности,  цветовосприятия. 3. Снижение у детей эмоциональных проблем – тревожности и агрессивности.  4. Опосредованное стимулирование речевой области в коре головного мозга  </vt:lpstr>
      <vt:lpstr>  Аметист – способствует снижению чувства тревоги. Бирюза  - способствует уравновешиванию эмоций. Жемчуг – приносит полный покой и умиротворение.  Изумруд – способствует излечению от бессонницы и ипохондрии.  Кошачий глаз – способствует концентрации внимания, уменьшает склонность к упрямству, повышает энергию. Лунный камень – изменяет манеру поведения: резкость, прямолинейность уступают место мягкости и гибкости. Опал – при расстройстве нервной системы. Сапфир – помогает при страхе, гневе, при заболеваниях нервной системы. Сердолик – просветляет мысли, помогает работе мозга. Топаз – успокаивает, рекомендуются при апатии. Жемчуг – укрепляет память, приносит покой и умиротворение.  Изумруд – устраняет аффекты.  Кораллы – укрепляют память, избавляют от тиков, контролируют эмоции.   Лазурит  - улучшает остроту зрения, уменьшает боли.   Малахит – стимулирует работу сердца, кровеносных сосудов, легких.  Нефрит – стимулирует работу почек. </vt:lpstr>
      <vt:lpstr>          Камни используемые в литотерапии:                                                                                КОШАЧИЙ ГЛАЗ                                                  МАЛАХИТ                      АЛЕКСАНДРИТ АКВАМАРИН                                            БИРЮЗА                                             ЖЕМЧУГ                                                                      РУБИН   </vt:lpstr>
      <vt:lpstr>                                   Практическое использование камней в                                          литотерапии:  - Разноцветные камешки - Упражнения на развитие                      речи и познавательных   процессов  -Упражнения на снятие     мышечного напряжения. - Массажные упражнения  - Ходьба по камням. - Выкладывание из камней фигур.            </vt:lpstr>
      <vt:lpstr>Хромотерапия —  терепевтическое воздействие цвета на организм человека.           Воздействие цвета на организм ребенка: Синий – успокаивающее действие, расслабляющий эффект, снижение спазмов, тормозящее действие. Красный – повышение физической работоспособности, ощущение теплоты, стимуляция психических процессов. Зеленый – успокаивающее действие, создание хорошего настроения. Желтый – цвет радости и покоя, нейтрализация негативного состояния.   </vt:lpstr>
      <vt:lpstr>Игра «Назови правильно и найди свой цвет».  В этой игре используется дидактическое пособие «Волшебная лужайка» (игровое поле, разделённое на четыре цветовые части: синюю, красную, жёлтую и зелёную.   Педагог предлагает ребёнку или подгруппе детей взять какую-либо фигурку, назвать что это, какого цвета, и положить на соответствующую по цвету часть лужайки. Например: ребёнок берёт фигурку и произносит: «это красное яблоко, я кладу его на красную часть лужайки» или – «это синие брюки и кладу их на синюю часть лужайки».  Этот вариант игры помогает обогащению словаря, совершенствованию грамматического строя детей и развитию сенсорных способностей.  </vt:lpstr>
      <vt:lpstr>Использование   «Чудо –  крышек» для развития мелкой моторики.</vt:lpstr>
      <vt:lpstr>2. Повтори по образцу</vt:lpstr>
      <vt:lpstr>3. Использование крышек,  как конструктор  </vt:lpstr>
      <vt:lpstr>4. Выложить по контуру.</vt:lpstr>
      <vt:lpstr>5. Использование  «чудо – крышек»  для развития речевого дыхания.</vt:lpstr>
      <vt:lpstr>6. Использование          «чудо – крышек»  для сенсорного развития.</vt:lpstr>
      <vt:lpstr>7. Игра «Помоги»- способствует развитию умения различать цвета, находить цвет по образцу и по словесному обозначению. </vt:lpstr>
      <vt:lpstr>8. Использование       «Чудо – крышек»  для профилактики оптико – пространственных нарушений.</vt:lpstr>
      <vt:lpstr>Презентация PowerPoint</vt:lpstr>
      <vt:lpstr>Презентация PowerPoint</vt:lpstr>
      <vt:lpstr>Использование  « Чудо – крышек» при определении количество слогов в слове.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Анастасия</cp:lastModifiedBy>
  <cp:revision>109</cp:revision>
  <dcterms:created xsi:type="dcterms:W3CDTF">2013-01-06T18:32:13Z</dcterms:created>
  <dcterms:modified xsi:type="dcterms:W3CDTF">2022-02-28T06:50:33Z</dcterms:modified>
</cp:coreProperties>
</file>