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5" r:id="rId5"/>
    <p:sldId id="274" r:id="rId6"/>
    <p:sldId id="261" r:id="rId7"/>
    <p:sldId id="262" r:id="rId8"/>
    <p:sldId id="265" r:id="rId9"/>
    <p:sldId id="266" r:id="rId10"/>
    <p:sldId id="276" r:id="rId11"/>
    <p:sldId id="269" r:id="rId12"/>
    <p:sldId id="277" r:id="rId13"/>
    <p:sldId id="270" r:id="rId14"/>
    <p:sldId id="27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5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9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9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58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19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8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2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5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8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0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BD6E-CA0D-40FD-B968-C8B0B1B28618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A08254-A184-43E7-8F4E-A95B6CD96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228600" algn="ctr">
              <a:lnSpc>
                <a:spcPct val="106000"/>
              </a:lnSpc>
              <a:spcAft>
                <a:spcPts val="0"/>
              </a:spcAft>
            </a:pPr>
            <a:r>
              <a:rPr lang="ru-RU" sz="3200" b="1" cap="all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«Инновационные технологии социализации дошкольников в образовательном пространстве ДОУ»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8594" y="5516076"/>
            <a:ext cx="10672563" cy="1096899"/>
          </a:xfrm>
        </p:spPr>
        <p:txBody>
          <a:bodyPr>
            <a:normAutofit fontScale="92500" lnSpcReduction="10000"/>
          </a:bodyPr>
          <a:lstStyle/>
          <a:p>
            <a:pPr marR="12065">
              <a:lnSpc>
                <a:spcPct val="106000"/>
              </a:lnSpc>
            </a:pPr>
            <a:r>
              <a:rPr lang="ru-RU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 Николаевна </a:t>
            </a:r>
            <a:r>
              <a:rPr lang="ru-RU" b="1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Чадченко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065">
              <a:lnSpc>
                <a:spcPct val="106000"/>
              </a:lnSpc>
            </a:pPr>
            <a:r>
              <a:rPr lang="ru-RU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МБДОУ «Детский сад № 68«Ладушки»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воспитатель высший категории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2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825" y="237671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66"/>
                </a:solidFill>
              </a:rPr>
              <a:t>«Школа добрых дел»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4" y="1161541"/>
            <a:ext cx="2607809" cy="347707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58" y="1161541"/>
            <a:ext cx="2539093" cy="338545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52" y="2985424"/>
            <a:ext cx="2607809" cy="347707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Сердце 10">
            <a:extLst>
              <a:ext uri="{FF2B5EF4-FFF2-40B4-BE49-F238E27FC236}">
                <a16:creationId xmlns:a16="http://schemas.microsoft.com/office/drawing/2014/main" xmlns="" id="{83AAADE5-11D4-4032-82F9-10895938B5FD}"/>
              </a:ext>
            </a:extLst>
          </p:cNvPr>
          <p:cNvSpPr/>
          <p:nvPr/>
        </p:nvSpPr>
        <p:spPr>
          <a:xfrm>
            <a:off x="8911965" y="177810"/>
            <a:ext cx="3118759" cy="2552982"/>
          </a:xfrm>
          <a:prstGeom prst="hear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2" name="Объект 6" descr="ÐºÐ°ÑÑÐ¸Ð½ÐºÐ¸ Ð»Ð°Ð´Ð¾ÑÐºÐ¸ Ð´Ð»Ñ Ð´ÐµÑÐµÐ¹">
            <a:extLst>
              <a:ext uri="{FF2B5EF4-FFF2-40B4-BE49-F238E27FC236}">
                <a16:creationId xmlns:a16="http://schemas.microsoft.com/office/drawing/2014/main" xmlns="" id="{AEBFE75C-5CF2-45B5-8526-B418B627781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4" y="556899"/>
            <a:ext cx="2589539" cy="141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69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ердце 15">
            <a:extLst>
              <a:ext uri="{FF2B5EF4-FFF2-40B4-BE49-F238E27FC236}">
                <a16:creationId xmlns:a16="http://schemas.microsoft.com/office/drawing/2014/main" xmlns="" id="{83AAADE5-11D4-4032-82F9-10895938B5FD}"/>
              </a:ext>
            </a:extLst>
          </p:cNvPr>
          <p:cNvSpPr/>
          <p:nvPr/>
        </p:nvSpPr>
        <p:spPr>
          <a:xfrm>
            <a:off x="9616972" y="0"/>
            <a:ext cx="2529331" cy="2177332"/>
          </a:xfrm>
          <a:prstGeom prst="hear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E4EAD-A1AE-47C9-B915-4F7BC08C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99" y="180158"/>
            <a:ext cx="8445073" cy="1021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поведения, которые должны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волонтеры: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ÐºÐ°ÑÑÐ¸Ð½ÐºÐ¸ Ð»Ð°Ð´Ð¾ÑÐºÐ¸ Ð´Ð»Ñ Ð´ÐµÑÐµÐ¹">
            <a:extLst>
              <a:ext uri="{FF2B5EF4-FFF2-40B4-BE49-F238E27FC236}">
                <a16:creationId xmlns:a16="http://schemas.microsoft.com/office/drawing/2014/main" xmlns="" id="{157F4972-1CD1-49AC-9863-A0D88CAA6F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36" y="237281"/>
            <a:ext cx="2255687" cy="12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68637" y="1440199"/>
            <a:ext cx="3493636" cy="14494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Приходя 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 группу, </a:t>
            </a:r>
            <a:endParaRPr lang="ru-RU" sz="2000" b="1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поздоровайся</a:t>
            </a:r>
            <a:endParaRPr lang="ru-RU" sz="20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+mj-lt"/>
            </a:endParaRPr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8" y="1554124"/>
            <a:ext cx="994909" cy="1257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12192" y="2440602"/>
            <a:ext cx="4068823" cy="120072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 Обращайся 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малышам</a:t>
            </a:r>
          </a:p>
          <a:p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           спокойно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вежливо</a:t>
            </a:r>
            <a:endParaRPr lang="ru-RU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+mj-lt"/>
            </a:endParaRPr>
          </a:p>
        </p:txBody>
      </p:sp>
      <p:pic>
        <p:nvPicPr>
          <p:cNvPr id="8" name="Рисунок 7" descr="C:\Users\1\AppData\Local\Microsoft\Windows\INetCache\Content.MSO\FC637CF7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68" y="2525504"/>
            <a:ext cx="872325" cy="1030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35969" y="3962489"/>
            <a:ext cx="4044025" cy="10606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Доведи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начатое дело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до конца</a:t>
            </a:r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2672" y="5407338"/>
            <a:ext cx="5095208" cy="10723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Уходя </a:t>
            </a:r>
            <a:r>
              <a:rPr lang="ru-RU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из группы, попрощайся </a:t>
            </a:r>
            <a:endParaRPr lang="ru-RU" b="1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и </a:t>
            </a:r>
            <a:r>
              <a:rPr lang="ru-RU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поблагодари за </a:t>
            </a:r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приятное 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       общение</a:t>
            </a:r>
            <a:endParaRPr lang="ru-RU" b="1" dirty="0">
              <a:latin typeface="+mj-lt"/>
            </a:endParaRPr>
          </a:p>
        </p:txBody>
      </p:sp>
      <p:pic>
        <p:nvPicPr>
          <p:cNvPr id="13" name="Рисунок 12" descr="ÐÐ¾ÑÐ¾Ð¶ÐµÐµ Ð¸Ð·Ð¾Ð±ÑÐ°Ð¶ÐµÐ½Ð¸Ð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" y="4037618"/>
            <a:ext cx="1319024" cy="86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\AppData\Local\Microsoft\Windows\INetCache\Content.MSO\F244BB96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97" y="5523543"/>
            <a:ext cx="1124075" cy="84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46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1C43D5-0559-4B24-9B58-070067F6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78" y="41132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 волонтера «Добрые ладошки»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xmlns="" id="{83AAADE5-11D4-4032-82F9-10895938B5FD}"/>
              </a:ext>
            </a:extLst>
          </p:cNvPr>
          <p:cNvSpPr/>
          <p:nvPr/>
        </p:nvSpPr>
        <p:spPr>
          <a:xfrm>
            <a:off x="8730779" y="240632"/>
            <a:ext cx="3026874" cy="260850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9" name="Объект 6" descr="ÐºÐ°ÑÑÐ¸Ð½ÐºÐ¸ Ð»Ð°Ð´Ð¾ÑÐºÐ¸ Ð´Ð»Ñ Ð´ÐµÑÐµÐ¹">
            <a:extLst>
              <a:ext uri="{FF2B5EF4-FFF2-40B4-BE49-F238E27FC236}">
                <a16:creationId xmlns:a16="http://schemas.microsoft.com/office/drawing/2014/main" xmlns="" id="{AEBFE75C-5CF2-45B5-8526-B418B62778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46" y="721895"/>
            <a:ext cx="2589539" cy="14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золотая рыбка\Desktop\IMG-20190417-WA0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36" y="1428511"/>
            <a:ext cx="5194428" cy="511859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9047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F2D398-D20A-4F59-BB48-4E986E876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4" y="1156227"/>
            <a:ext cx="2141049" cy="285473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6541E-81E5-4538-B63B-5B4A1EE9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392" y="318759"/>
            <a:ext cx="4947111" cy="62965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добрые дела»</a:t>
            </a:r>
            <a:b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ердце 6">
            <a:extLst>
              <a:ext uri="{FF2B5EF4-FFF2-40B4-BE49-F238E27FC236}">
                <a16:creationId xmlns:a16="http://schemas.microsoft.com/office/drawing/2014/main" xmlns="" id="{31689A87-E1E1-40E7-8A5E-8493DD6BCCA4}"/>
              </a:ext>
            </a:extLst>
          </p:cNvPr>
          <p:cNvSpPr/>
          <p:nvPr/>
        </p:nvSpPr>
        <p:spPr>
          <a:xfrm>
            <a:off x="9647078" y="0"/>
            <a:ext cx="2544922" cy="2048493"/>
          </a:xfrm>
          <a:prstGeom prst="hear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" name="Рисунок 7" descr="ÐºÐ°ÑÑÐ¸Ð½ÐºÐ¸ Ð»Ð°Ð´Ð¾ÑÐºÐ¸ Ð´Ð»Ñ Ð´ÐµÑÐµÐ¹">
            <a:extLst>
              <a:ext uri="{FF2B5EF4-FFF2-40B4-BE49-F238E27FC236}">
                <a16:creationId xmlns:a16="http://schemas.microsoft.com/office/drawing/2014/main" xmlns="" id="{BBEFFE9B-784E-455A-A442-AC61FA6650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42" y="318759"/>
            <a:ext cx="2379793" cy="10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0" y="3866141"/>
            <a:ext cx="2074830" cy="276643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CE1655-D382-4C74-8C75-900CB5B7A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19" y="3756364"/>
            <a:ext cx="2157162" cy="287621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Объект 3">
            <a:extLst>
              <a:ext uri="{FF2B5EF4-FFF2-40B4-BE49-F238E27FC236}">
                <a16:creationId xmlns:a16="http://schemas.microsoft.com/office/drawing/2014/main" xmlns="" id="{3F538551-6709-424B-8B9A-7E545C38C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28" y="1115535"/>
            <a:ext cx="2204307" cy="293611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Объект 3" descr="C:\Users\золотая рыбка\Desktop\b0d663a0-edaa-4a27-89e7-e7133d67c9b0 (1).JPG">
            <a:extLst>
              <a:ext uri="{FF2B5EF4-FFF2-40B4-BE49-F238E27FC236}">
                <a16:creationId xmlns:a16="http://schemas.microsoft.com/office/drawing/2014/main" xmlns="" id="{789F461A-59CA-4906-8871-A31E4200A84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8"/>
          <a:stretch/>
        </p:blipFill>
        <p:spPr bwMode="auto">
          <a:xfrm>
            <a:off x="3210001" y="1685238"/>
            <a:ext cx="3494761" cy="261372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983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Технологии социализации ребёнка дошкольного возраста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894" y="2133601"/>
            <a:ext cx="8596668" cy="390329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1648" y="3102864"/>
            <a:ext cx="2499360" cy="111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56560" y="3078480"/>
            <a:ext cx="2499360" cy="111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08448" y="4096512"/>
            <a:ext cx="2499360" cy="111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01840" y="2980944"/>
            <a:ext cx="2499360" cy="111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4501322" y="2002536"/>
            <a:ext cx="17716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1274068" y="1896618"/>
            <a:ext cx="207260" cy="909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3269924" y="2002536"/>
            <a:ext cx="17716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8807571" y="2071116"/>
            <a:ext cx="177165" cy="909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4501321" y="2002536"/>
            <a:ext cx="17716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653209" y="2154936"/>
            <a:ext cx="17716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8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310" y="2179534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11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6585" y="235003"/>
            <a:ext cx="5179571" cy="126274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эффективной социализации дошкольников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011" y="3143801"/>
            <a:ext cx="2442946" cy="6421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«Клубный час»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812" y="4379981"/>
            <a:ext cx="2897763" cy="72220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«Ситуация месяца»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52153" y="3145673"/>
            <a:ext cx="2770395" cy="65010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- волонтеры»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9484" y="5655549"/>
            <a:ext cx="3355180" cy="838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 педагогические ситуации»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2980" y="5655549"/>
            <a:ext cx="2977513" cy="87102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«Ежедневный рефлексивный круг»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0878" y="4431616"/>
            <a:ext cx="2835273" cy="68250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акция»</a:t>
            </a: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5980C420-FA7E-47CC-894F-BB6E83E37923}"/>
              </a:ext>
            </a:extLst>
          </p:cNvPr>
          <p:cNvSpPr/>
          <p:nvPr/>
        </p:nvSpPr>
        <p:spPr>
          <a:xfrm>
            <a:off x="6488482" y="2644035"/>
            <a:ext cx="370286" cy="17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xmlns="" id="{EB224E63-23F9-427D-8082-EB4521653F0D}"/>
              </a:ext>
            </a:extLst>
          </p:cNvPr>
          <p:cNvSpPr/>
          <p:nvPr/>
        </p:nvSpPr>
        <p:spPr>
          <a:xfrm rot="18494354">
            <a:off x="8077385" y="2359428"/>
            <a:ext cx="382073" cy="851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40F576FC-ED16-4747-9981-EE6B70FFEAFE}"/>
              </a:ext>
            </a:extLst>
          </p:cNvPr>
          <p:cNvSpPr/>
          <p:nvPr/>
        </p:nvSpPr>
        <p:spPr>
          <a:xfrm>
            <a:off x="2899699" y="2644035"/>
            <a:ext cx="332016" cy="1653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xmlns="" id="{839B3115-9387-49B7-A602-B971BC32DB84}"/>
              </a:ext>
            </a:extLst>
          </p:cNvPr>
          <p:cNvSpPr/>
          <p:nvPr/>
        </p:nvSpPr>
        <p:spPr>
          <a:xfrm>
            <a:off x="5487319" y="2644035"/>
            <a:ext cx="248679" cy="2856844"/>
          </a:xfrm>
          <a:prstGeom prst="downArrow">
            <a:avLst>
              <a:gd name="adj1" fmla="val 660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xmlns="" id="{858456F0-B06F-4CE8-920B-4F280201A521}"/>
              </a:ext>
            </a:extLst>
          </p:cNvPr>
          <p:cNvSpPr/>
          <p:nvPr/>
        </p:nvSpPr>
        <p:spPr>
          <a:xfrm>
            <a:off x="4342930" y="2644035"/>
            <a:ext cx="344685" cy="285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xmlns="" id="{54E8C4AA-3C66-4304-B352-0D7265560925}"/>
              </a:ext>
            </a:extLst>
          </p:cNvPr>
          <p:cNvSpPr/>
          <p:nvPr/>
        </p:nvSpPr>
        <p:spPr>
          <a:xfrm rot="2828373">
            <a:off x="1307099" y="2386544"/>
            <a:ext cx="346334" cy="81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177" y="1504158"/>
            <a:ext cx="6200383" cy="103207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формированию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социально</a:t>
            </a:r>
            <a:b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успешной личности ребёнка.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599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512" y="245507"/>
            <a:ext cx="8278368" cy="7483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«Ситуация месяца»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31264" y="1032658"/>
            <a:ext cx="1886816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Сентябрь  </a:t>
            </a:r>
            <a:r>
              <a:rPr lang="ru-RU" sz="1600" dirty="0" smtClean="0">
                <a:solidFill>
                  <a:schemeClr val="tx1"/>
                </a:solidFill>
              </a:rPr>
              <a:t>- Месяц Знаний и Новых открытий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52310" y="3007723"/>
            <a:ext cx="1923852" cy="179474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Круг ситуаций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320" y="2332875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Август – месяц Здоровья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6277" y="993889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Октябрь – месяц Труда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320" y="4611356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Июнь – месяц Дружбы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95193" y="993890"/>
            <a:ext cx="1720624" cy="96747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Ноябрь-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месяц Родины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320" y="3487276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Июль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месяц родного Города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8944" y="5750313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Май – месяц Семьи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67493" y="5750314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Апрель – месяц Природы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32328" y="5750312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Март- месяц Добра и Любви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71624" y="4583393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Февраль – месяц Сильных и смелых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71624" y="3365720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Январь – месяц веселых Затей и Забав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71624" y="2181856"/>
            <a:ext cx="1720624" cy="9674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Декабрь- месяц родного Края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2245730">
            <a:off x="5730635" y="2033222"/>
            <a:ext cx="417115" cy="1085172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4056544">
            <a:off x="6243696" y="2510458"/>
            <a:ext cx="417115" cy="1277745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6349254" y="3306331"/>
            <a:ext cx="417115" cy="1197525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6676679">
            <a:off x="6243697" y="4029576"/>
            <a:ext cx="417115" cy="113177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8018827">
            <a:off x="5880963" y="4616925"/>
            <a:ext cx="417115" cy="1240982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4689396" y="4995157"/>
            <a:ext cx="417115" cy="668173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3002226">
            <a:off x="3644688" y="4713658"/>
            <a:ext cx="415245" cy="1086565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4700889">
            <a:off x="2931353" y="4026057"/>
            <a:ext cx="417115" cy="1377531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>
            <a:off x="2744963" y="3314816"/>
            <a:ext cx="417115" cy="1305907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7326337">
            <a:off x="2897808" y="2559295"/>
            <a:ext cx="417115" cy="1292221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9128001">
            <a:off x="3450526" y="2053732"/>
            <a:ext cx="417115" cy="1038902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578032" y="2027132"/>
            <a:ext cx="417115" cy="78948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4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19" y="201977"/>
            <a:ext cx="9898859" cy="67937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Комплексно-тематическое планирование работы с детьми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05309"/>
              </p:ext>
            </p:extLst>
          </p:nvPr>
        </p:nvGraphicFramePr>
        <p:xfrm>
          <a:off x="621792" y="713303"/>
          <a:ext cx="8802624" cy="55655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1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7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13760"/>
              </a:tblGrid>
              <a:tr h="27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группа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3033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– месяц Знаний и Новых </a:t>
                      </a:r>
                      <a:r>
                        <a:rPr lang="ru-RU" sz="1600" b="1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открытий</a:t>
                      </a:r>
                      <a:endParaRPr lang="ru-RU" sz="16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«Мир освещается солнцем, а человек — знанием»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«Мы приходим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«Юные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осени».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осени.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«Школа пешеходных наук».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«Детский сад –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уютный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дом. Чьим он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славится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трудом?».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в детском саду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«Скоро в школу».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«Пришла осень,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привела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 восемь».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«Школа пешеходных наук».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ПДД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«Детский сад –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уютный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дом. Чьим он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славится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трудом?».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в детском саду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мероприятие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конференция «Умники и умницы»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24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– месяц Труда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любит труд, того люди чтут»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«Собираем урожай».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и фрукты. С\х труд людей.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«Хлеб - всему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 «Все работы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людей.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«Как звери готовятся к зиме».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Дикие и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«До чего же хороша русская зима!»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«Дары осени».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Овощи, фрукты. С\х труд людей.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«Откуда хлеб при-шёл?». «Человек трудился всегда».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людей.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«Осенняя суета в лесу».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дикие животные готовятся к зиме.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«Какая бывает зима».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зимнего периода в разных широтах и полушариях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мероприятие</a:t>
                      </a: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Клубный час «Город Мастеров»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05" y="193036"/>
            <a:ext cx="8596668" cy="534794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Итоговые мероприятия месяца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7212352-7ADE-487C-AC4E-5B411C415AA8}"/>
              </a:ext>
            </a:extLst>
          </p:cNvPr>
          <p:cNvSpPr/>
          <p:nvPr/>
        </p:nvSpPr>
        <p:spPr>
          <a:xfrm>
            <a:off x="7775439" y="4400717"/>
            <a:ext cx="3493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606" y="3037228"/>
            <a:ext cx="2567535" cy="571833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Научная конференция «Умники и </a:t>
            </a:r>
            <a:r>
              <a:rPr lang="ru-RU" dirty="0" err="1" smtClean="0">
                <a:solidFill>
                  <a:schemeClr val="tx1"/>
                </a:solidFill>
              </a:rPr>
              <a:t>Умеицы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D46EDC-31FE-4B23-9C85-52EB82BCC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22969" b="16676"/>
          <a:stretch/>
        </p:blipFill>
        <p:spPr>
          <a:xfrm>
            <a:off x="588377" y="3866220"/>
            <a:ext cx="2801994" cy="212468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b="10714"/>
          <a:stretch/>
        </p:blipFill>
        <p:spPr>
          <a:xfrm>
            <a:off x="5469655" y="835344"/>
            <a:ext cx="2305784" cy="216878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422877" y="3078553"/>
            <a:ext cx="2381937" cy="673084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Клубный час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«Город мастеров»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684" y="5990900"/>
            <a:ext cx="2567535" cy="75649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Концерт «Норильские звездочки»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6" descr="SN850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390" r="3474" b="6329"/>
          <a:stretch>
            <a:fillRect/>
          </a:stretch>
        </p:blipFill>
        <p:spPr bwMode="auto">
          <a:xfrm>
            <a:off x="492657" y="813791"/>
            <a:ext cx="2993434" cy="2223437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G:\IMG_20140207_1117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 b="16034"/>
          <a:stretch/>
        </p:blipFill>
        <p:spPr bwMode="auto">
          <a:xfrm>
            <a:off x="5385299" y="4012318"/>
            <a:ext cx="2671571" cy="2033539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19482" y="6103238"/>
            <a:ext cx="2403203" cy="531820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Северные старты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2662842" y="1625493"/>
            <a:ext cx="2201884" cy="55538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Сентябрь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970939" y="1675308"/>
            <a:ext cx="2201884" cy="455758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Октябрь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2490285" y="4707506"/>
            <a:ext cx="2201884" cy="36490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Июль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7269251" y="4807063"/>
            <a:ext cx="2061018" cy="416570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Февраль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золотая рыбка\AppData\Local\Microsoft\Windows\Temporary Internet Files\Content.Word\IMG-20190417-WA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14679" r="3635"/>
          <a:stretch/>
        </p:blipFill>
        <p:spPr bwMode="auto">
          <a:xfrm>
            <a:off x="2828400" y="2476498"/>
            <a:ext cx="3836303" cy="2851598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425" y="285165"/>
            <a:ext cx="6724952" cy="778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6" y="231885"/>
            <a:ext cx="2629994" cy="238939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341312-E049-4107-8515-4D9B0ED0F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31" y="231885"/>
            <a:ext cx="2800059" cy="210004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0728BE-E27E-49B0-A5F5-77DD680BE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0" y="4060218"/>
            <a:ext cx="2674469" cy="200585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AC4A6-66DD-482A-8EDB-7D03F9076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31" y="3902297"/>
            <a:ext cx="2861065" cy="214579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573BDD-2DBC-4A00-AAB9-EF099EA43A36}"/>
              </a:ext>
            </a:extLst>
          </p:cNvPr>
          <p:cNvSpPr/>
          <p:nvPr/>
        </p:nvSpPr>
        <p:spPr>
          <a:xfrm flipH="1">
            <a:off x="6643171" y="3273095"/>
            <a:ext cx="4912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7548" y="231885"/>
            <a:ext cx="3067729" cy="1771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8406" y="2701262"/>
            <a:ext cx="2573294" cy="571833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«Нет родней дружка, чем родная матушка»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36492" y="2415346"/>
            <a:ext cx="2567535" cy="571832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«Слава добрым докторам»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50" y="6145631"/>
            <a:ext cx="2567535" cy="571833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Наши зеленые друзья»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66995" y="6145631"/>
            <a:ext cx="2567535" cy="571833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обрые сказки для добрых детей»</a:t>
            </a:r>
            <a:endParaRPr lang="ru-RU" dirty="0">
              <a:solidFill>
                <a:prstClr val="black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500" y="372276"/>
            <a:ext cx="240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Март – месяц Добра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7548" y="887973"/>
            <a:ext cx="306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Ситуация месяца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000" dirty="0" smtClean="0"/>
              <a:t>Не хвались серебром, а хвались добром»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170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 hangingPunct="0">
              <a:spcAft>
                <a:spcPts val="0"/>
              </a:spcAft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Клубный час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это особая современная технология развития личности ребёнка. Педагогическая технология заключается в том, что дети могут в течение одного часа, свободно общаться друг с другом и перемещаться по детскому саду соблюдая определенные правила поведения, и по «звону колокольчика» возвращаться в группу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6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CB0B0-4309-4C2E-8702-D737D7A2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8" y="281664"/>
            <a:ext cx="9734342" cy="6871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Клубный час «Твори </a:t>
            </a:r>
            <a:r>
              <a:rPr lang="ru-RU" sz="3200" b="1" dirty="0">
                <a:solidFill>
                  <a:srgbClr val="FF0066"/>
                </a:solidFill>
                <a:cs typeface="Times New Roman" panose="02020603050405020304" pitchFamily="18" charset="0"/>
              </a:rPr>
              <a:t>добро на всей земле»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2" y="1074667"/>
            <a:ext cx="3032926" cy="227469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3" y="4115499"/>
            <a:ext cx="2959318" cy="2219489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G:\фото клубный час 2017\P118048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3058" r="14143" b="5505"/>
          <a:stretch/>
        </p:blipFill>
        <p:spPr bwMode="auto">
          <a:xfrm>
            <a:off x="6716701" y="4012793"/>
            <a:ext cx="2597987" cy="2229511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фото клубный час 2017\P11805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01" y="1074667"/>
            <a:ext cx="2834386" cy="227469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2" name="Рисунок 11" descr="G:\фото клубный час 2017\P118053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22324" r="9552"/>
          <a:stretch/>
        </p:blipFill>
        <p:spPr bwMode="auto">
          <a:xfrm>
            <a:off x="3311830" y="2782843"/>
            <a:ext cx="3632125" cy="24599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олнце 13"/>
          <p:cNvSpPr/>
          <p:nvPr/>
        </p:nvSpPr>
        <p:spPr>
          <a:xfrm>
            <a:off x="4180291" y="914400"/>
            <a:ext cx="1720637" cy="158496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рдце 6">
            <a:extLst>
              <a:ext uri="{FF2B5EF4-FFF2-40B4-BE49-F238E27FC236}">
                <a16:creationId xmlns:a16="http://schemas.microsoft.com/office/drawing/2014/main" xmlns="" id="{83AAADE5-11D4-4032-82F9-10895938B5FD}"/>
              </a:ext>
            </a:extLst>
          </p:cNvPr>
          <p:cNvSpPr/>
          <p:nvPr/>
        </p:nvSpPr>
        <p:spPr>
          <a:xfrm>
            <a:off x="8997891" y="207264"/>
            <a:ext cx="3026874" cy="2608507"/>
          </a:xfrm>
          <a:prstGeom prst="hear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57491-D0EC-4688-B3F1-31AEC70F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– волонтеры».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9ADA54-AD0E-4F05-81B4-50E465C6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679" y="2137228"/>
            <a:ext cx="8596668" cy="29681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помогает развивать навыки общения в разновозрастном детском коллективе, развивать самостоятельность и ответственность, прежде всего в отношение младших детей, формировать игровую деятельность и игровой опыт в естественной среде, а не по показу взрослого.</a:t>
            </a:r>
          </a:p>
          <a:p>
            <a:endParaRPr lang="ru-RU" dirty="0"/>
          </a:p>
        </p:txBody>
      </p:sp>
      <p:pic>
        <p:nvPicPr>
          <p:cNvPr id="5" name="Объект 6" descr="ÐºÐ°ÑÑÐ¸Ð½ÐºÐ¸ Ð»Ð°Ð´Ð¾ÑÐºÐ¸ Ð´Ð»Ñ Ð´ÐµÑÐµÐ¹">
            <a:extLst>
              <a:ext uri="{FF2B5EF4-FFF2-40B4-BE49-F238E27FC236}">
                <a16:creationId xmlns:a16="http://schemas.microsoft.com/office/drawing/2014/main" xmlns="" id="{AEBFE75C-5CF2-45B5-8526-B418B62778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58" y="637556"/>
            <a:ext cx="2589539" cy="141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9452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568</Words>
  <Application>Microsoft Office PowerPoint</Application>
  <PresentationFormat>Произвольный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«Инновационные технологии социализации дошкольников в образовательном пространстве ДОУ» </vt:lpstr>
      <vt:lpstr>Презентация PowerPoint</vt:lpstr>
      <vt:lpstr>Технология «Ситуация месяца»</vt:lpstr>
      <vt:lpstr>Комплексно-тематическое планирование работы с детьми  </vt:lpstr>
      <vt:lpstr>Итоговые мероприятия месяца </vt:lpstr>
      <vt:lpstr>  </vt:lpstr>
      <vt:lpstr> «Клубный час»  - это особая современная технология развития личности ребёнка. Педагогическая технология заключается в том, что дети могут в течение одного часа, свободно общаться друг с другом и перемещаться по детскому саду соблюдая определенные правила поведения, и по «звону колокольчика» возвращаться в группу. </vt:lpstr>
      <vt:lpstr>Клубный час «Твори добро на всей земле»</vt:lpstr>
      <vt:lpstr>«Дети – волонтеры». </vt:lpstr>
      <vt:lpstr>«Школа добрых дел»</vt:lpstr>
      <vt:lpstr>Правила поведения, которые должны  соблюдать дети – волонтеры:  </vt:lpstr>
      <vt:lpstr> Уголок волонтера «Добрые ладошки»</vt:lpstr>
      <vt:lpstr>«Наши добрые дела» </vt:lpstr>
      <vt:lpstr>Технологии социализации ребёнка дошкольного возраста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«Инновационные технологии социализации дошкольников в образовательном пространстве ДОУ»</dc:title>
  <dc:creator>ДС48</dc:creator>
  <cp:lastModifiedBy>золотая рыбка</cp:lastModifiedBy>
  <cp:revision>69</cp:revision>
  <dcterms:created xsi:type="dcterms:W3CDTF">2019-04-15T07:29:11Z</dcterms:created>
  <dcterms:modified xsi:type="dcterms:W3CDTF">2019-04-18T06:52:36Z</dcterms:modified>
</cp:coreProperties>
</file>