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0" r:id="rId2"/>
    <p:sldId id="322" r:id="rId3"/>
    <p:sldId id="325" r:id="rId4"/>
    <p:sldId id="277" r:id="rId5"/>
    <p:sldId id="324" r:id="rId6"/>
    <p:sldId id="338" r:id="rId7"/>
    <p:sldId id="323" r:id="rId8"/>
    <p:sldId id="332" r:id="rId9"/>
    <p:sldId id="331" r:id="rId10"/>
    <p:sldId id="339" r:id="rId11"/>
    <p:sldId id="321" r:id="rId12"/>
    <p:sldId id="337" r:id="rId13"/>
    <p:sldId id="340" r:id="rId14"/>
    <p:sldId id="328" r:id="rId15"/>
    <p:sldId id="333" r:id="rId16"/>
    <p:sldId id="341" r:id="rId17"/>
    <p:sldId id="329" r:id="rId18"/>
    <p:sldId id="342" r:id="rId19"/>
    <p:sldId id="334" r:id="rId20"/>
    <p:sldId id="330" r:id="rId21"/>
    <p:sldId id="343" r:id="rId22"/>
    <p:sldId id="33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E6F03-3EF8-4A8C-8031-B77F2349EE1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04713-27B0-46E4-AB56-62CB8A2E1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22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F8388-2BCA-4EF6-ABBB-C9C09A293E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gif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gif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gif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gif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gif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gif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gi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www.home-img.com/uploads/data/90777/80d5002cab22b267b3788019d2ff1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" y="-48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148478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88640"/>
            <a:ext cx="723629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«№ 2 «Ромашка»</a:t>
            </a:r>
            <a:b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Медногорска»</a:t>
            </a:r>
            <a:b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</a:t>
            </a:r>
          </a:p>
          <a:p>
            <a:pPr algn="ctr"/>
            <a:r>
              <a:rPr lang="ru-RU" altLang="ru-RU" sz="36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сказку»</a:t>
            </a:r>
          </a:p>
          <a:p>
            <a:pPr algn="ctr"/>
            <a:r>
              <a:rPr lang="ru-RU" altLang="ru-RU" sz="36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развитию речи</a:t>
            </a:r>
          </a:p>
          <a:p>
            <a:pPr algn="ctr"/>
            <a:r>
              <a:rPr lang="ru-RU" alt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подготовительной группе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77071" y="4365104"/>
            <a:ext cx="4572000" cy="13111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8763" indent="-255588">
              <a:lnSpc>
                <a:spcPct val="80000"/>
              </a:lnSpc>
              <a:tabLst>
                <a:tab pos="258763" algn="l"/>
                <a:tab pos="363538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</a:tabLst>
              <a:defRPr/>
            </a:pPr>
            <a:r>
              <a:rPr lang="ru-RU" altLang="ru-RU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Цель: </a:t>
            </a:r>
            <a:r>
              <a:rPr lang="ru-RU" altLang="ru-RU" i="1" dirty="0" smtClean="0">
                <a:solidFill>
                  <a:srgbClr val="0070C0"/>
                </a:solidFill>
              </a:rPr>
              <a:t>в</a:t>
            </a:r>
            <a:r>
              <a:rPr lang="ru-RU" i="1" dirty="0" smtClean="0">
                <a:solidFill>
                  <a:srgbClr val="0070C0"/>
                </a:solidFill>
              </a:rPr>
              <a:t>оспитание </a:t>
            </a:r>
            <a:r>
              <a:rPr lang="ru-RU" i="1" dirty="0">
                <a:solidFill>
                  <a:srgbClr val="0070C0"/>
                </a:solidFill>
              </a:rPr>
              <a:t>интереса и любви к сказкам, развитие коммуникативных навыков, умения работать в команде</a:t>
            </a:r>
            <a:r>
              <a:rPr lang="ru-RU" i="1" dirty="0" smtClean="0">
                <a:solidFill>
                  <a:srgbClr val="0070C0"/>
                </a:solidFill>
              </a:rPr>
              <a:t>.</a:t>
            </a:r>
          </a:p>
          <a:p>
            <a:pPr marL="258763" indent="-255588">
              <a:lnSpc>
                <a:spcPct val="80000"/>
              </a:lnSpc>
              <a:tabLst>
                <a:tab pos="258763" algn="l"/>
                <a:tab pos="363538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</a:tabLst>
              <a:defRPr/>
            </a:pPr>
            <a:endParaRPr lang="ru-RU" i="1" dirty="0">
              <a:solidFill>
                <a:srgbClr val="0070C0"/>
              </a:solidFill>
            </a:endParaRPr>
          </a:p>
          <a:p>
            <a:pPr marL="258763" indent="-255588">
              <a:lnSpc>
                <a:spcPct val="80000"/>
              </a:lnSpc>
              <a:tabLst>
                <a:tab pos="258763" algn="l"/>
                <a:tab pos="363538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</a:tabLst>
              <a:defRPr/>
            </a:pPr>
            <a:r>
              <a:rPr lang="ru-RU" i="1" dirty="0" smtClean="0">
                <a:solidFill>
                  <a:srgbClr val="0070C0"/>
                </a:solidFill>
              </a:rPr>
              <a:t>Подготовил: </a:t>
            </a:r>
            <a:r>
              <a:rPr lang="ru-RU" i="1" smtClean="0">
                <a:solidFill>
                  <a:srgbClr val="0070C0"/>
                </a:solidFill>
              </a:rPr>
              <a:t>воспитатель Вагнер Ж.С.</a:t>
            </a:r>
            <a:endParaRPr lang="ru-RU" i="1" dirty="0">
              <a:solidFill>
                <a:srgbClr val="0070C0"/>
              </a:solidFill>
            </a:endParaRPr>
          </a:p>
          <a:p>
            <a:pPr marL="258763" indent="-255588" algn="just">
              <a:lnSpc>
                <a:spcPct val="80000"/>
              </a:lnSpc>
              <a:tabLst>
                <a:tab pos="258763" algn="l"/>
                <a:tab pos="363538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</a:tabLst>
              <a:defRPr/>
            </a:pPr>
            <a:endParaRPr lang="ru-RU" altLang="ru-RU" sz="900" b="1" dirty="0">
              <a:solidFill>
                <a:srgbClr val="2E437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2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omfotooboev.com.ua/home/products_images/2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bestgif.su/_ph/52/2/16329397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520" y="0"/>
            <a:ext cx="4968552" cy="6858000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4788024" y="0"/>
            <a:ext cx="4248472" cy="3212976"/>
          </a:xfrm>
          <a:prstGeom prst="wedgeEllipseCallout">
            <a:avLst>
              <a:gd name="adj1" fmla="val -88738"/>
              <a:gd name="adj2" fmla="val 250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-171400"/>
            <a:ext cx="3960440" cy="352839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ambria" panose="02040503050406030204" pitchFamily="18" charset="0"/>
              </a:rPr>
              <a:t>Умницы!</a:t>
            </a:r>
            <a:br>
              <a:rPr lang="ru-RU" sz="1800" dirty="0" smtClean="0">
                <a:latin typeface="Cambria" panose="02040503050406030204" pitchFamily="18" charset="0"/>
              </a:rPr>
            </a:br>
            <a:r>
              <a:rPr lang="ru-RU" sz="1800" dirty="0" smtClean="0">
                <a:latin typeface="Cambria" panose="02040503050406030204" pitchFamily="18" charset="0"/>
              </a:rPr>
              <a:t>И со вторым заданием </a:t>
            </a:r>
            <a:r>
              <a:rPr lang="ru-RU" sz="1800" dirty="0" smtClean="0"/>
              <a:t>справились! Следующее задание </a:t>
            </a:r>
            <a:r>
              <a:rPr lang="ru-RU" sz="1800" dirty="0"/>
              <a:t>вы найдете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u="sng" dirty="0"/>
              <a:t>у лесной избушки</a:t>
            </a:r>
            <a:r>
              <a:rPr lang="ru-RU" sz="1800" u="sng" dirty="0" smtClean="0"/>
              <a:t>.</a:t>
            </a:r>
            <a:endParaRPr lang="ru-RU" sz="1800" dirty="0">
              <a:latin typeface="Cambria" panose="02040503050406030204" pitchFamily="18" charset="0"/>
            </a:endParaRPr>
          </a:p>
        </p:txBody>
      </p:sp>
      <p:pic>
        <p:nvPicPr>
          <p:cNvPr id="6" name="Нежные колокольчи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149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4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27784" y="245231"/>
            <a:ext cx="6036598" cy="59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0000"/>
                </a:solidFill>
              </a:rPr>
              <a:t>В каких сказках встречаются дома и домики? </a:t>
            </a:r>
          </a:p>
        </p:txBody>
      </p:sp>
      <p:pic>
        <p:nvPicPr>
          <p:cNvPr id="6146" name="Picture 2" descr="https://90sad.ru/f/news_image/68523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852" y="-171400"/>
            <a:ext cx="3382938" cy="33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beesona.ru/upload/181/6141375c9465e16914b17262179b470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" y="3341143"/>
            <a:ext cx="3516857" cy="351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i.ytimg.com/vi/HikY_6GfuSU/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3681" r="4858" b="3067"/>
          <a:stretch/>
        </p:blipFill>
        <p:spPr bwMode="auto">
          <a:xfrm>
            <a:off x="3707227" y="1054103"/>
            <a:ext cx="4321834" cy="251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maskarad-nn.ru/wp-content/uploads/2019/01/%D1%82%D0%B5%D1%80%D0%B5%D0%BC%D0%BE%D0%BA-%D0%B2-%D1%80%D0%B0%D0%B7%D0%BC%D0%B5%D1%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82144"/>
            <a:ext cx="3275856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24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4" y="0"/>
            <a:ext cx="9144000" cy="6858000"/>
          </a:xfrm>
          <a:prstGeom prst="rect">
            <a:avLst/>
          </a:prstGeom>
        </p:spPr>
      </p:pic>
      <p:sp>
        <p:nvSpPr>
          <p:cNvPr id="5" name="AutoShape 2" descr="https://kimdshi.tls.muzkult.ru/media/2018/09/13/1217978667/image_image_124499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kimdshi.tls.muzkult.ru/media/2018/09/13/1217978667/image_image_12449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2" y="1916832"/>
            <a:ext cx="7806507" cy="439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339752" y="476672"/>
            <a:ext cx="6036598" cy="591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FF0000"/>
                </a:solidFill>
              </a:rPr>
              <a:t>Музыкальная игра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omfotooboev.com.ua/home/products_images/2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bestgif.su/_ph/52/2/16329397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520" y="0"/>
            <a:ext cx="4968552" cy="6858000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4788024" y="0"/>
            <a:ext cx="4248472" cy="3212976"/>
          </a:xfrm>
          <a:prstGeom prst="wedgeEllipseCallout">
            <a:avLst>
              <a:gd name="adj1" fmla="val -88738"/>
              <a:gd name="adj2" fmla="val 250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-171400"/>
            <a:ext cx="3960440" cy="352839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ambria" panose="02040503050406030204" pitchFamily="18" charset="0"/>
              </a:rPr>
              <a:t>Как у вас здорово получается!</a:t>
            </a:r>
            <a:br>
              <a:rPr lang="ru-RU" sz="1800" dirty="0" smtClean="0">
                <a:latin typeface="Cambria" panose="02040503050406030204" pitchFamily="18" charset="0"/>
              </a:rPr>
            </a:br>
            <a:r>
              <a:rPr lang="ru-RU" sz="1800" dirty="0" smtClean="0">
                <a:latin typeface="Cambria" panose="02040503050406030204" pitchFamily="18" charset="0"/>
              </a:rPr>
              <a:t>Отдохнули? </a:t>
            </a:r>
            <a:br>
              <a:rPr lang="ru-RU" sz="1800" dirty="0" smtClean="0">
                <a:latin typeface="Cambria" panose="02040503050406030204" pitchFamily="18" charset="0"/>
              </a:rPr>
            </a:br>
            <a:r>
              <a:rPr lang="ru-RU" sz="1800" dirty="0" smtClean="0">
                <a:latin typeface="Cambria" panose="02040503050406030204" pitchFamily="18" charset="0"/>
              </a:rPr>
              <a:t>Тогда ищите следующее задание </a:t>
            </a:r>
            <a:br>
              <a:rPr lang="ru-RU" sz="1800" dirty="0" smtClean="0">
                <a:latin typeface="Cambria" panose="02040503050406030204" pitchFamily="18" charset="0"/>
              </a:rPr>
            </a:br>
            <a:r>
              <a:rPr lang="ru-RU" sz="1800" u="sng" dirty="0" smtClean="0">
                <a:latin typeface="Cambria" panose="02040503050406030204" pitchFamily="18" charset="0"/>
              </a:rPr>
              <a:t>под самой пушистой елкой</a:t>
            </a:r>
            <a:r>
              <a:rPr lang="ru-RU" sz="1800" dirty="0" smtClean="0"/>
              <a:t>! </a:t>
            </a:r>
            <a:endParaRPr lang="ru-RU" sz="1800" dirty="0">
              <a:latin typeface="Cambria" panose="02040503050406030204" pitchFamily="18" charset="0"/>
            </a:endParaRPr>
          </a:p>
        </p:txBody>
      </p:sp>
      <p:pic>
        <p:nvPicPr>
          <p:cNvPr id="6" name="Нежные колокольчи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149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7704" y="404664"/>
            <a:ext cx="6120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srgbClr val="FF0000"/>
                </a:solidFill>
              </a:rPr>
              <a:t>«Назови сказку, </a:t>
            </a:r>
            <a:endParaRPr lang="ru-RU" sz="3200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3200" dirty="0" smtClean="0">
                <a:solidFill>
                  <a:srgbClr val="FF0000"/>
                </a:solidFill>
              </a:rPr>
              <a:t>где </a:t>
            </a:r>
            <a:r>
              <a:rPr lang="ru-RU" sz="3200" dirty="0">
                <a:solidFill>
                  <a:srgbClr val="FF0000"/>
                </a:solidFill>
              </a:rPr>
              <a:t>встречается число </a:t>
            </a:r>
            <a:r>
              <a:rPr lang="ru-RU" sz="3200" dirty="0" smtClean="0">
                <a:solidFill>
                  <a:srgbClr val="FF0000"/>
                </a:solidFill>
              </a:rPr>
              <a:t>12, 3.»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100" name="Picture 4" descr="https://leso-torg.ru/upload/iblock/93b/93b264fee8c16f6070e93aa8b1ac9a5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62584"/>
            <a:ext cx="3423736" cy="3423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illustrators.ru/uploads/illustration/image/989906/main_%D1%8E.%D0%B4%D0%B5%D0%BA%D0%B0%D0%B1%D1%80%D1%8C5%D0%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408694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51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7704" y="404664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FF0000"/>
                </a:solidFill>
              </a:rPr>
              <a:t>«Назови сказку, </a:t>
            </a:r>
            <a:r>
              <a:rPr lang="ru-RU" sz="2400" dirty="0" smtClean="0">
                <a:solidFill>
                  <a:srgbClr val="FF0000"/>
                </a:solidFill>
              </a:rPr>
              <a:t>где </a:t>
            </a:r>
            <a:r>
              <a:rPr lang="ru-RU" sz="2400" dirty="0">
                <a:solidFill>
                  <a:srgbClr val="FF0000"/>
                </a:solidFill>
              </a:rPr>
              <a:t>встречается число </a:t>
            </a:r>
            <a:r>
              <a:rPr lang="ru-RU" sz="2400" dirty="0" smtClean="0">
                <a:solidFill>
                  <a:srgbClr val="FF0000"/>
                </a:solidFill>
              </a:rPr>
              <a:t>  7.»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104" name="Picture 8" descr="https://ds02.infourok.ru/uploads/ex/113a/0003bab9-5876f40a/hello_html_26e921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68327"/>
            <a:ext cx="3055190" cy="2850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printonic.ru/uploads/images/2016/02/22/img_56cabaa4bce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112413" cy="2911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ds05.infourok.ru/uploads/ex/106b/000e8f5a-1f51be2f/img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44724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16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omfotooboev.com.ua/home/products_images/2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bestgif.su/_ph/52/2/16329397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520" y="0"/>
            <a:ext cx="4968552" cy="6858000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4788024" y="0"/>
            <a:ext cx="4248472" cy="3212976"/>
          </a:xfrm>
          <a:prstGeom prst="wedgeEllipseCallout">
            <a:avLst>
              <a:gd name="adj1" fmla="val -88738"/>
              <a:gd name="adj2" fmla="val 250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-171400"/>
            <a:ext cx="3960440" cy="352839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ambria" panose="02040503050406030204" pitchFamily="18" charset="0"/>
              </a:rPr>
              <a:t>Как много вы сказок знаете!</a:t>
            </a:r>
            <a:br>
              <a:rPr lang="ru-RU" sz="1800" dirty="0" smtClean="0">
                <a:latin typeface="Cambria" panose="02040503050406030204" pitchFamily="18" charset="0"/>
              </a:rPr>
            </a:br>
            <a:r>
              <a:rPr lang="ru-RU" sz="1800" dirty="0" smtClean="0">
                <a:latin typeface="Cambria" panose="02040503050406030204" pitchFamily="18" charset="0"/>
              </a:rPr>
              <a:t> А вспомните, пожалуйста, пословицы про книги!</a:t>
            </a:r>
            <a:endParaRPr lang="ru-RU" sz="1800" dirty="0">
              <a:latin typeface="Cambria" panose="02040503050406030204" pitchFamily="18" charset="0"/>
            </a:endParaRPr>
          </a:p>
        </p:txBody>
      </p:sp>
      <p:pic>
        <p:nvPicPr>
          <p:cNvPr id="6" name="Нежные колокольчи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149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57782" y="603904"/>
            <a:ext cx="7067128" cy="2537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FF0000"/>
                </a:solidFill>
              </a:rPr>
              <a:t>«Вспомните и назовите пословицы о книге»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068960"/>
            <a:ext cx="77813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/>
              <a:t>Кто много читает, тот много знает.</a:t>
            </a:r>
            <a:endParaRPr lang="ru-RU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/>
              <a:t>Книга учит жить, книгой надо дорожить.</a:t>
            </a:r>
            <a:endParaRPr lang="ru-RU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/>
              <a:t>Книга мола, да ума придала.</a:t>
            </a:r>
            <a:endParaRPr lang="ru-RU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1" dirty="0"/>
              <a:t>Книга поможет в труде и выручит в беде.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438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omfotooboev.com.ua/home/products_images/2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bestgif.su/_ph/52/2/16329397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520" y="0"/>
            <a:ext cx="4968552" cy="6858000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4788024" y="0"/>
            <a:ext cx="4248472" cy="3212976"/>
          </a:xfrm>
          <a:prstGeom prst="wedgeEllipseCallout">
            <a:avLst>
              <a:gd name="adj1" fmla="val -88738"/>
              <a:gd name="adj2" fmla="val 250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-171400"/>
            <a:ext cx="3960440" cy="352839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ambria" panose="02040503050406030204" pitchFamily="18" charset="0"/>
              </a:rPr>
              <a:t>Все верно!</a:t>
            </a:r>
            <a:br>
              <a:rPr lang="ru-RU" sz="1800" dirty="0" smtClean="0">
                <a:latin typeface="Cambria" panose="02040503050406030204" pitchFamily="18" charset="0"/>
              </a:rPr>
            </a:br>
            <a:r>
              <a:rPr lang="ru-RU" sz="1800" dirty="0" smtClean="0">
                <a:latin typeface="Cambria" panose="02040503050406030204" pitchFamily="18" charset="0"/>
              </a:rPr>
              <a:t>У вас осталось последнее </a:t>
            </a:r>
            <a:r>
              <a:rPr lang="ru-RU" sz="1800" dirty="0" smtClean="0"/>
              <a:t>задание! Его вы </a:t>
            </a:r>
            <a:r>
              <a:rPr lang="ru-RU" sz="1800" dirty="0"/>
              <a:t>найдете </a:t>
            </a:r>
            <a:r>
              <a:rPr lang="ru-RU" sz="1800" u="sng" dirty="0" smtClean="0"/>
              <a:t>у озера.</a:t>
            </a:r>
            <a:endParaRPr lang="ru-RU" sz="1800" dirty="0">
              <a:latin typeface="Cambria" panose="02040503050406030204" pitchFamily="18" charset="0"/>
            </a:endParaRPr>
          </a:p>
        </p:txBody>
      </p:sp>
      <p:pic>
        <p:nvPicPr>
          <p:cNvPr id="6" name="Нежные колокольчи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149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57782" y="603904"/>
            <a:ext cx="7067128" cy="2537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</a:rPr>
              <a:t>«Сложи слово из слогов»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8552" y="2780928"/>
            <a:ext cx="886749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Зо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луш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-ка          Ра-пун-цель</a:t>
            </a:r>
          </a:p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Ай-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-лит         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-но</a:t>
            </a:r>
          </a:p>
          <a:p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Че-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бу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раш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-ка    Не-знай-ка</a:t>
            </a: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56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23528" y="1674284"/>
            <a:ext cx="1368152" cy="11881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0070C0"/>
                </a:solidFill>
              </a:rPr>
              <a:t>С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63688" y="1686231"/>
            <a:ext cx="1283604" cy="122413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FF0000"/>
                </a:solidFill>
              </a:rPr>
              <a:t>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69130" y="1703127"/>
            <a:ext cx="1368152" cy="12180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00B050"/>
                </a:solidFill>
              </a:rPr>
              <a:t>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06273" y="1713564"/>
            <a:ext cx="1355042" cy="1214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FF0000"/>
                </a:solidFill>
              </a:rPr>
              <a:t>З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12160" y="1724996"/>
            <a:ext cx="1368152" cy="12480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00B050"/>
                </a:solidFill>
              </a:rPr>
              <a:t>К</a:t>
            </a:r>
            <a:endParaRPr lang="ru-RU" sz="9600" dirty="0">
              <a:solidFill>
                <a:srgbClr val="00B05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524328" y="1719770"/>
            <a:ext cx="1296144" cy="12084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0070C0"/>
                </a:solidFill>
              </a:rPr>
              <a:t>И</a:t>
            </a:r>
            <a:endParaRPr lang="ru-RU" sz="9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9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omfotooboev.com.ua/home/products_images/2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bestgif.su/_ph/52/2/16329397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520" y="0"/>
            <a:ext cx="4968552" cy="6858000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4788024" y="116632"/>
            <a:ext cx="3600400" cy="2880320"/>
          </a:xfrm>
          <a:prstGeom prst="wedgeEllipseCallout">
            <a:avLst>
              <a:gd name="adj1" fmla="val -83087"/>
              <a:gd name="adj2" fmla="val 382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697" y="-27384"/>
            <a:ext cx="3672408" cy="316835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«Молодцы, ребята!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В</a:t>
            </a:r>
            <a:r>
              <a:rPr lang="ru-RU" sz="1800" dirty="0" smtClean="0"/>
              <a:t>ы </a:t>
            </a:r>
            <a:r>
              <a:rPr lang="ru-RU" sz="1800" dirty="0"/>
              <a:t>выполнили </a:t>
            </a:r>
            <a:r>
              <a:rPr lang="ru-RU" sz="1800" dirty="0" smtClean="0"/>
              <a:t>все задания, </a:t>
            </a:r>
            <a:br>
              <a:rPr lang="ru-RU" sz="1800" dirty="0" smtClean="0"/>
            </a:br>
            <a:r>
              <a:rPr lang="ru-RU" sz="1800" dirty="0" smtClean="0"/>
              <a:t>за это я подарю вам книгу сказок.</a:t>
            </a:r>
            <a:br>
              <a:rPr lang="ru-RU" sz="1800" dirty="0" smtClean="0"/>
            </a:br>
            <a:r>
              <a:rPr lang="ru-RU" sz="1800" dirty="0" smtClean="0"/>
              <a:t>Её вы найдете под цветущим деревом, а вместе с ней и </a:t>
            </a:r>
            <a:br>
              <a:rPr lang="ru-RU" sz="1800" dirty="0" smtClean="0"/>
            </a:br>
            <a:r>
              <a:rPr lang="ru-RU" sz="1800" dirty="0" smtClean="0"/>
              <a:t>ковер-самолет, на котором вы вернетесь в детский сад».</a:t>
            </a:r>
            <a:endParaRPr lang="ru-RU" sz="1800" dirty="0"/>
          </a:p>
        </p:txBody>
      </p:sp>
      <p:pic>
        <p:nvPicPr>
          <p:cNvPr id="6" name="Нежные колокольчи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0776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i.pinimg.com/originals/88/91/99/8891995a9744113b996c8b4094b42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originals/02/08/0e/02080e472256eb09db5153d820dede1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62" y="858460"/>
            <a:ext cx="9522182" cy="552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avatars.mds.yandex.net/get-altay/1063709/2a0000016294a47452e66a88461a118ab0da/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49" y="548680"/>
            <a:ext cx="91440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53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omfotooboev.com.ua/home/products_images/2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казоч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omfotooboev.com.ua/home/products_images/2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bestgif.su/_ph/52/2/16329397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520" y="0"/>
            <a:ext cx="4968552" cy="6858000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4788024" y="0"/>
            <a:ext cx="4248472" cy="3212976"/>
          </a:xfrm>
          <a:prstGeom prst="wedgeEllipseCallout">
            <a:avLst>
              <a:gd name="adj1" fmla="val -88738"/>
              <a:gd name="adj2" fmla="val 250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-171400"/>
            <a:ext cx="3960440" cy="352839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ambria" panose="02040503050406030204" pitchFamily="18" charset="0"/>
              </a:rPr>
              <a:t>Добрый день , ребята!</a:t>
            </a:r>
            <a:br>
              <a:rPr lang="ru-RU" sz="1800" dirty="0" smtClean="0">
                <a:latin typeface="Cambria" panose="02040503050406030204" pitchFamily="18" charset="0"/>
              </a:rPr>
            </a:br>
            <a:r>
              <a:rPr lang="ru-RU" sz="1800" dirty="0" smtClean="0">
                <a:latin typeface="Cambria" panose="02040503050406030204" pitchFamily="18" charset="0"/>
              </a:rPr>
              <a:t> Вы попали в сказочный лес. Путешествовать по нему могут только смелые, умные, находчивые ребята. </a:t>
            </a:r>
            <a:r>
              <a:rPr lang="ru-RU" sz="1800" dirty="0" smtClean="0"/>
              <a:t>Я </a:t>
            </a:r>
            <a:r>
              <a:rPr lang="ru-RU" sz="1800" dirty="0"/>
              <a:t>хозяин леса – старичок-</a:t>
            </a:r>
            <a:r>
              <a:rPr lang="ru-RU" sz="1800" dirty="0" err="1"/>
              <a:t>лесовичок</a:t>
            </a:r>
            <a:r>
              <a:rPr lang="ru-RU" sz="1800" dirty="0"/>
              <a:t>.  </a:t>
            </a:r>
            <a:r>
              <a:rPr lang="ru-RU" sz="1800" dirty="0" smtClean="0"/>
              <a:t>Хотите интересное путешествие? Тогда выполняйте мои </a:t>
            </a:r>
            <a:r>
              <a:rPr lang="ru-RU" sz="1800" dirty="0"/>
              <a:t>задания! </a:t>
            </a:r>
            <a:r>
              <a:rPr lang="ru-RU" sz="1800" dirty="0" smtClean="0"/>
              <a:t>Первое </a:t>
            </a:r>
            <a:r>
              <a:rPr lang="ru-RU" sz="1800" dirty="0"/>
              <a:t>задание вы найдете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u="sng" dirty="0" smtClean="0"/>
              <a:t>на пенёчке.</a:t>
            </a:r>
            <a:endParaRPr lang="ru-RU" sz="1800" dirty="0">
              <a:latin typeface="Cambria" panose="02040503050406030204" pitchFamily="18" charset="0"/>
            </a:endParaRPr>
          </a:p>
        </p:txBody>
      </p:sp>
      <p:pic>
        <p:nvPicPr>
          <p:cNvPr id="6" name="Нежные колокольчи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056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1034" name="Picture 10" descr="https://i.pinimg.com/736x/fa/74/b8/fa74b89a7f6342819a74e11191741853--briar-rose-nursery-rhym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2622936" cy="32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04111" y="260648"/>
            <a:ext cx="590465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«Угадай сказку по нескольким строчкам»</a:t>
            </a:r>
            <a:endParaRPr lang="ru-RU" sz="20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1026" name="Picture 2" descr="https://s.poembook.ru/theme/67/45/ee/3c282a5b4e29c8252b1d1f4b1bd3a209afae704c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384376" cy="190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img.rg.ru/img/content/0/44/89/skazka1_d_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4061192" cy="228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zen_doc/1804213/pub_5e495df4386b1c555647986d_5e6798576214ec304e25bdd9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4" y="2348880"/>
            <a:ext cx="3360326" cy="237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uda-mo.ru/uploads/c1e1531f08bd5a2b8234af31f7f8460e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23" y="4371011"/>
            <a:ext cx="3409086" cy="24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41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omfotooboev.com.ua/home/products_images/2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bestgif.su/_ph/52/2/16329397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520" y="0"/>
            <a:ext cx="4968552" cy="6858000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4788024" y="0"/>
            <a:ext cx="4248472" cy="3212976"/>
          </a:xfrm>
          <a:prstGeom prst="wedgeEllipseCallout">
            <a:avLst>
              <a:gd name="adj1" fmla="val -88738"/>
              <a:gd name="adj2" fmla="val 250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-171400"/>
            <a:ext cx="3960440" cy="352839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ambria" panose="02040503050406030204" pitchFamily="18" charset="0"/>
              </a:rPr>
              <a:t>Молодцы, ребята!</a:t>
            </a:r>
            <a:br>
              <a:rPr lang="ru-RU" sz="1800" dirty="0" smtClean="0">
                <a:latin typeface="Cambria" panose="02040503050406030204" pitchFamily="18" charset="0"/>
              </a:rPr>
            </a:br>
            <a:r>
              <a:rPr lang="ru-RU" sz="1800" dirty="0" smtClean="0">
                <a:latin typeface="Cambria" panose="02040503050406030204" pitchFamily="18" charset="0"/>
              </a:rPr>
              <a:t>С первым заданием справились</a:t>
            </a:r>
            <a:r>
              <a:rPr lang="ru-RU" sz="1800" dirty="0" smtClean="0"/>
              <a:t>! Второе задание </a:t>
            </a:r>
            <a:r>
              <a:rPr lang="ru-RU" sz="1800" dirty="0"/>
              <a:t>вы найдете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u="sng" dirty="0" smtClean="0"/>
              <a:t>под </a:t>
            </a:r>
            <a:r>
              <a:rPr lang="ru-RU" sz="1800" u="sng" dirty="0"/>
              <a:t>самой </a:t>
            </a:r>
            <a:r>
              <a:rPr lang="ru-RU" sz="1800" u="sng" dirty="0" smtClean="0"/>
              <a:t>большой елкой.</a:t>
            </a:r>
            <a:endParaRPr lang="ru-RU" sz="1800" dirty="0">
              <a:latin typeface="Cambria" panose="02040503050406030204" pitchFamily="18" charset="0"/>
            </a:endParaRPr>
          </a:p>
        </p:txBody>
      </p:sp>
      <p:pic>
        <p:nvPicPr>
          <p:cNvPr id="6" name="Нежные колокольчи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149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98515" y="278425"/>
            <a:ext cx="7067128" cy="1206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Назовите сказочного героя,</a:t>
            </a:r>
          </a:p>
          <a:p>
            <a:r>
              <a:rPr lang="ru-RU" sz="2000" dirty="0">
                <a:solidFill>
                  <a:srgbClr val="FF0000"/>
                </a:solidFill>
                <a:latin typeface="Century" panose="02040604050505020304" pitchFamily="18" charset="0"/>
              </a:rPr>
              <a:t>н</a:t>
            </a:r>
            <a: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азвание которого начинается на звук З</a:t>
            </a:r>
            <a:endParaRPr lang="ru-RU" sz="20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1034" name="Picture 10" descr="https://www.pinclipart.com/picdir/big/3-33138_cute-hatenylo-com-pin-janie-mendezyahoo-on-cu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025" y="3748010"/>
            <a:ext cx="2160240" cy="259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elnitsaagency.ru/assets/cache_image/mult/person/21/3Bgtr_ZmeyGorynich_540x484x2_540x0_16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0990"/>
            <a:ext cx="3732397" cy="373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ds04.infourok.ru/uploads/ex/0470/000311af-aaebba35/hello_html_m37473bb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44" y="2276872"/>
            <a:ext cx="293526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yandex-images.naydex.net/56st1ZB32/9096ceLZS8b/SgneuUxwJg9rLqceAvVeKIC40EXL26lADqyD6cg6CH8ee3S9kSiCRY9uTUJyHtJXrc4A1hAaD61XE-P2SHNqn9ifnj_NtTKef74izNSgjqjCLMdQ3pJ1C8ehH-PF9VLxVP2nKkY_0IAdvxFZdFbJUmhRDMvQRdn3zI2-OcJjI12C0s0kBzOvQCPh6AfPOVT1BXpezwtYsEEFYlipwfPef552YuUFtdbVH7PWW64cApfrVA7IEo5dvgdM_fsNYqtWBl0BYUawqsLtYqLLxz7eNUj4G0DDljkBAinWYEI_lvOd_6wkCvrbG9z31xMuVIFarBBKBt0GkfnAyviyw6UulI6dQG8IeyKGp2JoBcexGfKI9haJAtV-j41sna0K9hu4FXWjYA973V4Q8dCdZNWPXi7QxQaUihczzMr38oGhr5vI28mqwHctD-khoUnIdh43hnYXRgzdfwkGo5Wqyj7ZcVI4aqKPd9fZGX6aX67UDdpgX0SDWsUTdwyGd3fN5SmTwloEKAx0q0Dg66gDAzkav0y7HYDLXDbJyyCdqsE90rASNmFoDvCQ2hn71tUlFwLfppYBgZVJFTCAQPg0gCQiXIJXBaiNcyDIo-MiR8x8EXCMc13FjJT7h4wsnCvLMp25HLrhYYz9WpsYMpvdIBbMnazbQ8PahFN6iA2_uQHkL9eDm4GvTrxqwCIuYw8Df9--D_4SyAvRe04NbFTiwHlQs58-YeyJcBQfmrKYkKyfTBTkVoYEGMTUcI7OvHFLYutbzRFNosE-7UmooqJNyvjRMIxzV4RI27qATycdYwQ6kbCZOWLnwTRWUNp0VtTk3IPQ7Z8AzNHNkn0JDPj2AmYkk8zZCCrEcC0Bb-_uC8z1Ez0DtVHNghRwRk6r0uaAdF07nXgq6Mw6kx8bspWQ5ZhClycRicZXTJu5xgDyOoQjqBZOXQtqRPjrwiFhLwGDdVd_hDGayAvQtM0NbRVtg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78" y="1657768"/>
            <a:ext cx="2300334" cy="19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5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260648"/>
            <a:ext cx="706712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Назовите сказочного героя,</a:t>
            </a:r>
          </a:p>
          <a:p>
            <a:r>
              <a:rPr lang="ru-RU" sz="2000" dirty="0">
                <a:solidFill>
                  <a:srgbClr val="FF0000"/>
                </a:solidFill>
                <a:latin typeface="Century" panose="02040604050505020304" pitchFamily="18" charset="0"/>
              </a:rPr>
              <a:t>н</a:t>
            </a:r>
            <a: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азвание которого начинается на звук К</a:t>
            </a:r>
            <a:endParaRPr lang="ru-RU" sz="20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2068" name="Picture 20" descr="https://edu.glogster.com/proxy?url=https://5f415b.medialib.edu.glogster.com/gMVsOlSrrdDIXNGMh6Ud/media/bd/bd50128baf81ed65c436c6643dcd089be402d6f2/0-91102-9cb06158-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980728"/>
            <a:ext cx="1727928" cy="210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avatars.mds.yandex.net/get-zen_doc/151304/pub_59aa7896168a91a244c96ec1_59aa79417ddde85ec4728f59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3" y="772260"/>
            <a:ext cx="2160240" cy="252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http://doushapka.gauro-riacro.ru/organisacii/2302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87" y="3965048"/>
            <a:ext cx="1544960" cy="25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4" name="Picture 76" descr="https://sun9-7.userapi.com/CPA4Wg5OLc0-z_VO0eYFeQ7843T3j2529j0pbA/WjHsXxkYr2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328051"/>
            <a:ext cx="1752629" cy="30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82" descr="https://ds05.infourok.ru/uploads/ex/0380/0017aa2f-5f1ceaac/hello_html_m486175a8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 r="28999" b="36026"/>
          <a:stretch/>
        </p:blipFill>
        <p:spPr bwMode="auto">
          <a:xfrm>
            <a:off x="2385067" y="4945141"/>
            <a:ext cx="1584176" cy="157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86" descr="https://static.my-shop.ru/product/3/349/34814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53624"/>
            <a:ext cx="1440160" cy="29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88" descr="https://pbs.twimg.com/media/DV6ZEZ4WsAA2Vel.jpg:lar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243" y="1146247"/>
            <a:ext cx="1725504" cy="21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55513" y="332656"/>
            <a:ext cx="7067128" cy="95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Назовите сказочного героя,</a:t>
            </a:r>
          </a:p>
          <a:p>
            <a:r>
              <a:rPr lang="ru-RU" sz="2000" dirty="0">
                <a:solidFill>
                  <a:srgbClr val="FF0000"/>
                </a:solidFill>
                <a:latin typeface="Century" panose="02040604050505020304" pitchFamily="18" charset="0"/>
              </a:rPr>
              <a:t>н</a:t>
            </a:r>
            <a: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азвание которого начинается на звук М</a:t>
            </a:r>
            <a:endParaRPr lang="ru-RU" sz="20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3076" name="Picture 4" descr="https://s7.hostingkartinok.com/uploads/images/2014/12/b6886152cd0689237e3cc94ed9baa8a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229" y="1761694"/>
            <a:ext cx="4948730" cy="494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rintonic.ru/uploads/images/2016/02/22/img_56cadfff00fc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00" y="1285544"/>
            <a:ext cx="2548273" cy="202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ds02.infourok.ru/uploads/ex/0edc/00042d8b-8e6af448/img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5" r="30679"/>
          <a:stretch/>
        </p:blipFill>
        <p:spPr bwMode="auto">
          <a:xfrm>
            <a:off x="7046630" y="3756994"/>
            <a:ext cx="1442493" cy="256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s://a.d-cd.net/CsAAAgFXu-A-9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4" y="3594264"/>
            <a:ext cx="2093152" cy="2790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http://900igr.net/up/datai/252025/0002-002-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85" y="1097702"/>
            <a:ext cx="2391182" cy="23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192</Words>
  <Application>Microsoft Office PowerPoint</Application>
  <PresentationFormat>Экран (4:3)</PresentationFormat>
  <Paragraphs>41</Paragraphs>
  <Slides>22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Добрый день , ребята!  Вы попали в сказочный лес. Путешествовать по нему могут только смелые, умные, находчивые ребята. Я хозяин леса – старичок-лесовичок.  Хотите интересное путешествие? Тогда выполняйте мои задания! Первое задание вы найдете  на пенёчке.</vt:lpstr>
      <vt:lpstr>Презентация PowerPoint</vt:lpstr>
      <vt:lpstr>Молодцы, ребята! С первым заданием справились! Второе задание вы найдете  под самой большой елкой.</vt:lpstr>
      <vt:lpstr>Презентация PowerPoint</vt:lpstr>
      <vt:lpstr>Презентация PowerPoint</vt:lpstr>
      <vt:lpstr>Презентация PowerPoint</vt:lpstr>
      <vt:lpstr>Умницы! И со вторым заданием справились! Следующее задание вы найдете  у лесной избушки.</vt:lpstr>
      <vt:lpstr>Презентация PowerPoint</vt:lpstr>
      <vt:lpstr>Презентация PowerPoint</vt:lpstr>
      <vt:lpstr>Как у вас здорово получается! Отдохнули?  Тогда ищите следующее задание  под самой пушистой елкой! </vt:lpstr>
      <vt:lpstr>Презентация PowerPoint</vt:lpstr>
      <vt:lpstr>Презентация PowerPoint</vt:lpstr>
      <vt:lpstr>Как много вы сказок знаете!  А вспомните, пожалуйста, пословицы про книги!</vt:lpstr>
      <vt:lpstr>Презентация PowerPoint</vt:lpstr>
      <vt:lpstr>Все верно! У вас осталось последнее задание! Его вы найдете у озера.</vt:lpstr>
      <vt:lpstr>Презентация PowerPoint</vt:lpstr>
      <vt:lpstr>«Молодцы, ребята!  Вы выполнили все задания,  за это я подарю вам книгу сказок. Её вы найдете под цветущим деревом, а вместе с ней и  ковер-самолет, на котором вы вернетесь в детский сад».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RePack by Diakov</cp:lastModifiedBy>
  <cp:revision>67</cp:revision>
  <dcterms:created xsi:type="dcterms:W3CDTF">2018-06-25T18:19:43Z</dcterms:created>
  <dcterms:modified xsi:type="dcterms:W3CDTF">2022-03-18T18:15:07Z</dcterms:modified>
</cp:coreProperties>
</file>