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312" r:id="rId3"/>
    <p:sldId id="258" r:id="rId4"/>
    <p:sldId id="297" r:id="rId5"/>
    <p:sldId id="311" r:id="rId6"/>
    <p:sldId id="265" r:id="rId7"/>
    <p:sldId id="259" r:id="rId8"/>
    <p:sldId id="262" r:id="rId9"/>
    <p:sldId id="299" r:id="rId10"/>
    <p:sldId id="300" r:id="rId11"/>
    <p:sldId id="302" r:id="rId12"/>
    <p:sldId id="305" r:id="rId13"/>
    <p:sldId id="307" r:id="rId14"/>
    <p:sldId id="308" r:id="rId15"/>
    <p:sldId id="270" r:id="rId16"/>
    <p:sldId id="295" r:id="rId17"/>
    <p:sldId id="31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2394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22.12.2023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5.png"/><Relationship Id="rId7" Type="http://schemas.openxmlformats.org/officeDocument/2006/relationships/image" Target="../media/image1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5.png"/><Relationship Id="rId7" Type="http://schemas.openxmlformats.org/officeDocument/2006/relationships/image" Target="../media/image1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10" Type="http://schemas.openxmlformats.org/officeDocument/2006/relationships/image" Target="../media/image3.pn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5.png"/><Relationship Id="rId7" Type="http://schemas.openxmlformats.org/officeDocument/2006/relationships/image" Target="../media/image2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Relationship Id="rId9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5728"/>
            <a:ext cx="9144000" cy="640842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3491880" y="2204864"/>
            <a:ext cx="2364707" cy="77931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Bottom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проект</a:t>
            </a:r>
            <a:endParaRPr lang="ru-RU" sz="5400" b="1" cap="none" spc="0" dirty="0">
              <a:ln w="11430">
                <a:solidFill>
                  <a:schemeClr val="tx1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411760" y="2924944"/>
            <a:ext cx="4248471" cy="261610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8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«Театр и мы!»</a:t>
            </a:r>
          </a:p>
          <a:p>
            <a:pPr algn="ctr"/>
            <a:endParaRPr lang="ru-RU" sz="4800" dirty="0" smtClean="0">
              <a:ln w="11430"/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000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Группа 11</a:t>
            </a:r>
          </a:p>
          <a:p>
            <a:pPr algn="ctr"/>
            <a:endParaRPr lang="ru-RU" sz="2800" b="1" cap="none" spc="0" dirty="0">
              <a:ln w="11430"/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56184" cy="173524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211960" y="6021288"/>
            <a:ext cx="1109984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600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Хабаровск</a:t>
            </a:r>
            <a:endParaRPr lang="ru-RU" sz="1600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555776" y="1196752"/>
            <a:ext cx="4174541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nU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Творческий</a:t>
            </a:r>
            <a:endParaRPr lang="ru-RU" sz="4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15616" y="188641"/>
            <a:ext cx="7560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МАДОУ «Детский сад № 208»</a:t>
            </a:r>
            <a:endParaRPr lang="ru-RU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076056" y="5085184"/>
            <a:ext cx="38164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Воспитатели:</a:t>
            </a:r>
          </a:p>
          <a:p>
            <a:pPr algn="r"/>
            <a:r>
              <a:rPr lang="ru-RU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Лымарь Светлана Викторовна</a:t>
            </a:r>
          </a:p>
          <a:p>
            <a:pPr algn="r"/>
            <a:endParaRPr lang="ru-RU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5163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9" r="9495"/>
          <a:stretch/>
        </p:blipFill>
        <p:spPr>
          <a:xfrm>
            <a:off x="9809" y="16559"/>
            <a:ext cx="7841673" cy="263691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5404" y="-214338"/>
            <a:ext cx="1688596" cy="176920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4876" y="1214422"/>
            <a:ext cx="3203848" cy="23016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5728" y="4152742"/>
            <a:ext cx="2160240" cy="16201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5720" y="4214818"/>
            <a:ext cx="2160240" cy="14960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285852" y="1643050"/>
            <a:ext cx="2592288" cy="14581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500034" y="6000768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Знакомство с видами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театров </a:t>
            </a:r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72132" y="5929330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С/р игра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2844" y="3500438"/>
            <a:ext cx="8715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Лепка «Курочка Ряба» 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9" r="9495"/>
          <a:stretch/>
        </p:blipFill>
        <p:spPr>
          <a:xfrm flipH="1">
            <a:off x="2143108" y="0"/>
            <a:ext cx="6912768" cy="263691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000760" y="4000504"/>
            <a:ext cx="2438879" cy="17859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827847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9" r="9495"/>
          <a:stretch/>
        </p:blipFill>
        <p:spPr>
          <a:xfrm>
            <a:off x="9809" y="16559"/>
            <a:ext cx="7841673" cy="263691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9" y="-2946"/>
            <a:ext cx="1688596" cy="176920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12970" y="4068351"/>
            <a:ext cx="3141562" cy="17965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4355976" y="6309320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Игры детей с куклами би-ба-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720" y="3500438"/>
            <a:ext cx="2952328" cy="22142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 rot="10800000" flipV="1">
            <a:off x="0" y="5946029"/>
            <a:ext cx="3643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Аппликация «Театральная маска»</a:t>
            </a: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00562" y="3357562"/>
            <a:ext cx="4286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Рисование «Теремок»</a:t>
            </a: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929454" y="3857628"/>
            <a:ext cx="1735122" cy="23574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858016" y="1357298"/>
            <a:ext cx="2000264" cy="13573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47900" y="1229521"/>
            <a:ext cx="2428892" cy="20761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14348" y="1571612"/>
            <a:ext cx="2952328" cy="16606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9" r="9495"/>
          <a:stretch/>
        </p:blipFill>
        <p:spPr>
          <a:xfrm flipH="1">
            <a:off x="2232636" y="-88935"/>
            <a:ext cx="6912768" cy="2636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305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9" r="9495"/>
          <a:stretch/>
        </p:blipFill>
        <p:spPr>
          <a:xfrm>
            <a:off x="9809" y="16559"/>
            <a:ext cx="7841673" cy="263691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9" y="-2946"/>
            <a:ext cx="1688596" cy="176920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0628" y="1285860"/>
            <a:ext cx="3499891" cy="19288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7158" y="2411887"/>
            <a:ext cx="4214842" cy="25173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755576" y="1556792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Знакомство с театром теней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148064" y="3915054"/>
            <a:ext cx="3067274" cy="20142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5148064" y="5949280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Рисование сказки «Теремок»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714876" y="3357562"/>
            <a:ext cx="37147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Пальчиковый театр </a:t>
            </a:r>
            <a:endParaRPr lang="ru-RU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9" r="9495"/>
          <a:stretch/>
        </p:blipFill>
        <p:spPr>
          <a:xfrm flipH="1">
            <a:off x="2231232" y="27678"/>
            <a:ext cx="6912768" cy="2636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389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9" r="9495"/>
          <a:stretch/>
        </p:blipFill>
        <p:spPr>
          <a:xfrm>
            <a:off x="9809" y="16559"/>
            <a:ext cx="7841673" cy="263691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9" y="-2946"/>
            <a:ext cx="1688596" cy="176920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14546" y="1071546"/>
            <a:ext cx="2105226" cy="23995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43504" y="1643050"/>
            <a:ext cx="2880351" cy="17681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4788024" y="908720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С/р игра «Мы артисты»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28662" y="3714752"/>
            <a:ext cx="3131840" cy="22105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TextBox 11"/>
          <p:cNvSpPr txBox="1"/>
          <p:nvPr/>
        </p:nvSpPr>
        <p:spPr>
          <a:xfrm>
            <a:off x="107504" y="6021288"/>
            <a:ext cx="19641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786578" y="3714752"/>
            <a:ext cx="1387971" cy="22054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785786" y="6021288"/>
            <a:ext cx="628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«Зеркало»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786314" y="3857628"/>
            <a:ext cx="1376821" cy="20615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9" r="9495"/>
          <a:stretch/>
        </p:blipFill>
        <p:spPr>
          <a:xfrm flipH="1">
            <a:off x="2231232" y="27678"/>
            <a:ext cx="6912768" cy="2636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062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9" r="9495"/>
          <a:stretch/>
        </p:blipFill>
        <p:spPr>
          <a:xfrm>
            <a:off x="9809" y="16559"/>
            <a:ext cx="7841673" cy="263691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9" y="-2946"/>
            <a:ext cx="1688596" cy="176920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57290" y="2071678"/>
            <a:ext cx="655272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Заключительный 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этап.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Показ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сказки </a:t>
            </a:r>
            <a:endParaRPr lang="ru-RU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Репка на новый лад»</a:t>
            </a:r>
          </a:p>
          <a:p>
            <a:pPr lvl="0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Презентация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 </a:t>
            </a:r>
          </a:p>
          <a:p>
            <a:pPr lvl="0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Обобщение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опыта работы.</a:t>
            </a:r>
            <a:endParaRPr lang="ru-RU" sz="40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9" r="9495"/>
          <a:stretch/>
        </p:blipFill>
        <p:spPr>
          <a:xfrm flipH="1">
            <a:off x="2231232" y="27678"/>
            <a:ext cx="6912768" cy="2636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601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9" r="9495"/>
          <a:stretch/>
        </p:blipFill>
        <p:spPr>
          <a:xfrm flipH="1">
            <a:off x="2231232" y="27678"/>
            <a:ext cx="6912768" cy="263691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5404" y="-34636"/>
            <a:ext cx="1688596" cy="176920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11560" y="980728"/>
            <a:ext cx="7704856" cy="5062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Анализ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результатов работы.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ходе реализации проекта: </a:t>
            </a:r>
          </a:p>
          <a:p>
            <a:pPr marL="342900" lvl="0" indent="-342900" algn="just">
              <a:spcAft>
                <a:spcPts val="70"/>
              </a:spcAft>
              <a:buFont typeface="Wingdings" panose="05000000000000000000" pitchFamily="2" charset="2"/>
              <a:buChar char="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 детей сформировался интерес к миру театра, театрально-игровой деятельности;</a:t>
            </a:r>
          </a:p>
          <a:p>
            <a:pPr marL="342900" lvl="0" indent="-342900" algn="just">
              <a:spcAft>
                <a:spcPts val="70"/>
              </a:spcAft>
              <a:buFont typeface="Wingdings" panose="05000000000000000000" pitchFamily="2" charset="2"/>
              <a:buChar char="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Дети активно, с желанием участвуют в театрализованных постановках;</a:t>
            </a:r>
          </a:p>
          <a:p>
            <a:pPr marL="342900" lvl="0" indent="-342900" algn="just">
              <a:spcAft>
                <a:spcPts val="70"/>
              </a:spcAft>
              <a:buFont typeface="Wingdings" panose="05000000000000000000" pitchFamily="2" charset="2"/>
              <a:buChar char="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Активный словарь пополнился новыми понятиями, улучшилась выразительность речи;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just">
              <a:spcAft>
                <a:spcPts val="70"/>
              </a:spcAft>
              <a:buFont typeface="Wingdings" panose="05000000000000000000" pitchFamily="2" charset="2"/>
              <a:buChar char="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Детьми освоены первичные навыки в области театрального искусства: использование мимики, жестов,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голоса;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just">
              <a:spcAft>
                <a:spcPts val="70"/>
              </a:spcAft>
              <a:buFont typeface="Wingdings" panose="05000000000000000000" pitchFamily="2" charset="2"/>
              <a:buChar char="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Родители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 дети познакомились с историей театра, его видами, способами изготовления и обыгрывания; </a:t>
            </a:r>
          </a:p>
          <a:p>
            <a:pPr marL="342900" lvl="0" indent="-342900" algn="just">
              <a:spcAft>
                <a:spcPts val="70"/>
              </a:spcAft>
              <a:buFont typeface="Wingdings" panose="05000000000000000000" pitchFamily="2" charset="2"/>
              <a:buChar char="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Возросло желание родителей заниматься театральной деятельностью дома с детьми, посещать театр; </a:t>
            </a:r>
          </a:p>
          <a:p>
            <a:pPr marL="342900" lvl="0" indent="-342900" algn="just">
              <a:spcAft>
                <a:spcPts val="70"/>
              </a:spcAft>
              <a:buFont typeface="Wingdings" panose="05000000000000000000" pitchFamily="2" charset="2"/>
              <a:buChar char="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Увлечённое использование театрального центра детьми в группе в самостоятельной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деятельности.</a:t>
            </a:r>
            <a:endParaRPr lang="ru-RU" sz="20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9" r="9495"/>
          <a:stretch/>
        </p:blipFill>
        <p:spPr>
          <a:xfrm>
            <a:off x="9809" y="16559"/>
            <a:ext cx="7841673" cy="2636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520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1000100" y="2071678"/>
            <a:ext cx="7143800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80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anose="03010101010201010101" pitchFamily="66" charset="0"/>
              </a:rPr>
              <a:t>СПАСИБО</a:t>
            </a:r>
          </a:p>
          <a:p>
            <a:pPr algn="ctr"/>
            <a:r>
              <a:rPr lang="ru-RU" sz="8000" b="1" cap="none" spc="0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anose="03010101010201010101" pitchFamily="66" charset="0"/>
              </a:rPr>
              <a:t>ЗА</a:t>
            </a:r>
            <a:endParaRPr lang="ru-RU" sz="8000" b="1" dirty="0" smtClean="0">
              <a:ln w="11430"/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Monotype Corsiva" panose="03010101010201010101" pitchFamily="66" charset="0"/>
            </a:endParaRPr>
          </a:p>
          <a:p>
            <a:pPr algn="ctr"/>
            <a:r>
              <a:rPr lang="ru-RU" sz="80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anose="03010101010201010101" pitchFamily="66" charset="0"/>
              </a:rPr>
              <a:t>ВНИМАНИЕ</a:t>
            </a:r>
            <a:endParaRPr lang="ru-RU" sz="8000" b="1" cap="none" spc="0" dirty="0" smtClean="0">
              <a:ln w="11430"/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1656184" cy="1735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402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9" r="9495"/>
          <a:stretch/>
        </p:blipFill>
        <p:spPr>
          <a:xfrm flipH="1">
            <a:off x="2231232" y="27678"/>
            <a:ext cx="6912768" cy="263691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9" r="9495"/>
          <a:stretch/>
        </p:blipFill>
        <p:spPr>
          <a:xfrm>
            <a:off x="0" y="0"/>
            <a:ext cx="8055955" cy="263691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57224" y="2000240"/>
            <a:ext cx="728667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Тип проекта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творческо-познавательный</a:t>
            </a:r>
          </a:p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 проекта:</a:t>
            </a: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длитель</a:t>
            </a:r>
            <a:r>
              <a:rPr lang="ru-RU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ный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4 недели. </a:t>
            </a:r>
          </a:p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Участники: </a:t>
            </a:r>
          </a:p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старшего возраста, их родители воспитатели.</a:t>
            </a:r>
            <a:endParaRPr lang="ru-RU" sz="32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9" r="9495"/>
          <a:stretch/>
        </p:blipFill>
        <p:spPr>
          <a:xfrm flipH="1">
            <a:off x="2231232" y="0"/>
            <a:ext cx="6912768" cy="263691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9" r="9495"/>
          <a:stretch/>
        </p:blipFill>
        <p:spPr>
          <a:xfrm>
            <a:off x="0" y="0"/>
            <a:ext cx="7841673" cy="26369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9552" y="980728"/>
            <a:ext cx="8280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проекта</a:t>
            </a:r>
            <a:r>
              <a:rPr lang="ru-RU" sz="3200" b="1" dirty="0" smtClean="0"/>
              <a:t>  </a:t>
            </a:r>
            <a:endParaRPr lang="ru-RU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0" y="1428736"/>
            <a:ext cx="8929718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tabLst>
                <a:tab pos="540385" algn="l"/>
              </a:tabLst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Вся жизнь детей насыщена игрой. Каждый ребенок хочет  Каждый ребенок хочет сыграть свою роль. Научить ребенка играть, брать на себя роль и действовать, вместе с тем помогая ему приобретать жизненный опыт, все это помогает осуществить театр.</a:t>
            </a:r>
          </a:p>
          <a:p>
            <a:pPr algn="ctr">
              <a:tabLst>
                <a:tab pos="540385" algn="l"/>
              </a:tabLst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Театр – один из самых доступных видов искусства для детей, помогающий решить многие актуальные проблемы современной педагогики и психологии, связанные с художественным образованием и воспитанием детей, формированием эстетического вкуса, развитием коммуникативных качеств,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воспитанием воли, развитием памяти, воображения, инициативности, фантазии и речи, созданием положительного эмоционального настроя, снятием напряженности, решением конфликтных ситуаций через игру.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pPr algn="just">
              <a:tabLst>
                <a:tab pos="540385" algn="l"/>
              </a:tabLst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9" r="9495"/>
          <a:stretch/>
        </p:blipFill>
        <p:spPr>
          <a:xfrm flipH="1">
            <a:off x="2231232" y="0"/>
            <a:ext cx="6912768" cy="2636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456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9" r="9495"/>
          <a:stretch/>
        </p:blipFill>
        <p:spPr>
          <a:xfrm>
            <a:off x="9809" y="11057"/>
            <a:ext cx="7841673" cy="26369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9552" y="980728"/>
            <a:ext cx="8280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</a:t>
            </a:r>
            <a:endParaRPr lang="ru-RU" sz="3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827584" y="1628800"/>
            <a:ext cx="7488832" cy="374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28728" y="1928802"/>
            <a:ext cx="6215106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1. Поверхностное отношение родителей и детей к театру и театральной деятельности.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    2. Несформированные умения детей в «актёрском мастерстве».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      3. Поверхностные знания детей о разных видах театра.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5404" y="0"/>
            <a:ext cx="1688596" cy="176920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9" r="9495"/>
          <a:stretch/>
        </p:blipFill>
        <p:spPr>
          <a:xfrm flipH="1">
            <a:off x="2231232" y="0"/>
            <a:ext cx="6912768" cy="2636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899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9" r="9495"/>
          <a:stretch/>
        </p:blipFill>
        <p:spPr>
          <a:xfrm>
            <a:off x="0" y="0"/>
            <a:ext cx="7841673" cy="263691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28662" y="1142985"/>
            <a:ext cx="785818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Причины </a:t>
            </a:r>
          </a:p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214414" y="1928802"/>
            <a:ext cx="685804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1. Дети с семьей не посещают театр или делают это редко.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2. Недостаточно уделяется времени в семье беседам о театре.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3. Непонимание родителей значимости театрализованной деятельности для развития ребенка.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4. Интерес к театру подменяется просмотром телевизора и компьютерными играми.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9" r="9495"/>
          <a:stretch/>
        </p:blipFill>
        <p:spPr>
          <a:xfrm flipH="1">
            <a:off x="2231232" y="0"/>
            <a:ext cx="6912768" cy="263691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9" r="9495"/>
          <a:stretch/>
        </p:blipFill>
        <p:spPr>
          <a:xfrm>
            <a:off x="1" y="11057"/>
            <a:ext cx="7851482" cy="263691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5404" y="0"/>
            <a:ext cx="1688596" cy="176920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97216" y="2780928"/>
            <a:ext cx="86409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   </a:t>
            </a:r>
            <a:r>
              <a:rPr lang="ru-RU" sz="2800" b="1" u="sng" dirty="0" smtClean="0">
                <a:solidFill>
                  <a:srgbClr val="002060"/>
                </a:solidFill>
              </a:rPr>
              <a:t> </a:t>
            </a:r>
            <a:endParaRPr lang="ru-RU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928662" y="1214422"/>
            <a:ext cx="7858180" cy="591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ru-RU" sz="20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ru-RU" sz="20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ru-RU" sz="2000" b="1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Цель: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Развитие творческих способностей детей старшего дошкольного возраста посредством театрализованной деятельности.</a:t>
            </a:r>
            <a:endParaRPr lang="ru-RU" sz="2000" dirty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Задачи: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создать условия для развития творческой активности детей в театрализованной деятельности;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приобщать к театральной культуре (знакомить с театром, театральными жанрами, разными видами театров);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совершенствовать артистические навыки участников проекта;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развивать эмоциональную сферу детей посредством театрализованной деятельности;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обеспечивать взаимосвязь театрализованной деятельности с другими видами деятельности в едином образовательном процессе;</a:t>
            </a:r>
          </a:p>
          <a:p>
            <a:pPr marL="342900" lvl="0" indent="-342900" fontAlgn="base">
              <a:lnSpc>
                <a:spcPct val="115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- приобщать родителей к театрально-культурной жизни группы.</a:t>
            </a:r>
            <a:endParaRPr lang="ru-RU" sz="2000" dirty="0" smtClean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>
              <a:spcAft>
                <a:spcPts val="1200"/>
              </a:spcAft>
            </a:pPr>
            <a:r>
              <a:rPr lang="ru-RU" sz="2000" b="1" i="1" dirty="0" smtClean="0">
                <a:latin typeface="Times New Roman" pitchFamily="18" charset="0"/>
                <a:ea typeface="Calibri"/>
                <a:cs typeface="Times New Roman" pitchFamily="18" charset="0"/>
              </a:rPr>
              <a:t> 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9" r="9495"/>
          <a:stretch/>
        </p:blipFill>
        <p:spPr>
          <a:xfrm flipH="1">
            <a:off x="2231232" y="0"/>
            <a:ext cx="6912768" cy="2636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46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9" r="9495"/>
          <a:stretch/>
        </p:blipFill>
        <p:spPr>
          <a:xfrm flipH="1">
            <a:off x="1763688" y="11057"/>
            <a:ext cx="7380312" cy="263691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11057"/>
            <a:ext cx="1688596" cy="176920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95536" y="1078308"/>
            <a:ext cx="79208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 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1428736"/>
            <a:ext cx="8712968" cy="48469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Ожидаемые результаты: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Для детей: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70"/>
              </a:spcAft>
              <a:buFont typeface="Wingdings" panose="05000000000000000000" pitchFamily="2" charset="2"/>
              <a:buChar char=""/>
            </a:pP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Создание благоприятных условий для раскрытия личности ребенка, его индивидуальности, творческого потенциала через приобщение детей к театральному искусству, к театрализованной деятельности. </a:t>
            </a:r>
            <a:endParaRPr lang="ru-RU" sz="2000" dirty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70"/>
              </a:spcAft>
              <a:buFont typeface="Wingdings" panose="05000000000000000000" pitchFamily="2" charset="2"/>
              <a:buChar char=""/>
            </a:pP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Развитие речи, мимики, жестов. </a:t>
            </a:r>
            <a:endParaRPr lang="ru-RU" sz="2000" dirty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Развитие инициативы, активности, самостоятельности. </a:t>
            </a:r>
            <a:endParaRPr lang="ru-RU" sz="2000" dirty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Для 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родителей: </a:t>
            </a:r>
            <a:endParaRPr lang="ru-RU" sz="2000" dirty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70"/>
              </a:spcAft>
              <a:buFont typeface="Wingdings" panose="05000000000000000000" pitchFamily="2" charset="2"/>
              <a:buChar char=""/>
            </a:pP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Повышение уровня личностного сознания. </a:t>
            </a:r>
            <a:endParaRPr lang="ru-RU" sz="2000" dirty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70"/>
              </a:spcAft>
              <a:buFont typeface="Wingdings" panose="05000000000000000000" pitchFamily="2" charset="2"/>
              <a:buChar char=""/>
            </a:pP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Укрепление взаимоотношений между детьми и 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родителями. </a:t>
            </a:r>
            <a:endParaRPr lang="ru-RU" sz="2000" dirty="0" smtClean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Для 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группы: </a:t>
            </a:r>
            <a:endParaRPr lang="ru-RU" sz="2000" dirty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"/>
              </a:spcAft>
              <a:buFont typeface="Wingdings" panose="05000000000000000000" pitchFamily="2" charset="2"/>
              <a:buChar char=""/>
            </a:pP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Создание качественной предметно-развивающей среды для расширения представления детей о театре, его видах, атрибутах, костюмах, декорации. </a:t>
            </a:r>
            <a:endParaRPr lang="ru-RU" sz="2000" dirty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Создание 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картотеки театрализованных 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игр.</a:t>
            </a:r>
            <a:endParaRPr lang="ru-RU" sz="2000" dirty="0">
              <a:effectLst/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9" r="9495"/>
          <a:stretch/>
        </p:blipFill>
        <p:spPr>
          <a:xfrm>
            <a:off x="9809" y="16559"/>
            <a:ext cx="7841673" cy="2636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46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9" r="9495"/>
          <a:stretch/>
        </p:blipFill>
        <p:spPr>
          <a:xfrm>
            <a:off x="9809" y="16559"/>
            <a:ext cx="7841673" cy="263691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9" y="-2946"/>
            <a:ext cx="1688596" cy="176920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85852" y="1571612"/>
            <a:ext cx="6552728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ЭТАПЫ РАБОТЫ НАД ПРОЕКТОМ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I этап. Подготовительный: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опрос родителей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наблюдение за деятельностью детей;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выделение целей и задач;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создание условий для реализации проекта.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Изучить и создать информационную базу по проекту</a:t>
            </a:r>
          </a:p>
          <a:p>
            <a:pPr marL="342900" lvl="0" indent="-342900" algn="just">
              <a:buFont typeface="Wingdings" panose="05000000000000000000" pitchFamily="2" charset="2"/>
              <a:buChar char=""/>
            </a:pPr>
            <a:endParaRPr lang="ru-RU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9" r="9495"/>
          <a:stretch/>
        </p:blipFill>
        <p:spPr>
          <a:xfrm flipH="1">
            <a:off x="2231232" y="0"/>
            <a:ext cx="6912768" cy="263691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9" r="9495"/>
          <a:stretch/>
        </p:blipFill>
        <p:spPr>
          <a:xfrm flipH="1">
            <a:off x="2500298" y="142852"/>
            <a:ext cx="6912768" cy="2636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46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9" r="9495"/>
          <a:stretch/>
        </p:blipFill>
        <p:spPr>
          <a:xfrm>
            <a:off x="1" y="16559"/>
            <a:ext cx="7851482" cy="263691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9" y="-2946"/>
            <a:ext cx="1688596" cy="176920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03648" y="1484784"/>
            <a:ext cx="6192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5537247"/>
              </p:ext>
            </p:extLst>
          </p:nvPr>
        </p:nvGraphicFramePr>
        <p:xfrm>
          <a:off x="642910" y="1500174"/>
          <a:ext cx="8136904" cy="5242560"/>
        </p:xfrm>
        <a:graphic>
          <a:graphicData uri="http://schemas.openxmlformats.org/drawingml/2006/table">
            <a:tbl>
              <a:tblPr firstRow="1" firstCol="1" bandRow="1"/>
              <a:tblGrid>
                <a:gridCol w="81369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143536">
                <a:tc>
                  <a:txBody>
                    <a:bodyPr/>
                    <a:lstStyle/>
                    <a:p>
                      <a:pPr algn="ctr"/>
                      <a:r>
                        <a:rPr lang="ru-RU" sz="2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2. Основной этап:</a:t>
                      </a:r>
                      <a:br>
                        <a:rPr lang="ru-RU" sz="2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r>
                        <a:rPr lang="ru-RU" sz="2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• </a:t>
                      </a:r>
                      <a:r>
                        <a:rPr lang="ru-RU" sz="2800" b="1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Организация работы над проектом</a:t>
                      </a:r>
                      <a:r>
                        <a:rPr lang="ru-RU" sz="2800" b="1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:</a:t>
                      </a:r>
                      <a:r>
                        <a:rPr lang="ru-RU" sz="2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/>
                      </a:r>
                      <a:br>
                        <a:rPr lang="ru-RU" sz="2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r>
                        <a:rPr lang="ru-RU" sz="2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</a:t>
                      </a:r>
                      <a:r>
                        <a:rPr lang="ru-RU" sz="20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1. </a:t>
                      </a:r>
                      <a:r>
                        <a:rPr lang="ru-RU" sz="20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Просмотр презентаций, беседы об истории театра и театрального костюма «Что такое театр», «Знакомство</a:t>
                      </a:r>
                      <a:r>
                        <a:rPr lang="ru-RU" sz="2000" b="0" i="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с видами</a:t>
                      </a:r>
                      <a:r>
                        <a:rPr lang="ru-RU" sz="20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театра», «Путешествие в театр», «Как возник театр» (Развивать устойчивый интерес к театрально - игровой деятельности). </a:t>
                      </a:r>
                      <a:br>
                        <a:rPr lang="ru-RU" sz="20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r>
                        <a:rPr lang="ru-RU" sz="20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2. Реализация проекта в разных видах деятельности с учетом интеграции образовательных областей.</a:t>
                      </a:r>
                      <a:br>
                        <a:rPr lang="ru-RU" sz="20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r>
                        <a:rPr lang="ru-RU" sz="20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3. Создать развивающую среду по данной тематике (Стимулировать развитие творческой, поисковой активности, самостоятельности детей) </a:t>
                      </a:r>
                      <a:br>
                        <a:rPr lang="ru-RU" sz="20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r>
                        <a:rPr lang="ru-RU" sz="20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4. Сюжетно-ролевые игры с детьми «Театр», «Мы артисты», «Артисты готовятся к спектаклю» и т.д. (Расширять представления детей об окружающей действительности)</a:t>
                      </a:r>
                    </a:p>
                    <a:p>
                      <a:pPr algn="ctr"/>
                      <a:r>
                        <a:rPr lang="ru-RU" sz="20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5. Подобрать и изготовить костюмы, атрибуты к постановке сказки (Создать условия для формирования интереса к театральному искусству).</a:t>
                      </a:r>
                    </a:p>
                    <a:p>
                      <a:pPr algn="ctr"/>
                      <a:r>
                        <a:rPr lang="ru-RU" sz="20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6. Работа</a:t>
                      </a:r>
                      <a:r>
                        <a:rPr lang="ru-RU" sz="2000" b="0" i="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над постановкой сказки.</a:t>
                      </a:r>
                      <a:endParaRPr lang="ru-RU" sz="18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2520" marR="625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9" r="9495"/>
          <a:stretch/>
        </p:blipFill>
        <p:spPr>
          <a:xfrm flipH="1">
            <a:off x="2231232" y="0"/>
            <a:ext cx="6912768" cy="2636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108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3669</TotalTime>
  <Words>447</Words>
  <Application>Microsoft Office PowerPoint</Application>
  <PresentationFormat>Экран (4:3)</PresentationFormat>
  <Paragraphs>84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4" baseType="lpstr">
      <vt:lpstr>Calibri</vt:lpstr>
      <vt:lpstr>Georgia</vt:lpstr>
      <vt:lpstr>Monotype Corsiva</vt:lpstr>
      <vt:lpstr>Times New Roman</vt:lpstr>
      <vt:lpstr>Trebuchet MS</vt:lpstr>
      <vt:lpstr>Wingdings</vt:lpstr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Светлана Лымарь</dc:creator>
  <cp:lastModifiedBy>777</cp:lastModifiedBy>
  <cp:revision>134</cp:revision>
  <dcterms:created xsi:type="dcterms:W3CDTF">2015-11-24T16:27:31Z</dcterms:created>
  <dcterms:modified xsi:type="dcterms:W3CDTF">2023-12-21T21:56:35Z</dcterms:modified>
</cp:coreProperties>
</file>