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71" r:id="rId6"/>
    <p:sldId id="272" r:id="rId7"/>
    <p:sldId id="273" r:id="rId8"/>
    <p:sldId id="269" r:id="rId9"/>
    <p:sldId id="270" r:id="rId10"/>
    <p:sldId id="275" r:id="rId11"/>
    <p:sldId id="27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g-fotki.yandex.ru/get/9805/37366204.57d/0_124e8d_d34c38c4_L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592954"/>
            <a:ext cx="2376264" cy="19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wmae.pl/news/big/1345702090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000" y="369000"/>
            <a:ext cx="133226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2996952"/>
            <a:ext cx="914400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2000" y="189000"/>
            <a:ext cx="8820000" cy="64800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5614" y="264840"/>
            <a:ext cx="8672772" cy="632832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6000" y="333000"/>
            <a:ext cx="8532000" cy="61920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http://img-fotki.yandex.ru/get/9805/37366204.57d/0_124e8d_d34c38c4_L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98" y="264840"/>
            <a:ext cx="2376264" cy="19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669095"/>
            <a:ext cx="756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kern="1200" dirty="0" smtClean="0">
                <a:solidFill>
                  <a:srgbClr val="00B050"/>
                </a:solidFill>
                <a:effectLst/>
                <a:latin typeface="Alexandra Zeferino One" pitchFamily="66" charset="0"/>
                <a:ea typeface="+mn-ea"/>
                <a:cs typeface="+mn-cs"/>
              </a:rPr>
              <a:t>© </a:t>
            </a:r>
            <a:r>
              <a:rPr lang="en-US" sz="1000" b="1" kern="1200" dirty="0" err="1" smtClean="0">
                <a:solidFill>
                  <a:srgbClr val="00B050"/>
                </a:solidFill>
                <a:effectLst/>
                <a:latin typeface="Alexandra Zeferino One" pitchFamily="66" charset="0"/>
                <a:ea typeface="+mn-ea"/>
                <a:cs typeface="+mn-cs"/>
              </a:rPr>
              <a:t>FokinaLidia</a:t>
            </a:r>
            <a:endParaRPr lang="ru-RU" sz="1000" b="1" kern="1200" dirty="0">
              <a:solidFill>
                <a:srgbClr val="00B050"/>
              </a:solidFill>
              <a:effectLst/>
              <a:latin typeface="Alexandra Zeferino One" pitchFamily="6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971600" y="5343599"/>
            <a:ext cx="720080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 </a:t>
            </a:r>
            <a:endParaRPr lang="ru-RU" sz="1600" b="1" i="1" dirty="0" smtClean="0">
              <a:solidFill>
                <a:schemeClr val="accent3">
                  <a:lumMod val="50000"/>
                </a:schemeClr>
              </a:solidFill>
              <a:cs typeface="Arial" charset="0"/>
            </a:endParaRP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Автор: воспитатель Литвинова Елена Викторовна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2017 год</a:t>
            </a:r>
            <a:endParaRPr lang="ru-RU" sz="1600" b="1" i="1" dirty="0">
              <a:solidFill>
                <a:schemeClr val="accent3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971600" y="2443336"/>
            <a:ext cx="720080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М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униципальное 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бюджетное дошкольное образовательное учреждение детский сад «Солнышко» </a:t>
            </a:r>
            <a:r>
              <a:rPr lang="ru-RU" sz="2800" b="1" i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п.свх.Прибытковский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ru-RU" sz="2800" b="1" i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Грязинского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муниципального района Липецкой области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25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2.infourok.ru/uploads/ex/0e7f/00088676-8f9af895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32" y="1988840"/>
            <a:ext cx="5424603" cy="406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24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/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СПАСИБО ЗА ВНИМАНИЕ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128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755576" y="548680"/>
            <a:ext cx="71472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Природа – это богатейшая кладовая, неоценимое богатство для интеллектуального, нравственного и речевого развития ребёнка.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В.А. Сухомлинский</a:t>
            </a:r>
            <a:endParaRPr lang="ru-RU" sz="2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755576" y="1556792"/>
            <a:ext cx="7488832" cy="3744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 экологического  образования и воспитания: 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осознание ребёнком неразрывного единства мира природы и человека, постижение 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причинно- 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следственных связей в окружающем мире, формирование первоначального экологического мировоззрения и культуры, и гармоничное развитие личности ребёнка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b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Образовательные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углубить представления детей о том, что Земля – это наш дом;</a:t>
            </a:r>
            <a:b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формировать умение устанавливать причинно-следственные связи в окружающем мире.</a:t>
            </a:r>
          </a:p>
          <a:p>
            <a:pPr marL="0" indent="0">
              <a:buNone/>
            </a:pPr>
            <a:r>
              <a:rPr lang="ru-RU" sz="1600" i="1" u="sng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Развивающие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>
              <a:buNone/>
            </a:pP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развивать общие познавательные способности: умение наблюдать, описывать, строить предположения и предлагать способы их проверки, находить причинно-следственные связи.</a:t>
            </a:r>
          </a:p>
          <a:p>
            <a:pPr marL="0" indent="0">
              <a:buNone/>
            </a:pPr>
            <a:r>
              <a:rPr lang="ru-RU" sz="1600" i="1" u="sng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Воспитательные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воспитывать стремление беречь нашу Землю;</a:t>
            </a:r>
            <a:b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осознание 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себя как части природы;</a:t>
            </a:r>
            <a:b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способствовать осознанному отношению к природе, а так же отношению к себе как к части 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природы.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i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4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/>
          <a:stretch/>
        </p:blipFill>
        <p:spPr bwMode="auto">
          <a:xfrm>
            <a:off x="467544" y="1390328"/>
            <a:ext cx="4270157" cy="3371429"/>
          </a:xfrm>
          <a:prstGeom prst="rect">
            <a:avLst/>
          </a:prstGeom>
          <a:noFill/>
          <a:ln w="158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331640" y="404664"/>
            <a:ext cx="720080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Экологическая тропа «Берёзка» организована в 2015 году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8"/>
            <a:ext cx="4352925" cy="3267075"/>
          </a:xfrm>
          <a:prstGeom prst="rect">
            <a:avLst/>
          </a:prstGeom>
          <a:noFill/>
          <a:ln w="158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Заведующий\Pictures\2017-09-18 Экологическая тропа 2015\Экологическая тропа 20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"/>
          <a:stretch/>
        </p:blipFill>
        <p:spPr bwMode="auto">
          <a:xfrm>
            <a:off x="3059832" y="1844824"/>
            <a:ext cx="2890093" cy="40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90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Pictures\Дерево памяти\P11302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968552" cy="2797111"/>
          </a:xfrm>
          <a:prstGeom prst="rect">
            <a:avLst/>
          </a:prstGeom>
          <a:noFill/>
          <a:ln w="15875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DCIM\113_PANA\P11307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7" r="15308"/>
          <a:stretch/>
        </p:blipFill>
        <p:spPr bwMode="auto">
          <a:xfrm>
            <a:off x="5508104" y="1772816"/>
            <a:ext cx="3186545" cy="3141396"/>
          </a:xfrm>
          <a:prstGeom prst="rect">
            <a:avLst/>
          </a:prstGeom>
          <a:noFill/>
          <a:ln w="15875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Грамоты\Грамоты 2016\derevo_pamya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1765" r="2425" b="1691"/>
          <a:stretch/>
        </p:blipFill>
        <p:spPr bwMode="auto">
          <a:xfrm>
            <a:off x="1403659" y="3541268"/>
            <a:ext cx="2088221" cy="29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Грамоты\Грамоты 2016\mesyac_les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t="1573" r="2804" b="5829"/>
          <a:stretch/>
        </p:blipFill>
        <p:spPr bwMode="auto">
          <a:xfrm>
            <a:off x="5724128" y="3573016"/>
            <a:ext cx="2117416" cy="28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Грамоты\Грамоты 2016\sertifikat_mesyac_les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3552605"/>
            <a:ext cx="2108683" cy="290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331640" y="404664"/>
            <a:ext cx="720080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Озеленение территории детского сада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1259632" y="1124744"/>
            <a:ext cx="3744416" cy="477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Посадка дерева памяти к 9 мая 2016 год</a:t>
            </a:r>
            <a:endParaRPr lang="ru-RU" sz="1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5076056" y="1124744"/>
            <a:ext cx="3744416" cy="477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Всероссийская акция «Месяц леса» 2016 год</a:t>
            </a:r>
            <a:endParaRPr lang="ru-RU" sz="1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6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95536" y="404664"/>
            <a:ext cx="8316416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Участие в акциях «С любовью к России мы делами добрыми едины»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8"/>
          <a:stretch/>
        </p:blipFill>
        <p:spPr bwMode="auto">
          <a:xfrm>
            <a:off x="402487" y="1484784"/>
            <a:ext cx="4025497" cy="2520280"/>
          </a:xfrm>
          <a:prstGeom prst="rect">
            <a:avLst/>
          </a:prstGeom>
          <a:noFill/>
          <a:ln w="158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/>
          <a:stretch/>
        </p:blipFill>
        <p:spPr bwMode="auto">
          <a:xfrm>
            <a:off x="4894525" y="1493782"/>
            <a:ext cx="3493899" cy="2627535"/>
          </a:xfrm>
          <a:prstGeom prst="rect">
            <a:avLst/>
          </a:prstGeom>
          <a:noFill/>
          <a:ln w="158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21088"/>
            <a:ext cx="3989834" cy="2247730"/>
          </a:xfrm>
          <a:prstGeom prst="rect">
            <a:avLst/>
          </a:prstGeom>
          <a:noFill/>
          <a:ln w="158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3168352" cy="2374997"/>
          </a:xfrm>
          <a:prstGeom prst="rect">
            <a:avLst/>
          </a:prstGeom>
          <a:noFill/>
          <a:ln w="158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F:\Грамоты\Грамоты 2016\eko_mir_s_lyubovyu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/>
          <a:stretch/>
        </p:blipFill>
        <p:spPr bwMode="auto">
          <a:xfrm>
            <a:off x="2627784" y="2060848"/>
            <a:ext cx="2015450" cy="2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F:\Грамоты\Грамоты 2016\s_lubovyu_k_rossii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 t="1270" r="1826" b="3132"/>
          <a:stretch/>
        </p:blipFill>
        <p:spPr bwMode="auto">
          <a:xfrm>
            <a:off x="6588224" y="2146434"/>
            <a:ext cx="2001370" cy="274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:\Грамоты\2017-09-06 последние\1 00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967" r="3147" b="1628"/>
          <a:stretch/>
        </p:blipFill>
        <p:spPr bwMode="auto">
          <a:xfrm>
            <a:off x="4644008" y="2132856"/>
            <a:ext cx="1957272" cy="274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Заведующий\Pictures\2017-09-18 С любовью к России 2015\С любовью к России 201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t="817" r="1000" b="2700"/>
          <a:stretch/>
        </p:blipFill>
        <p:spPr bwMode="auto">
          <a:xfrm>
            <a:off x="539552" y="2060848"/>
            <a:ext cx="2103524" cy="28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233354" y="877407"/>
            <a:ext cx="3906598" cy="477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2016 год 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создание «Альпийской горки»</a:t>
            </a:r>
            <a:endParaRPr lang="ru-RU" sz="1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4427984" y="836712"/>
            <a:ext cx="4608512" cy="477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2017 год высаживание кустарников, разработка «Аптекарского участка»</a:t>
            </a:r>
            <a:endParaRPr lang="ru-RU" sz="1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84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971600" y="404664"/>
            <a:ext cx="7200800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«Дни защиты от 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экологической опасности 2017»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79512" y="1511534"/>
            <a:ext cx="3906598" cy="477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Оформление уголка природы</a:t>
            </a:r>
            <a:endParaRPr lang="ru-RU" sz="1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355976" y="1556792"/>
            <a:ext cx="3906598" cy="477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Встреча птиц</a:t>
            </a:r>
            <a:endParaRPr lang="ru-RU" sz="1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0" y="1982180"/>
            <a:ext cx="3201582" cy="4274166"/>
          </a:xfrm>
          <a:prstGeom prst="rect">
            <a:avLst/>
          </a:prstGeom>
          <a:noFill/>
          <a:ln w="158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7" descr="F:\Скворечник\P1140521.JPG"/>
          <p:cNvPicPr>
            <a:picLocks noGrp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r="25422"/>
          <a:stretch/>
        </p:blipFill>
        <p:spPr bwMode="auto">
          <a:xfrm>
            <a:off x="3923928" y="1988840"/>
            <a:ext cx="4680520" cy="4248472"/>
          </a:xfrm>
          <a:prstGeom prst="rect">
            <a:avLst/>
          </a:prstGeom>
          <a:noFill/>
          <a:ln w="15875">
            <a:solidFill>
              <a:schemeClr val="accent3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F:\Грамоты\Грамоты 2017\azbuka_prirodolybiy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t="754" r="1751" b="1291"/>
          <a:stretch/>
        </p:blipFill>
        <p:spPr bwMode="auto">
          <a:xfrm>
            <a:off x="1619672" y="3724635"/>
            <a:ext cx="1944216" cy="272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Грамоты\Грамоты 2017\azbuka_prirodolybiya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" t="1204" r="2294" b="1766"/>
          <a:stretch/>
        </p:blipFill>
        <p:spPr bwMode="auto">
          <a:xfrm>
            <a:off x="3635897" y="3743472"/>
            <a:ext cx="1944216" cy="27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Грамоты\2017-09-06 последние\1 0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" r="2787" b="1681"/>
          <a:stretch/>
        </p:blipFill>
        <p:spPr bwMode="auto">
          <a:xfrm>
            <a:off x="5652120" y="3743473"/>
            <a:ext cx="1969649" cy="27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39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1403648" y="548680"/>
            <a:ext cx="7200800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Учебно-исследовательская деятельность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82" y="1268761"/>
            <a:ext cx="4398027" cy="3312368"/>
          </a:xfrm>
          <a:prstGeom prst="rect">
            <a:avLst/>
          </a:prstGeom>
          <a:noFill/>
          <a:ln w="158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r="101"/>
          <a:stretch>
            <a:fillRect/>
          </a:stretch>
        </p:blipFill>
        <p:spPr bwMode="auto">
          <a:xfrm>
            <a:off x="559030" y="3664010"/>
            <a:ext cx="3527080" cy="2645310"/>
          </a:xfrm>
          <a:prstGeom prst="rect">
            <a:avLst/>
          </a:prstGeom>
          <a:noFill/>
          <a:ln w="158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79512" y="1916832"/>
            <a:ext cx="4109970" cy="1269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Проращивание семян редиса на талой воде из снега, взятого в разных точках посёлка. 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278454" y="4941169"/>
            <a:ext cx="4109970" cy="1080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Выявление – снежный покров как индикатор загрязнения природной среды. 2016 год</a:t>
            </a:r>
            <a:endParaRPr lang="ru-RU" sz="1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364088" y="1700808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Свойства воды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51520" y="4581128"/>
            <a:ext cx="4109970" cy="1269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Изучение свойств воды, значение воды в природе, необходимость охраны воды.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2017 год</a:t>
            </a:r>
          </a:p>
        </p:txBody>
      </p:sp>
      <p:pic>
        <p:nvPicPr>
          <p:cNvPr id="11" name="Picture 2" descr="D:\ЭКОЛОГИЯ\Опыты с водой\P11405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93" y="1288736"/>
            <a:ext cx="5114462" cy="2879252"/>
          </a:xfrm>
          <a:prstGeom prst="rect">
            <a:avLst/>
          </a:prstGeom>
          <a:noFill/>
          <a:ln w="15875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ЭКОЛОГИЯ\Опыты с водой\P11405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2"/>
          <a:stretch/>
        </p:blipFill>
        <p:spPr bwMode="auto">
          <a:xfrm>
            <a:off x="4211960" y="3140968"/>
            <a:ext cx="4491688" cy="3253239"/>
          </a:xfrm>
          <a:prstGeom prst="rect">
            <a:avLst/>
          </a:prstGeom>
          <a:noFill/>
          <a:ln w="15875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97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75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8" grpId="0"/>
      <p:bldP spid="8" grpId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875676"/>
            <a:ext cx="3166120" cy="2881608"/>
          </a:xfrm>
        </p:spPr>
        <p:txBody>
          <a:bodyPr>
            <a:noAutofit/>
          </a:bodyPr>
          <a:lstStyle/>
          <a:p>
            <a:r>
              <a:rPr lang="ru-RU" sz="18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2016 году </a:t>
            </a: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воспитателем </a:t>
            </a:r>
            <a:r>
              <a:rPr lang="ru-RU" sz="18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была разработана </a:t>
            </a: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дополнительная общеразвивающая программа экологической направленности </a:t>
            </a:r>
            <a:r>
              <a:rPr lang="ru-RU" sz="18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«Первые шаги в экологии»</a:t>
            </a:r>
            <a:br>
              <a:rPr lang="ru-RU" sz="18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E:\сертификат Литвиновой ИР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76872"/>
            <a:ext cx="4935984" cy="3480412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35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DCIM\100JVCSO\PIC_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832648" cy="3280865"/>
          </a:xfrm>
          <a:prstGeom prst="rect">
            <a:avLst/>
          </a:prstGeom>
          <a:noFill/>
          <a:ln w="15875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971600" y="548680"/>
            <a:ext cx="7200800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Экологическая комната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39552" y="4581128"/>
            <a:ext cx="7920880" cy="18001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экологической комнате представлены: комнатные растения, аквариум, попугай, дневники наблюдений, гербарии, методические разработки, различные макеты. </a:t>
            </a:r>
            <a:endParaRPr lang="ru-RU" sz="1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681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4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243</Words>
  <Application>Microsoft Office PowerPoint</Application>
  <PresentationFormat>Экран (4:3)</PresentationFormat>
  <Paragraphs>33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2016 году воспитателем была разработана дополнительная общеразвивающая программа экологической направленности «Первые шаги в экологии» </vt:lpstr>
      <vt:lpstr>Презентация PowerPoint</vt:lpstr>
      <vt:lpstr>Презентация PowerPoint</vt:lpstr>
      <vt:lpstr> 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Экологический-4</dc:title>
  <dc:creator>Фокина Лидия Петровна</dc:creator>
  <cp:keywords>Шаблон презентации</cp:keywords>
  <cp:lastModifiedBy>user</cp:lastModifiedBy>
  <cp:revision>41</cp:revision>
  <dcterms:created xsi:type="dcterms:W3CDTF">2017-02-23T13:11:39Z</dcterms:created>
  <dcterms:modified xsi:type="dcterms:W3CDTF">2023-03-23T11:32:58Z</dcterms:modified>
</cp:coreProperties>
</file>