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rawing10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3" r:id="rId2"/>
    <p:sldId id="257" r:id="rId3"/>
    <p:sldId id="262" r:id="rId4"/>
    <p:sldId id="271" r:id="rId5"/>
    <p:sldId id="274" r:id="rId6"/>
    <p:sldId id="263" r:id="rId7"/>
    <p:sldId id="275" r:id="rId8"/>
    <p:sldId id="272" r:id="rId9"/>
    <p:sldId id="260" r:id="rId10"/>
    <p:sldId id="261" r:id="rId11"/>
    <p:sldId id="265" r:id="rId12"/>
    <p:sldId id="259" r:id="rId13"/>
    <p:sldId id="264" r:id="rId14"/>
    <p:sldId id="258" r:id="rId15"/>
    <p:sldId id="266" r:id="rId16"/>
    <p:sldId id="276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4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Дьяченко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0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2" d="100"/>
          <a:sy n="102" d="100"/>
        </p:scale>
        <p:origin x="-19" y="0"/>
      </p:cViewPr>
      <p:guideLst>
        <p:guide orient="horz" pos="214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8177A4-EDFF-4FEE-9ED3-611B0F38652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EA9E37-7C20-4D5A-AD05-0C02725121E4}">
      <dgm:prSet custT="1"/>
      <dgm:spPr>
        <a:solidFill>
          <a:srgbClr val="00B050"/>
        </a:solidFill>
      </dgm:spPr>
      <dgm:t>
        <a:bodyPr/>
        <a:lstStyle/>
        <a:p>
          <a:pPr rtl="0"/>
          <a:endParaRPr lang="ru-RU" sz="1800" b="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ru-RU" sz="18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дистанционного обучения - предоставить ребенку возможности получить образование на дому, оказать педагогическую поддержку и консультативную помощь родителям обучающихся </a:t>
          </a:r>
          <a:endParaRPr lang="ru-RU" sz="18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023E5D-E968-4F99-A75D-A93330AC33B4}" type="parTrans" cxnId="{50FFB436-B02D-4436-85B8-AC65E0677F04}">
      <dgm:prSet/>
      <dgm:spPr/>
      <dgm:t>
        <a:bodyPr/>
        <a:lstStyle/>
        <a:p>
          <a:endParaRPr lang="ru-RU"/>
        </a:p>
      </dgm:t>
    </dgm:pt>
    <dgm:pt modelId="{F045CBF6-405E-4910-A580-1C127DB31BD8}" type="sibTrans" cxnId="{50FFB436-B02D-4436-85B8-AC65E0677F04}">
      <dgm:prSet/>
      <dgm:spPr/>
      <dgm:t>
        <a:bodyPr/>
        <a:lstStyle/>
        <a:p>
          <a:endParaRPr lang="ru-RU"/>
        </a:p>
      </dgm:t>
    </dgm:pt>
    <dgm:pt modelId="{B602D0BC-D538-4620-8A16-DD935C270033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Задачи: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14589C-1338-4C33-BB2A-85ACF52C6878}" type="parTrans" cxnId="{C549FB40-AC90-4985-A652-3FF9307A2104}">
      <dgm:prSet/>
      <dgm:spPr/>
      <dgm:t>
        <a:bodyPr/>
        <a:lstStyle/>
        <a:p>
          <a:endParaRPr lang="ru-RU"/>
        </a:p>
      </dgm:t>
    </dgm:pt>
    <dgm:pt modelId="{3F14BC29-2CF4-45B7-9F9C-C4E28296CB15}" type="sibTrans" cxnId="{C549FB40-AC90-4985-A652-3FF9307A2104}">
      <dgm:prSet/>
      <dgm:spPr/>
      <dgm:t>
        <a:bodyPr/>
        <a:lstStyle/>
        <a:p>
          <a:endParaRPr lang="ru-RU"/>
        </a:p>
      </dgm:t>
    </dgm:pt>
    <dgm:pt modelId="{5B702600-EFC9-4FC8-99DF-41BC153EBCCC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Удовлетворение потребностей родителей и детей в получении образования;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372C69-4B97-4D58-AFE3-516D1CA2E14B}" type="parTrans" cxnId="{3E944232-A6CB-4B2A-9C3B-8EFC4D58F047}">
      <dgm:prSet/>
      <dgm:spPr/>
      <dgm:t>
        <a:bodyPr/>
        <a:lstStyle/>
        <a:p>
          <a:endParaRPr lang="ru-RU"/>
        </a:p>
      </dgm:t>
    </dgm:pt>
    <dgm:pt modelId="{E700EA15-CAA8-41B5-BA0A-C18852DB69C9}" type="sibTrans" cxnId="{3E944232-A6CB-4B2A-9C3B-8EFC4D58F047}">
      <dgm:prSet/>
      <dgm:spPr/>
      <dgm:t>
        <a:bodyPr/>
        <a:lstStyle/>
        <a:p>
          <a:endParaRPr lang="ru-RU"/>
        </a:p>
      </dgm:t>
    </dgm:pt>
    <dgm:pt modelId="{81B0E3D7-DE62-4D07-9345-4ACBEBA14600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эффективности образования путем внедрения дистанционных технологий;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EE4B59-A8BD-4D47-9F36-6385196892BF}" type="parTrans" cxnId="{74B55E43-D00B-4F59-A3BC-2B7675AC3F38}">
      <dgm:prSet/>
      <dgm:spPr/>
      <dgm:t>
        <a:bodyPr/>
        <a:lstStyle/>
        <a:p>
          <a:endParaRPr lang="ru-RU"/>
        </a:p>
      </dgm:t>
    </dgm:pt>
    <dgm:pt modelId="{D5AB22B2-BD1D-48AD-9EF5-DD457506BD6F}" type="sibTrans" cxnId="{74B55E43-D00B-4F59-A3BC-2B7675AC3F38}">
      <dgm:prSet/>
      <dgm:spPr/>
      <dgm:t>
        <a:bodyPr/>
        <a:lstStyle/>
        <a:p>
          <a:endParaRPr lang="ru-RU"/>
        </a:p>
      </dgm:t>
    </dgm:pt>
    <dgm:pt modelId="{69784BEB-5401-4A42-BB66-81981A7F0599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воспитанникам возможности освоения образовательных программ непосредственно по месту их жительства;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18BCE7-E66F-45C8-9E6E-FB74502FE7CC}" type="parTrans" cxnId="{B1CD3C59-86FC-4CFF-9129-0E99FE61B961}">
      <dgm:prSet/>
      <dgm:spPr/>
      <dgm:t>
        <a:bodyPr/>
        <a:lstStyle/>
        <a:p>
          <a:endParaRPr lang="ru-RU"/>
        </a:p>
      </dgm:t>
    </dgm:pt>
    <dgm:pt modelId="{5AA1AFF7-D2B5-476E-AA85-599CFD86ACFB}" type="sibTrans" cxnId="{B1CD3C59-86FC-4CFF-9129-0E99FE61B961}">
      <dgm:prSet/>
      <dgm:spPr/>
      <dgm:t>
        <a:bodyPr/>
        <a:lstStyle/>
        <a:p>
          <a:endParaRPr lang="ru-RU"/>
        </a:p>
      </dgm:t>
    </dgm:pt>
    <dgm:pt modelId="{39B4D5D3-40D2-4995-AB3E-72D75D90B5CF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нацеленности на распространение знаний среди родителей, повышение уровня их компетенции</a:t>
          </a:r>
          <a:r>
            <a:rPr lang="ru-RU" sz="2000" dirty="0" smtClean="0"/>
            <a:t>.</a:t>
          </a:r>
          <a:endParaRPr lang="ru-RU" sz="2000" dirty="0"/>
        </a:p>
      </dgm:t>
    </dgm:pt>
    <dgm:pt modelId="{A25801F2-FA93-45C1-B9FF-E187661D48DB}" type="parTrans" cxnId="{FF816E33-2DE5-4248-BE95-461E0C06DA34}">
      <dgm:prSet/>
      <dgm:spPr/>
      <dgm:t>
        <a:bodyPr/>
        <a:lstStyle/>
        <a:p>
          <a:endParaRPr lang="ru-RU"/>
        </a:p>
      </dgm:t>
    </dgm:pt>
    <dgm:pt modelId="{64F4E4D0-53B8-4764-B807-AFEB2AD4AF52}" type="sibTrans" cxnId="{FF816E33-2DE5-4248-BE95-461E0C06DA34}">
      <dgm:prSet/>
      <dgm:spPr/>
      <dgm:t>
        <a:bodyPr/>
        <a:lstStyle/>
        <a:p>
          <a:endParaRPr lang="ru-RU"/>
        </a:p>
      </dgm:t>
    </dgm:pt>
    <dgm:pt modelId="{060830E4-7426-4210-963A-68F90E349BC4}" type="pres">
      <dgm:prSet presAssocID="{278177A4-EDFF-4FEE-9ED3-611B0F3865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0C5AF1-7031-4C3A-8FF5-F2F99ACC4702}" type="pres">
      <dgm:prSet presAssocID="{EFEA9E37-7C20-4D5A-AD05-0C02725121E4}" presName="composite" presStyleCnt="0"/>
      <dgm:spPr/>
    </dgm:pt>
    <dgm:pt modelId="{0A71990B-4115-4D29-984E-D1F4A0AFA992}" type="pres">
      <dgm:prSet presAssocID="{EFEA9E37-7C20-4D5A-AD05-0C02725121E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97671-00B4-4455-946E-A02B64007032}" type="pres">
      <dgm:prSet presAssocID="{EFEA9E37-7C20-4D5A-AD05-0C02725121E4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96DD88-DD0E-4A6E-8620-044C494AEF4C}" type="presOf" srcId="{69784BEB-5401-4A42-BB66-81981A7F0599}" destId="{9CE97671-00B4-4455-946E-A02B64007032}" srcOrd="0" destOrd="3" presId="urn:microsoft.com/office/officeart/2005/8/layout/chevron2"/>
    <dgm:cxn modelId="{3463F0A6-F3A4-4F1D-A922-784DA46380C3}" type="presOf" srcId="{39B4D5D3-40D2-4995-AB3E-72D75D90B5CF}" destId="{9CE97671-00B4-4455-946E-A02B64007032}" srcOrd="0" destOrd="4" presId="urn:microsoft.com/office/officeart/2005/8/layout/chevron2"/>
    <dgm:cxn modelId="{3E944232-A6CB-4B2A-9C3B-8EFC4D58F047}" srcId="{EFEA9E37-7C20-4D5A-AD05-0C02725121E4}" destId="{5B702600-EFC9-4FC8-99DF-41BC153EBCCC}" srcOrd="1" destOrd="0" parTransId="{C9372C69-4B97-4D58-AFE3-516D1CA2E14B}" sibTransId="{E700EA15-CAA8-41B5-BA0A-C18852DB69C9}"/>
    <dgm:cxn modelId="{144B5631-7FE2-4365-BD70-2E7717441C35}" type="presOf" srcId="{EFEA9E37-7C20-4D5A-AD05-0C02725121E4}" destId="{0A71990B-4115-4D29-984E-D1F4A0AFA992}" srcOrd="0" destOrd="0" presId="urn:microsoft.com/office/officeart/2005/8/layout/chevron2"/>
    <dgm:cxn modelId="{B1CD3C59-86FC-4CFF-9129-0E99FE61B961}" srcId="{EFEA9E37-7C20-4D5A-AD05-0C02725121E4}" destId="{69784BEB-5401-4A42-BB66-81981A7F0599}" srcOrd="3" destOrd="0" parTransId="{B818BCE7-E66F-45C8-9E6E-FB74502FE7CC}" sibTransId="{5AA1AFF7-D2B5-476E-AA85-599CFD86ACFB}"/>
    <dgm:cxn modelId="{74B55E43-D00B-4F59-A3BC-2B7675AC3F38}" srcId="{EFEA9E37-7C20-4D5A-AD05-0C02725121E4}" destId="{81B0E3D7-DE62-4D07-9345-4ACBEBA14600}" srcOrd="2" destOrd="0" parTransId="{2FEE4B59-A8BD-4D47-9F36-6385196892BF}" sibTransId="{D5AB22B2-BD1D-48AD-9EF5-DD457506BD6F}"/>
    <dgm:cxn modelId="{CDFD8287-8135-4F8F-96B5-933313463F6C}" type="presOf" srcId="{278177A4-EDFF-4FEE-9ED3-611B0F386525}" destId="{060830E4-7426-4210-963A-68F90E349BC4}" srcOrd="0" destOrd="0" presId="urn:microsoft.com/office/officeart/2005/8/layout/chevron2"/>
    <dgm:cxn modelId="{63040A58-9160-4A72-B1FF-8319E8959A64}" type="presOf" srcId="{81B0E3D7-DE62-4D07-9345-4ACBEBA14600}" destId="{9CE97671-00B4-4455-946E-A02B64007032}" srcOrd="0" destOrd="2" presId="urn:microsoft.com/office/officeart/2005/8/layout/chevron2"/>
    <dgm:cxn modelId="{FF816E33-2DE5-4248-BE95-461E0C06DA34}" srcId="{EFEA9E37-7C20-4D5A-AD05-0C02725121E4}" destId="{39B4D5D3-40D2-4995-AB3E-72D75D90B5CF}" srcOrd="4" destOrd="0" parTransId="{A25801F2-FA93-45C1-B9FF-E187661D48DB}" sibTransId="{64F4E4D0-53B8-4764-B807-AFEB2AD4AF52}"/>
    <dgm:cxn modelId="{BCC92140-E509-4909-A040-1402E9537B21}" type="presOf" srcId="{B602D0BC-D538-4620-8A16-DD935C270033}" destId="{9CE97671-00B4-4455-946E-A02B64007032}" srcOrd="0" destOrd="0" presId="urn:microsoft.com/office/officeart/2005/8/layout/chevron2"/>
    <dgm:cxn modelId="{50FFB436-B02D-4436-85B8-AC65E0677F04}" srcId="{278177A4-EDFF-4FEE-9ED3-611B0F386525}" destId="{EFEA9E37-7C20-4D5A-AD05-0C02725121E4}" srcOrd="0" destOrd="0" parTransId="{D6023E5D-E968-4F99-A75D-A93330AC33B4}" sibTransId="{F045CBF6-405E-4910-A580-1C127DB31BD8}"/>
    <dgm:cxn modelId="{36B08923-9A11-447A-93FB-8837FF292ABE}" type="presOf" srcId="{5B702600-EFC9-4FC8-99DF-41BC153EBCCC}" destId="{9CE97671-00B4-4455-946E-A02B64007032}" srcOrd="0" destOrd="1" presId="urn:microsoft.com/office/officeart/2005/8/layout/chevron2"/>
    <dgm:cxn modelId="{C549FB40-AC90-4985-A652-3FF9307A2104}" srcId="{EFEA9E37-7C20-4D5A-AD05-0C02725121E4}" destId="{B602D0BC-D538-4620-8A16-DD935C270033}" srcOrd="0" destOrd="0" parTransId="{6114589C-1338-4C33-BB2A-85ACF52C6878}" sibTransId="{3F14BC29-2CF4-45B7-9F9C-C4E28296CB15}"/>
    <dgm:cxn modelId="{2362BC1B-71F5-4AEC-B5E1-DE87AD783822}" type="presParOf" srcId="{060830E4-7426-4210-963A-68F90E349BC4}" destId="{9D0C5AF1-7031-4C3A-8FF5-F2F99ACC4702}" srcOrd="0" destOrd="0" presId="urn:microsoft.com/office/officeart/2005/8/layout/chevron2"/>
    <dgm:cxn modelId="{D8DF490C-9D38-4718-8F65-E2C6C6044EA2}" type="presParOf" srcId="{9D0C5AF1-7031-4C3A-8FF5-F2F99ACC4702}" destId="{0A71990B-4115-4D29-984E-D1F4A0AFA992}" srcOrd="0" destOrd="0" presId="urn:microsoft.com/office/officeart/2005/8/layout/chevron2"/>
    <dgm:cxn modelId="{ADFC3D5D-E604-4C60-9625-CC6B7ADBA39D}" type="presParOf" srcId="{9D0C5AF1-7031-4C3A-8FF5-F2F99ACC4702}" destId="{9CE97671-00B4-4455-946E-A02B640070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1990B-4115-4D29-984E-D1F4A0AFA992}">
      <dsp:nvSpPr>
        <dsp:cNvPr id="0" name=""/>
        <dsp:cNvSpPr/>
      </dsp:nvSpPr>
      <dsp:spPr>
        <a:xfrm rot="5400000">
          <a:off x="-657851" y="662140"/>
          <a:ext cx="4385675" cy="3069972"/>
        </a:xfrm>
        <a:prstGeom prst="chevron">
          <a:avLst/>
        </a:prstGeom>
        <a:solidFill>
          <a:srgbClr val="00B05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дистанционного обучения - предоставить ребенку возможности получить образование на дому, оказать педагогическую поддержку и консультативную помощь родителям обучающихся </a:t>
          </a:r>
          <a:endParaRPr lang="ru-RU" sz="18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39274"/>
        <a:ext cx="3069972" cy="1315703"/>
      </dsp:txXfrm>
    </dsp:sp>
    <dsp:sp modelId="{9CE97671-00B4-4455-946E-A02B64007032}">
      <dsp:nvSpPr>
        <dsp:cNvPr id="0" name=""/>
        <dsp:cNvSpPr/>
      </dsp:nvSpPr>
      <dsp:spPr>
        <a:xfrm rot="5400000">
          <a:off x="5849291" y="-2775029"/>
          <a:ext cx="2852188" cy="84108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Задачи: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Удовлетворение потребностей родителей и детей в получении образования;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эффективности образования путем внедрения дистанционных технологий;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воспитанникам возможности освоения образовательных программ непосредственно по месту их жительства;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нацеленности на распространение знаний среди родителей, повышение уровня их компетенции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 rot="-5400000">
        <a:off x="3069972" y="143522"/>
        <a:ext cx="8271594" cy="25737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1990B-4115-4D29-984E-D1F4A0AFA992}">
      <dsp:nvSpPr>
        <dsp:cNvPr id="0" name=""/>
        <dsp:cNvSpPr/>
      </dsp:nvSpPr>
      <dsp:spPr>
        <a:xfrm rot="5400000">
          <a:off x="-657851" y="662140"/>
          <a:ext cx="4385675" cy="3069972"/>
        </a:xfrm>
        <a:prstGeom prst="chevron">
          <a:avLst/>
        </a:prstGeom>
        <a:solidFill>
          <a:srgbClr val="00B05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дистанционного обучения - предоставить ребенку возможности получить образование на дому, оказать педагогическую поддержку и консультативную помощь родителям обучающихся </a:t>
          </a:r>
          <a:endParaRPr lang="ru-RU" sz="18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39274"/>
        <a:ext cx="3069972" cy="1315703"/>
      </dsp:txXfrm>
    </dsp:sp>
    <dsp:sp modelId="{9CE97671-00B4-4455-946E-A02B64007032}">
      <dsp:nvSpPr>
        <dsp:cNvPr id="0" name=""/>
        <dsp:cNvSpPr/>
      </dsp:nvSpPr>
      <dsp:spPr>
        <a:xfrm rot="5400000">
          <a:off x="5849291" y="-2775029"/>
          <a:ext cx="2852188" cy="84108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Задачи: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Удовлетворение потребностей родителей и детей в получении образования;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эффективности образования путем внедрения дистанционных технологий;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воспитанникам возможности освоения образовательных программ непосредственно по месту их жительства;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нацеленности на распространение знаний среди родителей, повышение уровня их компетенции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 rot="-5400000">
        <a:off x="3069972" y="143522"/>
        <a:ext cx="8271594" cy="2573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86EA4-5537-4642-92FE-1729D65AB705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F6DFF-12F1-42DC-A33A-08AA23FD4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7086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95075F3-3AB7-4D9F-88F7-03502402C4A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C4D87BC-2519-4487-B679-B5C0EFEBC8E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0103E80-81E4-4C61-950C-54517A75CA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8B55BBA-9B03-445E-AC59-4BAE9FE21AF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8CFD4CF-00CC-4EAD-B9CF-F007789B30C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45757F2-93F0-4B96-8D9B-41520B9D2DF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EB6EC07-B1EB-4DA8-B549-9ED4EE44B99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D4499C-C476-492D-B846-20C82A99BC8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1BC7398-A6D7-4568-9F61-F3487A13C830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3D2E9B1-4CA7-4F6A-830C-FD7F0BA111F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DDBFA21-2897-41EF-A485-C7591E15593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A3BDA71D-9575-4882-818C-6E5B7908557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3B47809-9F5B-4F30-BB92-ACA8A654BA4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FEA5D31-64B5-42D9-81F4-69400561572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93E1859-938B-4F50-B8FD-C34FE33C4481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8A84584-0382-47EF-A6BD-3D54D259064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9232E10-CA5D-4842-852D-B6F508F051C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 noEditPoints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 noEditPoints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 noEditPoints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70D89A-5E74-4FAC-A779-045A99E2AABA}" type="datetimeFigureOut">
              <a:rPr lang="ru-RU" smtClean="0"/>
              <a:t>04.03.2023</a:t>
            </a:fld>
            <a:endParaRPr lang="ru-RU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486E1E-6118-42C0-AF8D-42ACC889346C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0" y="2"/>
            <a:ext cx="12192000" cy="1419497"/>
          </a:xfrm>
          <a:prstGeom prst="rect">
            <a:avLst/>
          </a:prstGeom>
        </p:spPr>
      </p:pic>
      <p:pic>
        <p:nvPicPr>
          <p:cNvPr id="12" name="Рисунок 11">
            <a:hlinkClick r:id="rId14"/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-1194000" y="367393"/>
            <a:ext cx="757763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Drawing" Target="../diagrams/drawing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6.jpe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 noEditPoints="1"/>
          </p:cNvSpPr>
          <p:nvPr>
            <p:ph type="title"/>
          </p:nvPr>
        </p:nvSpPr>
        <p:spPr>
          <a:xfrm>
            <a:off x="0" y="3386949"/>
            <a:ext cx="8511384" cy="143601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«Опыт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успешной практики 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семьями воспитанников посредством применения дистанционных технологий в образовательном процессе 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7636" y="1012231"/>
            <a:ext cx="3093654" cy="38670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1795" y="1118783"/>
            <a:ext cx="5055840" cy="146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Муниципальное автономное дошкольное образовательное учреждение муниципального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 «Центр -детский сад №46»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27635" y="5161736"/>
            <a:ext cx="29199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Посметухова 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т.+7-905-474-20-20</a:t>
            </a:r>
          </a:p>
          <a:p>
            <a:r>
              <a:rPr lang="en-US" sz="2200" dirty="0"/>
              <a:t>posmetrus@mail.ru</a:t>
            </a:r>
            <a:endParaRPr lang="ru-RU" sz="2200" dirty="0"/>
          </a:p>
        </p:txBody>
      </p:sp>
      <p:pic>
        <p:nvPicPr>
          <p:cNvPr id="12" name="Picture 9" descr="http://narod.bravedefender.ru/clipart/pngicon/cool/net/net_0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1000" y="5221696"/>
            <a:ext cx="1116013" cy="111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/>
          <a:srcRect l="7165" t="2535" b="9844"/>
          <a:stretch/>
        </p:blipFill>
        <p:spPr bwMode="auto">
          <a:xfrm>
            <a:off x="96526" y="843448"/>
            <a:ext cx="3734485" cy="208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208774" y="163370"/>
            <a:ext cx="9104697" cy="876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r="2464" b="7540"/>
          <a:stretch/>
        </p:blipFill>
        <p:spPr bwMode="auto">
          <a:xfrm>
            <a:off x="105534" y="963554"/>
            <a:ext cx="3450465" cy="3353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86127" y="1573094"/>
            <a:ext cx="1848506" cy="400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12001" y="1841929"/>
            <a:ext cx="1897472" cy="4111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80787" y="2369489"/>
            <a:ext cx="1874673" cy="4061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024" y="2831044"/>
            <a:ext cx="1775016" cy="384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s://avatars.mds.yandex.net/get-zen_doc/164147/pub_5d0409c0778de80db6095ae6_5d0409d2353a0c0d81784cc4/scale_120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684" y="4554692"/>
            <a:ext cx="3296164" cy="187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1208774" y="163370"/>
            <a:ext cx="9104697" cy="87689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СОЦИАЛЬНО-КОММУНИКАТИВНОЕ РАЗВИТИЕ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1" y="1458246"/>
            <a:ext cx="4012575" cy="28902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20" y="4045340"/>
            <a:ext cx="3429000" cy="2680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103286" y="1188185"/>
            <a:ext cx="1886132" cy="2700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9418" y="1749143"/>
            <a:ext cx="1869624" cy="2418826"/>
          </a:xfrm>
          <a:prstGeom prst="rect">
            <a:avLst/>
          </a:prstGeom>
        </p:spPr>
      </p:pic>
      <p:pic>
        <p:nvPicPr>
          <p:cNvPr id="13" name="Picture 2" descr="https://www.colibribookstore.com/media/catalog/product/cache/2/image/9df78eab33525d08d6e5fb8d27136e95/k/i/kidsbooks-skazki-o-druzhb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80332" y="3735134"/>
            <a:ext cx="1817764" cy="2389420"/>
          </a:xfrm>
          <a:prstGeom prst="rect">
            <a:avLst/>
          </a:prstGeom>
          <a:noFill/>
        </p:spPr>
      </p:pic>
      <p:pic>
        <p:nvPicPr>
          <p:cNvPr id="14" name="Picture 7" descr="C:\Users\sergey\Desktop\Снимо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17415" y="1280285"/>
            <a:ext cx="3203446" cy="227210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31776" y="4167969"/>
            <a:ext cx="1692863" cy="2587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54" y="1286221"/>
            <a:ext cx="5466034" cy="2997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https://i.pinimg.com/originals/c3/67/ce/c367ce0754dac28cfcfb94b0d6bf8508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2055" y="4772680"/>
            <a:ext cx="1944216" cy="165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vatars.mds.yandex.net/get-pdb/2362009/38ac619c-6921-432f-9046-ecb21830bccd/s120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76540" y="1360530"/>
            <a:ext cx="1539021" cy="149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 descr="https://sun9-36.userapi.com/c206516/v206516294/101e40/JEZKitdyS0U.jpg"/>
          <p:cNvPicPr>
            <a:picLocks noChangeAspect="1" noChangeArrowheads="1"/>
          </p:cNvPicPr>
          <p:nvPr/>
        </p:nvPicPr>
        <p:blipFill>
          <a:blip r:embed="rId6">
            <a:lum bright="-20000" contrast="20000"/>
          </a:blip>
          <a:srcRect/>
          <a:stretch>
            <a:fillRect/>
          </a:stretch>
        </p:blipFill>
        <p:spPr bwMode="auto">
          <a:xfrm>
            <a:off x="5716413" y="913387"/>
            <a:ext cx="3365248" cy="264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3" descr="C:\Users\sergey\Desktop\Снимо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8070" y="3555709"/>
            <a:ext cx="3724652" cy="299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2" descr="https://sun9-3.userapi.com/c857124/v857124973/1508e1/VAFrl0GLQ5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58678" y="2859039"/>
            <a:ext cx="3250442" cy="382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Заголовок 1"/>
          <p:cNvSpPr txBox="1"/>
          <p:nvPr/>
        </p:nvSpPr>
        <p:spPr>
          <a:xfrm>
            <a:off x="1208774" y="163370"/>
            <a:ext cx="9104697" cy="87689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097014" y="193850"/>
            <a:ext cx="9104697" cy="876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УЧИ.РУ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5"/>
          <p:cNvSpPr txBox="1"/>
          <p:nvPr/>
        </p:nvSpPr>
        <p:spPr>
          <a:xfrm>
            <a:off x="838200" y="2619001"/>
            <a:ext cx="10515600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rgbClr val="69009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25241" y="1981203"/>
            <a:ext cx="2476548" cy="4571199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4837" y="1727201"/>
            <a:ext cx="2418735" cy="4245681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-566" t="-391" r="9234" b="391"/>
          <a:stretch/>
        </p:blipFill>
        <p:spPr bwMode="auto">
          <a:xfrm>
            <a:off x="193040" y="1513841"/>
            <a:ext cx="3495040" cy="40722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44863" y="2114553"/>
            <a:ext cx="2504901" cy="4571199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5309" y="1266684"/>
            <a:ext cx="2275688" cy="4641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2754" y="1498652"/>
            <a:ext cx="2410244" cy="465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22998" y="1826775"/>
            <a:ext cx="2424366" cy="4652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47364" y="2065155"/>
            <a:ext cx="2344117" cy="451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91481" y="2444817"/>
            <a:ext cx="2378079" cy="4302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"/>
          <p:cNvSpPr txBox="1"/>
          <p:nvPr/>
        </p:nvSpPr>
        <p:spPr>
          <a:xfrm>
            <a:off x="1208774" y="163370"/>
            <a:ext cx="9104697" cy="87689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ВСЕРОССИЙСКАЯ ОНЛАЙН АКЦИЯ «ОКНА ПОБЕДЫ»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/>
          <p:nvPr/>
        </p:nvSpPr>
        <p:spPr>
          <a:xfrm>
            <a:off x="1208774" y="163370"/>
            <a:ext cx="9104697" cy="87689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4678" y="1629423"/>
            <a:ext cx="82247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дистанционных технологий образования в период самоизоляции»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15969" y="3491796"/>
          <a:ext cx="11973362" cy="169622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26863"/>
                <a:gridCol w="1421787"/>
                <a:gridCol w="1421787"/>
                <a:gridCol w="830307"/>
                <a:gridCol w="830307"/>
                <a:gridCol w="2379594"/>
                <a:gridCol w="2662717"/>
              </a:tblGrid>
              <a:tr h="85837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Число респондентов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Да, в полной мере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Да, частично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Скорее нет, чем 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Не удовлетворен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8378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itchFamily="34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itchFamily="34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51%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itchFamily="34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itchFamily="34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49%</a:t>
                      </a:r>
                      <a:endParaRPr lang="ru-RU" sz="2000" dirty="0"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Calibri" pitchFamily="34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75764" y="2866393"/>
            <a:ext cx="109285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определение удовлетворенности способом взаимодействия педагогов, детей и родителей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9" descr="http://narod.bravedefender.ru/clipart/pngicon/cool/net/net_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2034" y="5431707"/>
            <a:ext cx="1116013" cy="11160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/>
          <p:nvPr/>
        </p:nvSpPr>
        <p:spPr>
          <a:xfrm>
            <a:off x="1361174" y="315770"/>
            <a:ext cx="9104697" cy="87689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СОЦИОЛОГИЧЕСКИЙ ОПРОС РОДИТЕЛЕЙ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170367" y="1683397"/>
            <a:ext cx="11401147" cy="4550228"/>
          </a:xfrm>
        </p:spPr>
        <p:txBody>
          <a:bodyPr/>
          <a:lstStyle/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0" u="none" strike="noStrike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1.Атемаскина Ю.В. Современные педагогические технологии в ДОУ. – М.: Детство-Пресс. – 112 с.</a:t>
            </a:r>
          </a:p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0" u="none" strike="noStrike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2.Абдуллаев С. Г. Оценка эффективности системы дистанционного обучения // Телекоммуникации и информатизация образования.</a:t>
            </a:r>
          </a:p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0" u="none" strike="noStrike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3.Калинина Т.В. Управление ДОУ. «Новые информационные технологии в дошкольном детстве». М, Сфера, 2008</a:t>
            </a:r>
          </a:p>
          <a:p>
            <a:pPr marL="0" marR="0" indent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400" b="1" i="0" u="none" strike="noStrike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4.Федина, Н.Ф. Дистанционные образовательные технологии в системе дошкольного образования: научные подходы и перспективы развития[Текст] / Н.Ф. Федина // Проблемы современного образования. – 2017. - № 2. – С. 56-59.</a:t>
            </a:r>
            <a:endParaRPr sz="2400" b="1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quarter" idx="13"/>
          </p:nvPr>
        </p:nvSpPr>
        <p:spPr>
          <a:xfrm>
            <a:off x="1404257" y="263434"/>
            <a:ext cx="8615083" cy="709749"/>
          </a:xfrm>
        </p:spPr>
        <p:txBody>
          <a:bodyPr/>
          <a:lstStyle/>
          <a:p>
            <a:pPr marL="45720" indent="0">
              <a:buNone/>
            </a:pPr>
            <a:r>
              <a:rPr lang="ru-RU" sz="24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/>
          <p:nvPr/>
        </p:nvSpPr>
        <p:spPr>
          <a:xfrm>
            <a:off x="1208774" y="163370"/>
            <a:ext cx="9104697" cy="87689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8774" y="1632686"/>
            <a:ext cx="985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ЗА </a:t>
            </a:r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85524" y="2973214"/>
            <a:ext cx="9959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 РАДЫ   ПОДЕЛИТЬСЯ    НАШИМ ОПЫТОМ  И    ДОСТИЖЕНИЯМИ</a:t>
            </a:r>
            <a:b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  ОТКРЫТЫ   ДЛЯ     ОБЩЕНИЯ    И ПРЕДЛОЖЕНИЙ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C:\Users\333\Desktop\Лизавета\РИСУНКИ\useful-link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094" y="4401876"/>
            <a:ext cx="1319211" cy="98903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088681" y="4711729"/>
            <a:ext cx="313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ru-RU" b="1" i="1" u="sng" dirty="0">
                <a:latin typeface="Arial" panose="020B0604020202020204" pitchFamily="34" charset="0"/>
                <a:cs typeface="Arial" panose="020B0604020202020204" pitchFamily="34" charset="0"/>
              </a:rPr>
              <a:t>ds46.centerstart.ru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15" name="Picture 3" descr="C:\Users\333\Desktop\Лизавета\РИСУНКИ\cartref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2" y="5506418"/>
            <a:ext cx="1220853" cy="119214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088681" y="57793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i="1" dirty="0">
                <a:latin typeface="Arial" panose="020B0604020202020204" pitchFamily="34" charset="0"/>
              </a:rPr>
              <a:t>350089, г. Краснодар</a:t>
            </a:r>
            <a:endParaRPr lang="ru-RU" alt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b="1" i="1" dirty="0">
                <a:latin typeface="Arial" panose="020B0604020202020204" pitchFamily="34" charset="0"/>
              </a:rPr>
              <a:t>ул. Бульварное Кольцо, </a:t>
            </a:r>
            <a:r>
              <a:rPr lang="ru-RU" altLang="ru-RU" b="1" i="1" dirty="0" smtClean="0">
                <a:latin typeface="Arial" panose="020B0604020202020204" pitchFamily="34" charset="0"/>
              </a:rPr>
              <a:t>д.24, тел. 261-35-67</a:t>
            </a:r>
            <a:endParaRPr lang="ru-RU" alt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 descr="http://narod.bravedefender.ru/clipart/pngicon/cool/net/net_0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28498" y="4663312"/>
            <a:ext cx="1545440" cy="1545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946870" y="183690"/>
            <a:ext cx="9104697" cy="87689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САМОИЗОЛЯЦИИ ИЗМЕНИЛИ ЖИЗНЬ ДЕТЕЙ и ВЗРОСЛЫХ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G:\гаджеты\i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097" y="1408057"/>
            <a:ext cx="2801404" cy="1591707"/>
          </a:xfrm>
          <a:prstGeom prst="rect">
            <a:avLst/>
          </a:prstGeom>
          <a:noFill/>
        </p:spPr>
      </p:pic>
      <p:pic>
        <p:nvPicPr>
          <p:cNvPr id="9" name="Picture 3" descr="G:\гаджеты\i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897" y="2999762"/>
            <a:ext cx="2547616" cy="143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333\Desktop\1.сайт-новое\САЙТ-МЕНЮ\САЙТ-14-15г\Документы\защита данных\картинки\Zash_dannyh_B.jpg"/>
          <p:cNvPicPr>
            <a:picLocks noChangeAspect="1" noChangeArrowheads="1"/>
          </p:cNvPicPr>
          <p:nvPr/>
        </p:nvPicPr>
        <p:blipFill>
          <a:blip r:embed="rId5"/>
          <a:srcRect t="13219" b="14943"/>
          <a:stretch/>
        </p:blipFill>
        <p:spPr bwMode="auto">
          <a:xfrm>
            <a:off x="399897" y="4432798"/>
            <a:ext cx="2612603" cy="2007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D:\Лизавета\МИП\выступление-март15г\image-26-05-15-01-28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6297" y="1427382"/>
            <a:ext cx="4793979" cy="464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34653" y="1427384"/>
            <a:ext cx="3833828" cy="27914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7" descr="G:\гаджеты\i (2)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2893" y="4721542"/>
            <a:ext cx="4057348" cy="1430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247958" y="204010"/>
            <a:ext cx="9287962" cy="8768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ДИСТАНЦИОННОГО ОБУЧЕНИЯ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/>
        </p:nvGraphicFramePr>
        <p:xfrm>
          <a:off x="294642" y="1555635"/>
          <a:ext cx="11480799" cy="4394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50388" y="4674111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101726" y="3988761"/>
            <a:ext cx="1659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Lorem Ipsum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875179" y="3830662"/>
            <a:ext cx="3102671" cy="3102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EditPoints="1" noChangeArrowheads="1"/>
          </p:cNvSpPr>
          <p:nvPr>
            <p:ph type="title"/>
          </p:nvPr>
        </p:nvSpPr>
        <p:spPr>
          <a:xfrm>
            <a:off x="-171476" y="188641"/>
            <a:ext cx="10820439" cy="563563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75000"/>
              </a:lnSpc>
              <a:buNone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  <a:r>
              <a:rPr lang="ru-RU" sz="28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i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3" name="Oval 4"/>
          <p:cNvSpPr>
            <a:spLocks noChangeArrowheads="1"/>
          </p:cNvSpPr>
          <p:nvPr/>
        </p:nvSpPr>
        <p:spPr bwMode="auto">
          <a:xfrm>
            <a:off x="3329518" y="2160592"/>
            <a:ext cx="5384801" cy="3962403"/>
          </a:xfrm>
          <a:prstGeom prst="ellipse">
            <a:avLst/>
          </a:prstGeom>
          <a:noFill/>
          <a:ln w="19050" algn="ctr">
            <a:solidFill>
              <a:schemeClr val="accent1"/>
            </a:solidFill>
            <a:round/>
          </a:ln>
        </p:spPr>
        <p:txBody>
          <a:bodyPr wrap="none" anchor="ctr"/>
          <a:lstStyle/>
          <a:p>
            <a:endParaRPr lang="ru-RU">
              <a:solidFill>
                <a:srgbClr val="002060"/>
              </a:solidFill>
            </a:endParaRPr>
          </a:p>
        </p:txBody>
      </p:sp>
      <p:grpSp>
        <p:nvGrpSpPr>
          <p:cNvPr id="3" name="Group 5"/>
          <p:cNvGrpSpPr/>
          <p:nvPr/>
        </p:nvGrpSpPr>
        <p:grpSpPr bwMode="auto">
          <a:xfrm>
            <a:off x="4555133" y="2614616"/>
            <a:ext cx="3076590" cy="2789721"/>
            <a:chOff x="1910" y="1858"/>
            <a:chExt cx="1819" cy="1743"/>
          </a:xfrm>
        </p:grpSpPr>
        <p:sp>
          <p:nvSpPr>
            <p:cNvPr id="8245" name="Oval 6"/>
            <p:cNvSpPr>
              <a:spLocks noChangeArrowheads="1"/>
            </p:cNvSpPr>
            <p:nvPr/>
          </p:nvSpPr>
          <p:spPr bwMode="gray">
            <a:xfrm>
              <a:off x="1910" y="1858"/>
              <a:ext cx="1819" cy="1743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42E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8246" name="Freeform 7"/>
            <p:cNvSpPr/>
            <p:nvPr/>
          </p:nvSpPr>
          <p:spPr bwMode="gray">
            <a:xfrm>
              <a:off x="2143" y="1949"/>
              <a:ext cx="1296" cy="634"/>
            </a:xfrm>
            <a:custGeom>
              <a:avLst/>
              <a:gdLst/>
              <a:ahLst/>
              <a:cxnLst/>
              <a:rect l="l" t="t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5400000" scaled="1"/>
            </a:gradFill>
            <a:ln w="0">
              <a:noFill/>
              <a:round/>
            </a:ln>
          </p:spPr>
          <p:txBody>
            <a:bodyPr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</p:grpSp>
      <p:sp>
        <p:nvSpPr>
          <p:cNvPr id="125960" name="Text Box 8"/>
          <p:cNvSpPr txBox="1">
            <a:spLocks noChangeArrowheads="1"/>
          </p:cNvSpPr>
          <p:nvPr/>
        </p:nvSpPr>
        <p:spPr bwMode="gray">
          <a:xfrm>
            <a:off x="5239048" y="3182820"/>
            <a:ext cx="1807546" cy="1446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pPr algn="ctr" eaLnBrk="0" hangingPunct="0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Интерактивное</a:t>
            </a:r>
          </a:p>
          <a:p>
            <a:pPr algn="ctr" eaLnBrk="0" hangingPunct="0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сотрудничество</a:t>
            </a:r>
          </a:p>
          <a:p>
            <a:pPr algn="ctr" eaLnBrk="0" hangingPunct="0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педагогов </a:t>
            </a:r>
          </a:p>
          <a:p>
            <a:pPr algn="ctr" eaLnBrk="0" hangingPunct="0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родителей</a:t>
            </a:r>
          </a:p>
        </p:txBody>
      </p:sp>
      <p:grpSp>
        <p:nvGrpSpPr>
          <p:cNvPr id="4" name="Group 9"/>
          <p:cNvGrpSpPr/>
          <p:nvPr/>
        </p:nvGrpSpPr>
        <p:grpSpPr bwMode="auto">
          <a:xfrm>
            <a:off x="4336953" y="2004223"/>
            <a:ext cx="914400" cy="658813"/>
            <a:chOff x="2640" y="1088"/>
            <a:chExt cx="432" cy="415"/>
          </a:xfrm>
        </p:grpSpPr>
        <p:grpSp>
          <p:nvGrpSpPr>
            <p:cNvPr id="5" name="Group 10"/>
            <p:cNvGrpSpPr/>
            <p:nvPr/>
          </p:nvGrpSpPr>
          <p:grpSpPr bwMode="auto">
            <a:xfrm>
              <a:off x="2640" y="1088"/>
              <a:ext cx="432" cy="415"/>
              <a:chOff x="2016" y="1920"/>
              <a:chExt cx="1680" cy="1680"/>
            </a:xfrm>
          </p:grpSpPr>
          <p:sp>
            <p:nvSpPr>
              <p:cNvPr id="125963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shade val="42353"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  <p:sp>
            <p:nvSpPr>
              <p:cNvPr id="8244" name="Freeform 12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5965" name="Text Box 13"/>
            <p:cNvSpPr txBox="1">
              <a:spLocks noChangeArrowheads="1"/>
            </p:cNvSpPr>
            <p:nvPr/>
          </p:nvSpPr>
          <p:spPr bwMode="gray">
            <a:xfrm>
              <a:off x="2761" y="1206"/>
              <a:ext cx="191" cy="29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4607984" y="5092706"/>
            <a:ext cx="425451" cy="279400"/>
            <a:chOff x="2236" y="3191"/>
            <a:chExt cx="201" cy="176"/>
          </a:xfrm>
        </p:grpSpPr>
        <p:sp>
          <p:nvSpPr>
            <p:cNvPr id="125967" name="Oval 15"/>
            <p:cNvSpPr>
              <a:spLocks noChangeArrowheads="1"/>
            </p:cNvSpPr>
            <p:nvPr/>
          </p:nvSpPr>
          <p:spPr bwMode="gray">
            <a:xfrm rot="18227093">
              <a:off x="2224" y="3297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shade val="66667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25968" name="Oval 16"/>
            <p:cNvSpPr>
              <a:spLocks noChangeArrowheads="1"/>
            </p:cNvSpPr>
            <p:nvPr/>
          </p:nvSpPr>
          <p:spPr bwMode="gray">
            <a:xfrm rot="18227093">
              <a:off x="2338" y="3203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shade val="66667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3675682" y="5305290"/>
            <a:ext cx="916597" cy="659382"/>
            <a:chOff x="1824" y="3357"/>
            <a:chExt cx="432" cy="453"/>
          </a:xfrm>
        </p:grpSpPr>
        <p:grpSp>
          <p:nvGrpSpPr>
            <p:cNvPr id="8" name="Group 18"/>
            <p:cNvGrpSpPr/>
            <p:nvPr/>
          </p:nvGrpSpPr>
          <p:grpSpPr bwMode="auto">
            <a:xfrm>
              <a:off x="1824" y="3357"/>
              <a:ext cx="432" cy="432"/>
              <a:chOff x="2016" y="1920"/>
              <a:chExt cx="1680" cy="1680"/>
            </a:xfrm>
          </p:grpSpPr>
          <p:sp>
            <p:nvSpPr>
              <p:cNvPr id="125971" name="Oval 1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shade val="24314"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  <p:sp>
            <p:nvSpPr>
              <p:cNvPr id="8238" name="Freeform 20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folHlink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5973" name="Text Box 21"/>
            <p:cNvSpPr txBox="1">
              <a:spLocks noChangeArrowheads="1"/>
            </p:cNvSpPr>
            <p:nvPr/>
          </p:nvSpPr>
          <p:spPr bwMode="gray">
            <a:xfrm>
              <a:off x="1951" y="3493"/>
              <a:ext cx="191" cy="317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9" name="Group 22"/>
          <p:cNvGrpSpPr/>
          <p:nvPr/>
        </p:nvGrpSpPr>
        <p:grpSpPr bwMode="auto">
          <a:xfrm>
            <a:off x="8210553" y="3151192"/>
            <a:ext cx="910167" cy="693738"/>
            <a:chOff x="3938" y="1968"/>
            <a:chExt cx="430" cy="437"/>
          </a:xfrm>
        </p:grpSpPr>
        <p:grpSp>
          <p:nvGrpSpPr>
            <p:cNvPr id="10" name="Group 23"/>
            <p:cNvGrpSpPr/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125976" name="Oval 2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tint val="57647"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  <p:sp>
            <p:nvSpPr>
              <p:cNvPr id="8234" name="Freeform 25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5978" name="Text Box 26"/>
            <p:cNvSpPr txBox="1">
              <a:spLocks noChangeArrowheads="1"/>
            </p:cNvSpPr>
            <p:nvPr/>
          </p:nvSpPr>
          <p:spPr bwMode="gray">
            <a:xfrm>
              <a:off x="4066" y="2098"/>
              <a:ext cx="191" cy="29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1" name="Group 27"/>
          <p:cNvGrpSpPr/>
          <p:nvPr/>
        </p:nvGrpSpPr>
        <p:grpSpPr bwMode="auto">
          <a:xfrm>
            <a:off x="7393519" y="5360994"/>
            <a:ext cx="872067" cy="639763"/>
            <a:chOff x="3552" y="3339"/>
            <a:chExt cx="412" cy="403"/>
          </a:xfrm>
        </p:grpSpPr>
        <p:grpSp>
          <p:nvGrpSpPr>
            <p:cNvPr id="12" name="Group 28"/>
            <p:cNvGrpSpPr/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125981" name="Oval 29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shade val="45490"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  <p:sp>
            <p:nvSpPr>
              <p:cNvPr id="8230" name="Freeform 30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2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5983" name="Text Box 31"/>
            <p:cNvSpPr txBox="1">
              <a:spLocks noChangeArrowheads="1"/>
            </p:cNvSpPr>
            <p:nvPr/>
          </p:nvSpPr>
          <p:spPr bwMode="gray">
            <a:xfrm>
              <a:off x="3646" y="3451"/>
              <a:ext cx="191" cy="29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 bwMode="auto">
          <a:xfrm>
            <a:off x="2977369" y="3254526"/>
            <a:ext cx="1034868" cy="733875"/>
            <a:chOff x="1488" y="1968"/>
            <a:chExt cx="432" cy="432"/>
          </a:xfrm>
        </p:grpSpPr>
        <p:grpSp>
          <p:nvGrpSpPr>
            <p:cNvPr id="14" name="Group 33"/>
            <p:cNvGrpSpPr/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25986" name="Oval 34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shade val="45490"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  <p:sp>
            <p:nvSpPr>
              <p:cNvPr id="8226" name="Freeform 35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1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5988" name="Text Box 36"/>
            <p:cNvSpPr txBox="1">
              <a:spLocks noChangeArrowheads="1"/>
            </p:cNvSpPr>
            <p:nvPr/>
          </p:nvSpPr>
          <p:spPr bwMode="gray">
            <a:xfrm>
              <a:off x="1602" y="2077"/>
              <a:ext cx="169" cy="272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125989" name="Oval 37"/>
          <p:cNvSpPr>
            <a:spLocks noChangeArrowheads="1"/>
          </p:cNvSpPr>
          <p:nvPr/>
        </p:nvSpPr>
        <p:spPr bwMode="gray">
          <a:xfrm rot="18227093">
            <a:off x="7288215" y="5193513"/>
            <a:ext cx="130175" cy="184151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shade val="66667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</a:ln>
          <a:effectLst/>
        </p:spPr>
        <p:txBody>
          <a:bodyPr wrap="none" anchor="ctr"/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gray">
          <a:xfrm rot="18227093">
            <a:off x="7085015" y="5041113"/>
            <a:ext cx="130175" cy="184151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shade val="66667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</a:ln>
          <a:effectLst/>
        </p:spPr>
        <p:txBody>
          <a:bodyPr wrap="none" anchor="ctr"/>
          <a:lstStyle/>
          <a:p>
            <a:endParaRPr lang="ru-RU">
              <a:solidFill>
                <a:srgbClr val="002060"/>
              </a:solidFill>
            </a:endParaRPr>
          </a:p>
        </p:txBody>
      </p:sp>
      <p:grpSp>
        <p:nvGrpSpPr>
          <p:cNvPr id="15" name="Group 39"/>
          <p:cNvGrpSpPr/>
          <p:nvPr/>
        </p:nvGrpSpPr>
        <p:grpSpPr bwMode="auto">
          <a:xfrm>
            <a:off x="4040718" y="3608393"/>
            <a:ext cx="488951" cy="206375"/>
            <a:chOff x="2016" y="2304"/>
            <a:chExt cx="231" cy="130"/>
          </a:xfrm>
        </p:grpSpPr>
        <p:sp>
          <p:nvSpPr>
            <p:cNvPr id="125992" name="Oval 40"/>
            <p:cNvSpPr>
              <a:spLocks noChangeArrowheads="1"/>
            </p:cNvSpPr>
            <p:nvPr/>
          </p:nvSpPr>
          <p:spPr bwMode="gray">
            <a:xfrm rot="18227093">
              <a:off x="2004" y="2309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shade val="57647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25993" name="Oval 41"/>
            <p:cNvSpPr>
              <a:spLocks noChangeArrowheads="1"/>
            </p:cNvSpPr>
            <p:nvPr/>
          </p:nvSpPr>
          <p:spPr bwMode="gray">
            <a:xfrm rot="18227093">
              <a:off x="2148" y="2357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shade val="48627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oup 42"/>
          <p:cNvGrpSpPr/>
          <p:nvPr/>
        </p:nvGrpSpPr>
        <p:grpSpPr bwMode="auto">
          <a:xfrm>
            <a:off x="6912593" y="2848879"/>
            <a:ext cx="204455" cy="412750"/>
            <a:chOff x="2832" y="1612"/>
            <a:chExt cx="87" cy="260"/>
          </a:xfrm>
        </p:grpSpPr>
        <p:sp>
          <p:nvSpPr>
            <p:cNvPr id="125995" name="Oval 43"/>
            <p:cNvSpPr>
              <a:spLocks noChangeArrowheads="1"/>
            </p:cNvSpPr>
            <p:nvPr/>
          </p:nvSpPr>
          <p:spPr bwMode="gray">
            <a:xfrm rot="18227093">
              <a:off x="2820" y="1617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shade val="4549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25996" name="Oval 44"/>
            <p:cNvSpPr>
              <a:spLocks noChangeArrowheads="1"/>
            </p:cNvSpPr>
            <p:nvPr/>
          </p:nvSpPr>
          <p:spPr bwMode="gray">
            <a:xfrm rot="18227093">
              <a:off x="2820" y="1795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shade val="48627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</p:grpSp>
      <p:sp>
        <p:nvSpPr>
          <p:cNvPr id="125997" name="Oval 45"/>
          <p:cNvSpPr>
            <a:spLocks noChangeArrowheads="1"/>
          </p:cNvSpPr>
          <p:nvPr/>
        </p:nvSpPr>
        <p:spPr bwMode="gray">
          <a:xfrm rot="18227093">
            <a:off x="7821615" y="3621887"/>
            <a:ext cx="130175" cy="184151"/>
          </a:xfrm>
          <a:prstGeom prst="ellipse">
            <a:avLst/>
          </a:prstGeom>
          <a:gradFill rotWithShape="1">
            <a:gsLst>
              <a:gs pos="0">
                <a:schemeClr val="hlink">
                  <a:tint val="75686"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</a:ln>
          <a:effectLst/>
        </p:spPr>
        <p:txBody>
          <a:bodyPr wrap="none" anchor="ctr"/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125998" name="Oval 46"/>
          <p:cNvSpPr>
            <a:spLocks noChangeArrowheads="1"/>
          </p:cNvSpPr>
          <p:nvPr/>
        </p:nvSpPr>
        <p:spPr bwMode="gray">
          <a:xfrm rot="18227093">
            <a:off x="7491415" y="3745712"/>
            <a:ext cx="130175" cy="184151"/>
          </a:xfrm>
          <a:prstGeom prst="ellipse">
            <a:avLst/>
          </a:prstGeom>
          <a:gradFill rotWithShape="1">
            <a:gsLst>
              <a:gs pos="0">
                <a:schemeClr val="hlink">
                  <a:tint val="75686"/>
                </a:schemeClr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</a:ln>
          <a:effectLst/>
        </p:spPr>
        <p:txBody>
          <a:bodyPr wrap="none" anchor="ctr"/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8218" name="Text Box 48"/>
          <p:cNvSpPr txBox="1">
            <a:spLocks noChangeArrowheads="1"/>
          </p:cNvSpPr>
          <p:nvPr/>
        </p:nvSpPr>
        <p:spPr bwMode="auto">
          <a:xfrm>
            <a:off x="227011" y="836713"/>
            <a:ext cx="10477501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fontAlgn="t">
              <a:spcAft>
                <a:spcPts val="0"/>
              </a:spcAft>
              <a:tabLst>
                <a:tab pos="27051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8199" name="Text Box 49"/>
          <p:cNvSpPr txBox="1">
            <a:spLocks noChangeArrowheads="1"/>
          </p:cNvSpPr>
          <p:nvPr/>
        </p:nvSpPr>
        <p:spPr bwMode="auto">
          <a:xfrm>
            <a:off x="8191515" y="4786323"/>
            <a:ext cx="3524275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endParaRPr lang="en-US" sz="2200" b="1" i="1" dirty="0">
              <a:solidFill>
                <a:srgbClr val="002060"/>
              </a:solidFill>
            </a:endParaRPr>
          </a:p>
        </p:txBody>
      </p:sp>
      <p:pic>
        <p:nvPicPr>
          <p:cNvPr id="56" name="Picture 5" descr="G:\гаджеты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3144" y="2445647"/>
            <a:ext cx="2654576" cy="127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001" y="2193955"/>
            <a:ext cx="2388187" cy="111930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7" name="Picture 4" descr="G:\гаджеты\i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835" y="3995928"/>
            <a:ext cx="2693090" cy="1530165"/>
          </a:xfrm>
          <a:prstGeom prst="rect">
            <a:avLst/>
          </a:prstGeom>
          <a:noFill/>
        </p:spPr>
      </p:pic>
      <p:pic>
        <p:nvPicPr>
          <p:cNvPr id="59" name="Рисунок 58" descr="http://www.pvsm.ru/images/sobiraem-svoi-analog-Google-Calendar-ne-v-30-strok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6840" y="4432868"/>
            <a:ext cx="3075013" cy="1016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42"/>
          <p:cNvGrpSpPr/>
          <p:nvPr/>
        </p:nvGrpSpPr>
        <p:grpSpPr bwMode="auto">
          <a:xfrm>
            <a:off x="5068809" y="2700350"/>
            <a:ext cx="204455" cy="412750"/>
            <a:chOff x="2832" y="1612"/>
            <a:chExt cx="87" cy="260"/>
          </a:xfrm>
        </p:grpSpPr>
        <p:sp>
          <p:nvSpPr>
            <p:cNvPr id="62" name="Oval 43"/>
            <p:cNvSpPr>
              <a:spLocks noChangeArrowheads="1"/>
            </p:cNvSpPr>
            <p:nvPr/>
          </p:nvSpPr>
          <p:spPr bwMode="gray">
            <a:xfrm rot="18227093">
              <a:off x="2820" y="1617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shade val="4549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63" name="Oval 44"/>
            <p:cNvSpPr>
              <a:spLocks noChangeArrowheads="1"/>
            </p:cNvSpPr>
            <p:nvPr/>
          </p:nvSpPr>
          <p:spPr bwMode="gray">
            <a:xfrm rot="18227093">
              <a:off x="2820" y="1795"/>
              <a:ext cx="82" cy="87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shade val="48627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</a:ln>
            <a:effectLst/>
          </p:spPr>
          <p:txBody>
            <a:bodyPr wrap="none" anchor="ctr"/>
            <a:lstStyle/>
            <a:p>
              <a:endParaRPr lang="ru-RU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oup 9"/>
          <p:cNvGrpSpPr/>
          <p:nvPr/>
        </p:nvGrpSpPr>
        <p:grpSpPr bwMode="auto">
          <a:xfrm>
            <a:off x="6659847" y="2059892"/>
            <a:ext cx="914400" cy="658813"/>
            <a:chOff x="2640" y="1088"/>
            <a:chExt cx="432" cy="415"/>
          </a:xfrm>
        </p:grpSpPr>
        <p:grpSp>
          <p:nvGrpSpPr>
            <p:cNvPr id="19" name="Group 10"/>
            <p:cNvGrpSpPr/>
            <p:nvPr/>
          </p:nvGrpSpPr>
          <p:grpSpPr bwMode="auto">
            <a:xfrm>
              <a:off x="2640" y="1088"/>
              <a:ext cx="432" cy="415"/>
              <a:chOff x="2016" y="1920"/>
              <a:chExt cx="1680" cy="1680"/>
            </a:xfrm>
          </p:grpSpPr>
          <p:sp>
            <p:nvSpPr>
              <p:cNvPr id="67" name="Oval 11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shade val="42353"/>
                    </a:schemeClr>
                  </a:gs>
                </a:gsLst>
                <a:lin ang="5400000" scaled="1"/>
              </a:gra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  <p:sp>
            <p:nvSpPr>
              <p:cNvPr id="68" name="Freeform 12"/>
              <p:cNvSpPr/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 w="0">
                <a:noFill/>
                <a:round/>
              </a:ln>
            </p:spPr>
            <p:txBody>
              <a:bodyPr/>
              <a:lstStyle/>
              <a:p>
                <a:endParaRPr lang="ru-RU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6" name="Text Box 13"/>
            <p:cNvSpPr txBox="1">
              <a:spLocks noChangeArrowheads="1"/>
            </p:cNvSpPr>
            <p:nvPr/>
          </p:nvSpPr>
          <p:spPr bwMode="gray">
            <a:xfrm>
              <a:off x="2761" y="1206"/>
              <a:ext cx="191" cy="29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6</a:t>
              </a:r>
              <a:endPara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pic>
        <p:nvPicPr>
          <p:cNvPr id="71" name="Рисунок 70" descr="http://www.worldsoul.ru/img3/skypewp02.jpg"/>
          <p:cNvPicPr/>
          <p:nvPr/>
        </p:nvPicPr>
        <p:blipFill>
          <a:blip r:embed="rId7"/>
          <a:srcRect b="56987"/>
          <a:stretch/>
        </p:blipFill>
        <p:spPr bwMode="auto">
          <a:xfrm>
            <a:off x="784547" y="229954"/>
            <a:ext cx="3317554" cy="163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3" descr="G:\гаджеты\i (7)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2358" y="652091"/>
            <a:ext cx="2931424" cy="1440109"/>
          </a:xfrm>
          <a:prstGeom prst="rect">
            <a:avLst/>
          </a:prstGeom>
          <a:noFill/>
        </p:spPr>
      </p:pic>
      <p:pic>
        <p:nvPicPr>
          <p:cNvPr id="70" name="Picture 3" descr="G:\гаджеты\i (5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48243" y="5643578"/>
            <a:ext cx="1748231" cy="98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92486" y="638700"/>
            <a:ext cx="3395631" cy="1619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996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http://www.pvsm.ru/images/sobiraem-svoi-analog-Google-Calendar-ne-v-30-strok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135" y="165194"/>
            <a:ext cx="8143354" cy="127955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31" y="1662770"/>
            <a:ext cx="7064128" cy="403344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5" name="Picture 7" descr="F:\катя 16гр\IMG_32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0426" y="4202960"/>
            <a:ext cx="3141151" cy="176695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F:\катя 16гр\IMG_479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9571246" y="221320"/>
            <a:ext cx="2446864" cy="244686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F:\катя 16гр\IMG_48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3586" y="2394284"/>
            <a:ext cx="3215320" cy="18086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F:\катя 16гр\IMG_527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81577" y="5037449"/>
            <a:ext cx="3236533" cy="18205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982046" y="0"/>
            <a:ext cx="9104697" cy="87689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ПЛАТФОРМА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 t="3304" r="35757"/>
          <a:stretch/>
        </p:blipFill>
        <p:spPr bwMode="auto">
          <a:xfrm>
            <a:off x="185930" y="1372684"/>
            <a:ext cx="6209991" cy="5257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02431" y="1372684"/>
            <a:ext cx="2153744" cy="27127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94683" y="1409873"/>
            <a:ext cx="2430973" cy="2675533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2" descr="http://gr10.mbdou2.caduk.ru/images/p57_sovety_psikhologa_roditelja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4493" y="4254135"/>
            <a:ext cx="1989619" cy="2444619"/>
          </a:xfrm>
          <a:prstGeom prst="rect">
            <a:avLst/>
          </a:prstGeom>
          <a:ln w="5715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81439" y="4454879"/>
            <a:ext cx="2857464" cy="190088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02430" y="1372684"/>
            <a:ext cx="2153744" cy="2712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1443318" y="313394"/>
            <a:ext cx="8534400" cy="81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АЛГОРИТМ РАЗРАБОТКИ КОНСПЕКТА К ДИСТАНЦИОННОМУ ЗАНЯТИЮ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хема 6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62137" y="1400922"/>
            <a:ext cx="8467725" cy="52546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62137" y="1400922"/>
            <a:ext cx="8951539" cy="118091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Текст. поле 10"/>
          <p:cNvSpPr txBox="1"/>
          <p:nvPr/>
        </p:nvSpPr>
        <p:spPr>
          <a:xfrm>
            <a:off x="2082080" y="1649506"/>
            <a:ext cx="7740688" cy="8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Определение темы дистанционного</a:t>
            </a:r>
            <a:r>
              <a:rPr lang="ru-RU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занятия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о скругленными углами 11"/>
          <p:cNvSpPr/>
          <p:nvPr/>
        </p:nvSpPr>
        <p:spPr>
          <a:xfrm>
            <a:off x="1857963" y="2719606"/>
            <a:ext cx="8951539" cy="126159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Текст. поле 12"/>
          <p:cNvSpPr txBox="1"/>
          <p:nvPr/>
        </p:nvSpPr>
        <p:spPr>
          <a:xfrm>
            <a:off x="2207559" y="2797994"/>
            <a:ext cx="8382000" cy="1183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типа дистанционного занятия (изучение новой темы, повторение, углубление, ликвидация в знаниях и умениях)</a:t>
            </a:r>
            <a:r>
              <a:rPr lang="en-US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Прямоугольник со скругленными углами 13"/>
          <p:cNvSpPr/>
          <p:nvPr/>
        </p:nvSpPr>
        <p:spPr>
          <a:xfrm>
            <a:off x="1862137" y="4118100"/>
            <a:ext cx="8951539" cy="118091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Текст. поле 14"/>
          <p:cNvSpPr txBox="1"/>
          <p:nvPr/>
        </p:nvSpPr>
        <p:spPr>
          <a:xfrm>
            <a:off x="2207559" y="4269353"/>
            <a:ext cx="8122303" cy="81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Постановка цели занятия (относительно обучающегося, педагога, их совместной деятельности)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со скругленными углами 15"/>
          <p:cNvSpPr/>
          <p:nvPr/>
        </p:nvSpPr>
        <p:spPr>
          <a:xfrm>
            <a:off x="1862137" y="5436784"/>
            <a:ext cx="8951539" cy="1180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со скругленными углами 16"/>
          <p:cNvSpPr/>
          <p:nvPr/>
        </p:nvSpPr>
        <p:spPr>
          <a:xfrm>
            <a:off x="1862137" y="1400922"/>
            <a:ext cx="8951539" cy="118091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Текст. поле 17"/>
          <p:cNvSpPr txBox="1"/>
          <p:nvPr/>
        </p:nvSpPr>
        <p:spPr>
          <a:xfrm>
            <a:off x="2207559" y="1604682"/>
            <a:ext cx="7996517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темы дистанционного занятия</a:t>
            </a:r>
            <a:endParaRPr lang="en-US" sz="2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Текст. поле 18"/>
          <p:cNvSpPr txBox="1"/>
          <p:nvPr/>
        </p:nvSpPr>
        <p:spPr>
          <a:xfrm>
            <a:off x="2348781" y="5472339"/>
            <a:ext cx="7969903" cy="1183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Выбор наиболее оптимальной по техническим и технологическим особенностям модели и формы дистанционного занятия, длительность занятия.</a:t>
            </a:r>
            <a:endParaRPr lang="en-US" sz="2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верх 19"/>
          <p:cNvSpPr/>
          <p:nvPr/>
        </p:nvSpPr>
        <p:spPr>
          <a:xfrm rot="10800000">
            <a:off x="8231841" y="2581836"/>
            <a:ext cx="286871" cy="1467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Стрелка вверх 19"/>
          <p:cNvSpPr/>
          <p:nvPr/>
        </p:nvSpPr>
        <p:spPr>
          <a:xfrm rot="10800000">
            <a:off x="9056594" y="3981203"/>
            <a:ext cx="286871" cy="1467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Стрелка вверх 19"/>
          <p:cNvSpPr/>
          <p:nvPr/>
        </p:nvSpPr>
        <p:spPr>
          <a:xfrm rot="10800000">
            <a:off x="9535897" y="5290049"/>
            <a:ext cx="286871" cy="1467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097014" y="193850"/>
            <a:ext cx="9104697" cy="876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5"/>
          <p:cNvSpPr txBox="1"/>
          <p:nvPr/>
        </p:nvSpPr>
        <p:spPr>
          <a:xfrm>
            <a:off x="838200" y="2619001"/>
            <a:ext cx="10515600" cy="2070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3800" dirty="0">
              <a:solidFill>
                <a:srgbClr val="69009B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48" y="881847"/>
            <a:ext cx="6985671" cy="344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4" descr="C:\Users\sergey\Desktop\Снимок.JPG"/>
          <p:cNvPicPr>
            <a:picLocks noChangeAspect="1" noChangeArrowheads="1"/>
          </p:cNvPicPr>
          <p:nvPr/>
        </p:nvPicPr>
        <p:blipFill>
          <a:blip r:embed="rId4"/>
          <a:srcRect t="20671"/>
          <a:stretch/>
        </p:blipFill>
        <p:spPr bwMode="auto">
          <a:xfrm>
            <a:off x="155448" y="4497531"/>
            <a:ext cx="3136392" cy="182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1" descr="https://sun9-67.userapi.com/c206516/v206516294/101e9e/zoAw124ErP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8268" y="4457265"/>
            <a:ext cx="1477942" cy="1781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3" descr="https://sun9-45.userapi.com/c206516/v206516294/101ea8/MKPVEDHZAl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7661" y="4910591"/>
            <a:ext cx="1476161" cy="181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 t="18082" b="4715"/>
          <a:stretch/>
        </p:blipFill>
        <p:spPr>
          <a:xfrm>
            <a:off x="7373120" y="881846"/>
            <a:ext cx="2058463" cy="344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9" descr="https://sun9-68.userapi.com/c855628/v855628498/22b34a/XthROIHnbrk.jpg"/>
          <p:cNvPicPr>
            <a:picLocks noChangeAspect="1" noChangeArrowheads="1"/>
          </p:cNvPicPr>
          <p:nvPr/>
        </p:nvPicPr>
        <p:blipFill>
          <a:blip r:embed="rId8"/>
          <a:srcRect t="6287" b="3678"/>
          <a:stretch/>
        </p:blipFill>
        <p:spPr bwMode="auto">
          <a:xfrm>
            <a:off x="9706880" y="1294344"/>
            <a:ext cx="2152567" cy="261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73922" y="4527878"/>
            <a:ext cx="2797407" cy="200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7" descr="https://sun9-21.userapi.com/c855628/v855628498/22b399/5pGsDeoAQso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76518" y="4057390"/>
            <a:ext cx="2082929" cy="267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198614" y="183690"/>
            <a:ext cx="9104697" cy="87689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82932" y="1918449"/>
            <a:ext cx="1450187" cy="314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t="4006" b="6364"/>
          <a:stretch/>
        </p:blipFill>
        <p:spPr>
          <a:xfrm>
            <a:off x="5533120" y="2233724"/>
            <a:ext cx="1647233" cy="3198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t="3656" b="5807"/>
          <a:stretch/>
        </p:blipFill>
        <p:spPr>
          <a:xfrm>
            <a:off x="7180351" y="2819592"/>
            <a:ext cx="1642507" cy="322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 t="2221" b="5926"/>
          <a:stretch/>
        </p:blipFill>
        <p:spPr>
          <a:xfrm>
            <a:off x="8822858" y="3220433"/>
            <a:ext cx="1574383" cy="3133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rcRect t="3862" b="21274"/>
          <a:stretch/>
        </p:blipFill>
        <p:spPr>
          <a:xfrm>
            <a:off x="10397240" y="4028644"/>
            <a:ext cx="1615651" cy="262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/>
          <a:srcRect r="18833"/>
          <a:stretch/>
        </p:blipFill>
        <p:spPr bwMode="auto">
          <a:xfrm>
            <a:off x="0" y="1259756"/>
            <a:ext cx="3959759" cy="2654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/>
          <a:srcRect l="15884" r="16323"/>
          <a:stretch/>
        </p:blipFill>
        <p:spPr bwMode="auto">
          <a:xfrm>
            <a:off x="1376609" y="4452428"/>
            <a:ext cx="145288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/>
          <a:srcRect l="19799" t="6100" r="14201" b="6100"/>
          <a:stretch/>
        </p:blipFill>
        <p:spPr bwMode="auto">
          <a:xfrm>
            <a:off x="10496226" y="1334494"/>
            <a:ext cx="1417679" cy="1885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1503</TotalTime>
  <Words>415</Words>
  <Application>Microsoft Office PowerPoint</Application>
  <PresentationFormat>Произвольный</PresentationFormat>
  <Paragraphs>86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«Опыт успешной практики  взаимодействия с семьями воспитанников посредством применения дистанционных технологий в образовательном процессе ДОУ»</vt:lpstr>
      <vt:lpstr>          УСЛОВИЯ САМОИЗОЛЯЦИИ ИЗМЕНИЛИ ЖИЗНЬ ДЕТЕЙ и ВЗРОСЛЫХ</vt:lpstr>
      <vt:lpstr>ЦЕЛИ и ЗАДАЧИ ДИСТАНЦИОННОГО ОБУЧЕНИЯ</vt:lpstr>
      <vt:lpstr>          ЭТАПЫ </vt:lpstr>
      <vt:lpstr>Презентация PowerPoint</vt:lpstr>
      <vt:lpstr>       ОНЛАЙН ПЛАТФОРМА ZOOM </vt:lpstr>
      <vt:lpstr>Презентация PowerPoint</vt:lpstr>
      <vt:lpstr>       ПОЗНАВАТЕЛЬНОЕ РАЗВИТИЕ</vt:lpstr>
      <vt:lpstr>       РЕЧЕВОЕ РАЗВИТИЕ</vt:lpstr>
      <vt:lpstr>    ХУДОЖЕСТВЕННО-ЭСТЕТИЧЕСКОЕ РАЗВИТИЕ</vt:lpstr>
      <vt:lpstr>Презентация PowerPoint</vt:lpstr>
      <vt:lpstr>Презентация PowerPoint</vt:lpstr>
      <vt:lpstr>       ОБРАЗОВАТЕЛЬНАЯ ПЛАТФОРМА УЧИ.РУ</vt:lpstr>
      <vt:lpstr>Презентация PowerPoint</vt:lpstr>
      <vt:lpstr>Презентация PowerPoint</vt:lpstr>
      <vt:lpstr>1.Атемаскина Ю.В. Современные педагогические технологии в ДОУ. – М.: Детство-Пресс. – 112 с. 2.Абдуллаев С. Г. Оценка эффективности системы дистанционного обучения // Телекоммуникации и информатизация образования. 3.Калинина Т.В. Управление ДОУ. «Новые информационные технологии в дошкольном детстве». М, Сфера, 2008 4.Федина, Н.Ф. Дистанционные образовательные технологии в системе дошкольного образования: научные подходы и перспективы развития[Текст] / Н.Ф. Федина // Проблемы современного образования. – 2017. - № 2. – С. 56-59.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Екатерина</cp:lastModifiedBy>
  <cp:revision>67</cp:revision>
  <dcterms:created xsi:type="dcterms:W3CDTF">2021-05-01T07:10:02Z</dcterms:created>
  <dcterms:modified xsi:type="dcterms:W3CDTF">2023-03-04T15:42:39Z</dcterms:modified>
</cp:coreProperties>
</file>