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64" r:id="rId2"/>
    <p:sldId id="295" r:id="rId3"/>
    <p:sldId id="262" r:id="rId4"/>
    <p:sldId id="266" r:id="rId5"/>
    <p:sldId id="297" r:id="rId6"/>
    <p:sldId id="298" r:id="rId7"/>
    <p:sldId id="267" r:id="rId8"/>
    <p:sldId id="278" r:id="rId9"/>
    <p:sldId id="282" r:id="rId10"/>
    <p:sldId id="287" r:id="rId11"/>
    <p:sldId id="284" r:id="rId12"/>
    <p:sldId id="283" r:id="rId13"/>
    <p:sldId id="277" r:id="rId14"/>
    <p:sldId id="286" r:id="rId15"/>
    <p:sldId id="269" r:id="rId16"/>
    <p:sldId id="288" r:id="rId17"/>
    <p:sldId id="289" r:id="rId18"/>
    <p:sldId id="279" r:id="rId19"/>
    <p:sldId id="292" r:id="rId20"/>
    <p:sldId id="285" r:id="rId21"/>
    <p:sldId id="280" r:id="rId22"/>
    <p:sldId id="260" r:id="rId23"/>
    <p:sldId id="296" r:id="rId24"/>
    <p:sldId id="265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3B6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68" autoAdjust="0"/>
    <p:restoredTop sz="99462" autoAdjust="0"/>
  </p:normalViewPr>
  <p:slideViewPr>
    <p:cSldViewPr snapToGrid="0">
      <p:cViewPr>
        <p:scale>
          <a:sx n="84" d="100"/>
          <a:sy n="84" d="100"/>
        </p:scale>
        <p:origin x="-1074" y="-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EBC767-6E26-45B7-BE93-DC423E41852F}" type="datetimeFigureOut">
              <a:rPr lang="ru-RU" smtClean="0"/>
              <a:pPr/>
              <a:t>20.02.2021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B823BA-F0D0-4F9F-83DD-F4F6FC6FF6F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39273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40465-775D-4D1B-BC5A-5055CEFB9F02}" type="datetimeFigureOut">
              <a:rPr lang="ru-RU" smtClean="0"/>
              <a:pPr/>
              <a:t>20.02.2021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9FF32-9FDE-4B05-994B-14A0D2F2ECD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28772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40465-775D-4D1B-BC5A-5055CEFB9F02}" type="datetimeFigureOut">
              <a:rPr lang="ru-RU" smtClean="0"/>
              <a:pPr/>
              <a:t>20.02.2021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9FF32-9FDE-4B05-994B-14A0D2F2ECD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86783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40465-775D-4D1B-BC5A-5055CEFB9F02}" type="datetimeFigureOut">
              <a:rPr lang="ru-RU" smtClean="0"/>
              <a:pPr/>
              <a:t>20.02.2021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9FF32-9FDE-4B05-994B-14A0D2F2ECD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08448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40465-775D-4D1B-BC5A-5055CEFB9F02}" type="datetimeFigureOut">
              <a:rPr lang="ru-RU" smtClean="0"/>
              <a:pPr/>
              <a:t>20.02.2021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9FF32-9FDE-4B05-994B-14A0D2F2ECD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13760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40465-775D-4D1B-BC5A-5055CEFB9F02}" type="datetimeFigureOut">
              <a:rPr lang="ru-RU" smtClean="0"/>
              <a:pPr/>
              <a:t>20.02.2021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9FF32-9FDE-4B05-994B-14A0D2F2ECD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29348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40465-775D-4D1B-BC5A-5055CEFB9F02}" type="datetimeFigureOut">
              <a:rPr lang="ru-RU" smtClean="0"/>
              <a:pPr/>
              <a:t>20.02.2021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9FF32-9FDE-4B05-994B-14A0D2F2ECD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45847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40465-775D-4D1B-BC5A-5055CEFB9F02}" type="datetimeFigureOut">
              <a:rPr lang="ru-RU" smtClean="0"/>
              <a:pPr/>
              <a:t>20.02.2021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9FF32-9FDE-4B05-994B-14A0D2F2ECD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55572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40465-775D-4D1B-BC5A-5055CEFB9F02}" type="datetimeFigureOut">
              <a:rPr lang="ru-RU" smtClean="0"/>
              <a:pPr/>
              <a:t>20.02.2021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9FF32-9FDE-4B05-994B-14A0D2F2ECD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12410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40465-775D-4D1B-BC5A-5055CEFB9F02}" type="datetimeFigureOut">
              <a:rPr lang="ru-RU" smtClean="0"/>
              <a:pPr/>
              <a:t>20.02.2021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9FF32-9FDE-4B05-994B-14A0D2F2ECD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94487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40465-775D-4D1B-BC5A-5055CEFB9F02}" type="datetimeFigureOut">
              <a:rPr lang="ru-RU" smtClean="0"/>
              <a:pPr/>
              <a:t>20.02.2021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9FF32-9FDE-4B05-994B-14A0D2F2ECD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64321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40465-775D-4D1B-BC5A-5055CEFB9F02}" type="datetimeFigureOut">
              <a:rPr lang="ru-RU" smtClean="0"/>
              <a:pPr/>
              <a:t>20.02.2021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9FF32-9FDE-4B05-994B-14A0D2F2ECD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48452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40465-775D-4D1B-BC5A-5055CEFB9F02}" type="datetimeFigureOut">
              <a:rPr lang="ru-RU" smtClean="0"/>
              <a:pPr/>
              <a:t>20.02.2021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9FF32-9FDE-4B05-994B-14A0D2F2ECD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51999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12" Type="http://schemas.openxmlformats.org/officeDocument/2006/relationships/image" Target="../media/image6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Relationship Id="rId9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12" Type="http://schemas.openxmlformats.org/officeDocument/2006/relationships/image" Target="../media/image10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11" Type="http://schemas.openxmlformats.org/officeDocument/2006/relationships/image" Target="../media/image105.jpeg"/><Relationship Id="rId5" Type="http://schemas.openxmlformats.org/officeDocument/2006/relationships/image" Target="../media/image99.jpeg"/><Relationship Id="rId10" Type="http://schemas.openxmlformats.org/officeDocument/2006/relationships/image" Target="../media/image104.jpeg"/><Relationship Id="rId4" Type="http://schemas.openxmlformats.org/officeDocument/2006/relationships/image" Target="../media/image98.jpeg"/><Relationship Id="rId9" Type="http://schemas.openxmlformats.org/officeDocument/2006/relationships/image" Target="../media/image10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93" y="0"/>
            <a:ext cx="9144793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4217" y="535577"/>
            <a:ext cx="87655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речи </a:t>
            </a:r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 детей </a:t>
            </a: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раннего возраста посредством </a:t>
            </a:r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знакомства со сказкой</a:t>
            </a:r>
            <a:endParaRPr lang="ru-RU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83270" y="5748394"/>
            <a:ext cx="457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</a:t>
            </a:r>
          </a:p>
          <a:p>
            <a:pPr algn="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Белова Марина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Фридриховна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МАДОУ детский сад № 72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1069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623" y="2953335"/>
            <a:ext cx="2609931" cy="330490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7" name="Рисунок 6" descr="15"/>
          <p:cNvPicPr/>
          <p:nvPr/>
        </p:nvPicPr>
        <p:blipFill>
          <a:blip r:embed="rId4" cstate="print"/>
          <a:srcRect l="8937" t="4998" r="8435" b="5102"/>
          <a:stretch>
            <a:fillRect/>
          </a:stretch>
        </p:blipFill>
        <p:spPr bwMode="auto">
          <a:xfrm>
            <a:off x="2717077" y="2024743"/>
            <a:ext cx="4441370" cy="31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43841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4C13C98-BBC8-478D-8B58-F285F7DDA73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34291" y="540327"/>
            <a:ext cx="78139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Эффективным методом развития речи детей являются развитие мелкой моторики рук. Игры и упражнения с движениями кистей и пальцев рук стимулируют процесс речевого развития ребенка, способствуют развитию двигательного центра мозга, отвечающего, в том числе и за развитие мелкой моторики рук.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Andrei\Desktop\Дети 2020\дети и театр\20210215_09322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5186" y="4149969"/>
            <a:ext cx="1656789" cy="186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ndrei\Desktop\Дети 2020\дети и театр\20210215_09330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3145" y="4093698"/>
            <a:ext cx="1777680" cy="19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ndrei\Desktop\Дети 2020\машинка. черепашка.мелкие игрушки\20210121_10005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8807" y="1842868"/>
            <a:ext cx="1617784" cy="185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Andrei\Desktop\Дети 2020\машинка. черепашка.мелкие игрушки\20210121_095914.jpg"/>
          <p:cNvPicPr/>
          <p:nvPr/>
        </p:nvPicPr>
        <p:blipFill>
          <a:blip r:embed="rId6" cstate="print"/>
          <a:srcRect l="4177" r="13428" b="20009"/>
          <a:stretch>
            <a:fillRect/>
          </a:stretch>
        </p:blipFill>
        <p:spPr bwMode="auto">
          <a:xfrm>
            <a:off x="6555545" y="1757326"/>
            <a:ext cx="1528599" cy="1886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МАМА ДИСК\2005-18г\ЛИДЕР ДО - эссе\фото\Новая папка\20141217_15563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2344" y="4051495"/>
            <a:ext cx="1589649" cy="1907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МАМА ДИСК\2005-18г\ЛИДЕР ДО - эссе\фото\Новая папка\20150119_113627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03567" y="1758462"/>
            <a:ext cx="2321983" cy="1931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9998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1F5108A-6D39-499C-820D-A99715A28DD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93" y="-594"/>
            <a:ext cx="9144793" cy="685859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3AA36A5C-9482-4387-BF76-9A3340AD4B38}"/>
              </a:ext>
            </a:extLst>
          </p:cNvPr>
          <p:cNvSpPr/>
          <p:nvPr/>
        </p:nvSpPr>
        <p:spPr>
          <a:xfrm>
            <a:off x="566057" y="537882"/>
            <a:ext cx="801188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 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 Для лучшего понимания малышам необходимо опираться не только на словесное описание, но и на изображение, так как для лучшего восприятия сказки важен принцип наглядности. Зрительный образ служит основной опорой для прослеживания событий. Такими опорами могут быть, как хорошо иллюстрированные детские книжки, так и действие, разыгранное по сказке с помощью кукол.</a:t>
            </a:r>
          </a:p>
        </p:txBody>
      </p:sp>
      <p:pic>
        <p:nvPicPr>
          <p:cNvPr id="6" name="Рисунок 5" descr="D:\МАМА ДИСК\2005-18г\ФОТО\Фото Дети 2014-15-16гг\Дети играют\20141218_11121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9177" y="2256693"/>
            <a:ext cx="252984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/>
          <a:srcRect l="4119" t="4252" r="3244" b="5347"/>
          <a:stretch>
            <a:fillRect/>
          </a:stretch>
        </p:blipFill>
        <p:spPr bwMode="auto">
          <a:xfrm>
            <a:off x="5929470" y="2222695"/>
            <a:ext cx="2469676" cy="189309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8" name="Рисунок 7" descr="DSCN367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9676" y="4654501"/>
            <a:ext cx="1997669" cy="1732231"/>
          </a:xfrm>
          <a:prstGeom prst="rect">
            <a:avLst/>
          </a:prstGeom>
        </p:spPr>
      </p:pic>
      <p:pic>
        <p:nvPicPr>
          <p:cNvPr id="9" name="Рисунок 8" descr="C:\Users\Andrei\Desktop\Дети 2020\книги и читают\20210215_10433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67131" y="4664906"/>
            <a:ext cx="1818947" cy="1731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Andrei\Desktop\Дети 2020\книги и читают\20210215_10380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43250" y="4642339"/>
            <a:ext cx="2338572" cy="17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Andrei\Desktop\Рабочий стол\Дети 2020\сад\20210121_100052.jpg"/>
          <p:cNvPicPr/>
          <p:nvPr/>
        </p:nvPicPr>
        <p:blipFill>
          <a:blip r:embed="rId8" cstate="print"/>
          <a:srcRect t="12438"/>
          <a:stretch>
            <a:fillRect/>
          </a:stretch>
        </p:blipFill>
        <p:spPr bwMode="auto">
          <a:xfrm>
            <a:off x="3703042" y="2250831"/>
            <a:ext cx="1779012" cy="1828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52918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8D6A7F4-ED98-44D1-B395-491DD8E6EF6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54" y="-12213"/>
            <a:ext cx="9144793" cy="685859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FE782C5-347E-4CC9-8427-A371E9028146}"/>
              </a:ext>
            </a:extLst>
          </p:cNvPr>
          <p:cNvSpPr/>
          <p:nvPr/>
        </p:nvSpPr>
        <p:spPr>
          <a:xfrm>
            <a:off x="731520" y="574767"/>
            <a:ext cx="77985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Речевое развитие интегрирует со всеми образовательными областями. Систематическое привлечение сказки в педагогический процесс важнейший источник успешного речевого развития речи детей раннего возраста. </a:t>
            </a:r>
            <a:endParaRPr lang="ru-RU" sz="6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D:\МАМА ДИСК\2005-18г\Конкурсы\2016-2017\7+++ФОТО\20170524_09384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6455" y="4328160"/>
            <a:ext cx="2416944" cy="139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МАМА ДИСК\2005-18г\Конкурсы\2016-2017\7+++ФОТО\20170512_09343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498203">
            <a:off x="2269740" y="1735886"/>
            <a:ext cx="1334172" cy="997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МАМА ДИСК\2005-18г\Конкурсы\СТАРЫЕ\ФОТО\20151216_16575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3775" y="1634837"/>
            <a:ext cx="1298152" cy="187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МАМА ДИСК\2005-18г\Конкурсы\СТАРЫЕ\ФОТО\20151216_164550.jpg"/>
          <p:cNvPicPr/>
          <p:nvPr/>
        </p:nvPicPr>
        <p:blipFill>
          <a:blip r:embed="rId6" cstate="print"/>
          <a:srcRect t="11438"/>
          <a:stretch>
            <a:fillRect/>
          </a:stretch>
        </p:blipFill>
        <p:spPr bwMode="auto">
          <a:xfrm>
            <a:off x="7218218" y="1593274"/>
            <a:ext cx="1357745" cy="1852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Andrei\Desktop\Рабочий стол\Дети 2020\IMG-6a0c845942febda27390a4022c82145c-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6314" y="4331327"/>
            <a:ext cx="2243920" cy="144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Andrei\Desktop\Рабочий стол\Дети 2020\IMG-5d48f528e4a8666abbea4b42eacc9d39-V.jpg"/>
          <p:cNvPicPr/>
          <p:nvPr/>
        </p:nvPicPr>
        <p:blipFill>
          <a:blip r:embed="rId8" cstate="print"/>
          <a:srcRect l="8283" r="10317" b="26203"/>
          <a:stretch>
            <a:fillRect/>
          </a:stretch>
        </p:blipFill>
        <p:spPr bwMode="auto">
          <a:xfrm>
            <a:off x="3532909" y="4336472"/>
            <a:ext cx="2410691" cy="1468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Andrei\Desktop\Рабочий стол\фото\Новая папка\20200129_102249.jpg"/>
          <p:cNvPicPr/>
          <p:nvPr/>
        </p:nvPicPr>
        <p:blipFill>
          <a:blip r:embed="rId9" cstate="print"/>
          <a:srcRect l="1814" t="8262" r="3308"/>
          <a:stretch>
            <a:fillRect/>
          </a:stretch>
        </p:blipFill>
        <p:spPr bwMode="auto">
          <a:xfrm rot="1341128">
            <a:off x="5618305" y="1786734"/>
            <a:ext cx="1324882" cy="102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Andrei\Desktop\Дети 2020\ИЗО\IMG-d937c8afe314d8a00aa79a6447576c00-V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78392" y="2996419"/>
            <a:ext cx="1341458" cy="1146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Andrei\Desktop\Дети 2020\ИЗО\IMG-88dd5bef4274f66a45e8602ca6c93ef8-V.jpg"/>
          <p:cNvPicPr/>
          <p:nvPr/>
        </p:nvPicPr>
        <p:blipFill>
          <a:blip r:embed="rId11" cstate="print"/>
          <a:srcRect t="3358" b="11785"/>
          <a:stretch>
            <a:fillRect/>
          </a:stretch>
        </p:blipFill>
        <p:spPr bwMode="auto">
          <a:xfrm>
            <a:off x="2779542" y="2953776"/>
            <a:ext cx="1282851" cy="118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МАМА ДИСК\2005-18г\Конкурсы\СТАРЫЕ\ФОТО\20151216_164823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43822" y="1419643"/>
            <a:ext cx="1247270" cy="1663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97778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93" y="0"/>
            <a:ext cx="9144793" cy="685859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85D3D4AD-2DF3-4FD7-85EF-C803880C9EB8}"/>
              </a:ext>
            </a:extLst>
          </p:cNvPr>
          <p:cNvSpPr/>
          <p:nvPr/>
        </p:nvSpPr>
        <p:spPr>
          <a:xfrm>
            <a:off x="3699164" y="568036"/>
            <a:ext cx="50014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Обмен опытом через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показ-драмматизацию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непосредственной образовательной деятельности «Курочка и петушок».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D:\МАМА ДИСК\2005-18г\Конкурсы\2016-2017\7+++ФОТО\фото НОД 1 гр\20170421_085850.jpg"/>
          <p:cNvPicPr/>
          <p:nvPr/>
        </p:nvPicPr>
        <p:blipFill>
          <a:blip r:embed="rId3" cstate="print"/>
          <a:srcRect b="19236"/>
          <a:stretch>
            <a:fillRect/>
          </a:stretch>
        </p:blipFill>
        <p:spPr bwMode="auto">
          <a:xfrm>
            <a:off x="3368040" y="2514600"/>
            <a:ext cx="204216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МАМА ДИСК\2005-18г\Конкурсы\2016-2017\7+++ФОТО\фото НОД 1 гр\нет.jpg"/>
          <p:cNvPicPr/>
          <p:nvPr/>
        </p:nvPicPr>
        <p:blipFill>
          <a:blip r:embed="rId4" cstate="print"/>
          <a:srcRect l="1220" r="-2683" b="-4684"/>
          <a:stretch>
            <a:fillRect/>
          </a:stretch>
        </p:blipFill>
        <p:spPr bwMode="auto">
          <a:xfrm>
            <a:off x="5516880" y="4410405"/>
            <a:ext cx="3169920" cy="1837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МАМА ДИСК\2005-18г\Конкурсы\2016-2017\7+++ФОТО\фото НОД 1 гр\20170421_085412.jpg"/>
          <p:cNvPicPr/>
          <p:nvPr/>
        </p:nvPicPr>
        <p:blipFill>
          <a:blip r:embed="rId5" cstate="print"/>
          <a:srcRect t="10499" r="13141"/>
          <a:stretch>
            <a:fillRect/>
          </a:stretch>
        </p:blipFill>
        <p:spPr bwMode="auto">
          <a:xfrm>
            <a:off x="481965" y="533400"/>
            <a:ext cx="3160395" cy="1830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avatars.mds.yandex.net/get-zen_doc/1705212/pub_5e463cd507349e4ee4366f81_5e463f9407349e4ee4366fab/scale_1200"/>
          <p:cNvPicPr/>
          <p:nvPr/>
        </p:nvPicPr>
        <p:blipFill>
          <a:blip r:embed="rId6" cstate="print"/>
          <a:srcRect l="28239" r="20912"/>
          <a:stretch>
            <a:fillRect/>
          </a:stretch>
        </p:blipFill>
        <p:spPr bwMode="auto">
          <a:xfrm>
            <a:off x="6172201" y="1666874"/>
            <a:ext cx="1828800" cy="2381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novgorodsad.uoirbitmo.ru/upload/images/11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" y="3218688"/>
            <a:ext cx="2633472" cy="2974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292213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C097BFD-2F6D-46E5-A7E8-75511C795C3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6C264522-E865-4555-80BC-B92105C963AA}"/>
              </a:ext>
            </a:extLst>
          </p:cNvPr>
          <p:cNvSpPr/>
          <p:nvPr/>
        </p:nvSpPr>
        <p:spPr>
          <a:xfrm>
            <a:off x="783771" y="564776"/>
            <a:ext cx="786674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Театрализация художественных произведений, в особенности сказок, помогает более эмоциональному и глубокому восприятию их содержания, обогащает эстетическое восприятие детей, так как в спектаклях соединяются разные виды искусств. 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Просмотр спектаклей и особенно активное участие в них детей способствует развитию их речи — обогащает ее образными сравнениями, литературными оборотами, делает ее более эмоциональной и выразительной. Дети живо реагирует на содержание спектаклей, они разговаривают с куклами, дают им советы, делятся впечатлениями. Все это способствует развитию навыков разговорной речи.</a:t>
            </a:r>
            <a:endParaRPr lang="ru-RU" sz="16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DSCN37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681" y="4325021"/>
            <a:ext cx="2714353" cy="194873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2052" name="Picture 4" descr="D:\МАМА ДИСК\2005-18г\ФОТО\Фото дети 2012-13гг\105NIKON\DSCN37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25111" y="2600993"/>
            <a:ext cx="2462119" cy="1846219"/>
          </a:xfrm>
          <a:prstGeom prst="rect">
            <a:avLst/>
          </a:prstGeom>
          <a:noFill/>
        </p:spPr>
      </p:pic>
      <p:pic>
        <p:nvPicPr>
          <p:cNvPr id="22529" name="Picture 1" descr="C:\Users\Andrei\Desktop\Рабочий стол\Дети 2020\IMG-d7c1128a78848e9288bc721f11f0efed-V.jpg"/>
          <p:cNvPicPr>
            <a:picLocks noChangeAspect="1" noChangeArrowheads="1"/>
          </p:cNvPicPr>
          <p:nvPr/>
        </p:nvPicPr>
        <p:blipFill>
          <a:blip r:embed="rId5" cstate="print"/>
          <a:srcRect b="6667"/>
          <a:stretch>
            <a:fillRect/>
          </a:stretch>
        </p:blipFill>
        <p:spPr bwMode="auto">
          <a:xfrm>
            <a:off x="5530388" y="4248797"/>
            <a:ext cx="2816777" cy="1929934"/>
          </a:xfrm>
          <a:prstGeom prst="rect">
            <a:avLst/>
          </a:prstGeom>
          <a:noFill/>
        </p:spPr>
      </p:pic>
      <p:pic>
        <p:nvPicPr>
          <p:cNvPr id="7" name="Рисунок 6" descr="https://cdn1.ozone.ru/s3/multimedia-q/600274434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342107">
            <a:off x="1953384" y="3371070"/>
            <a:ext cx="949843" cy="60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foliantprazdnik.ru/d/fe634fd0-b15d-11e6-a058-002618dccdfd.jpeg"/>
          <p:cNvPicPr/>
          <p:nvPr/>
        </p:nvPicPr>
        <p:blipFill>
          <a:blip r:embed="rId7" cstate="print"/>
          <a:srcRect t="14783" b="22609"/>
          <a:stretch>
            <a:fillRect/>
          </a:stretch>
        </p:blipFill>
        <p:spPr bwMode="auto">
          <a:xfrm rot="867268">
            <a:off x="7224817" y="2766685"/>
            <a:ext cx="924635" cy="582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main-cdn.goods.ru/hlr-system/-3/14/40/80/46/71/0/100026880078b0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934978">
            <a:off x="6274698" y="3285508"/>
            <a:ext cx="1018505" cy="681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www.ukazka.ru/img/g/uk71790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519901">
            <a:off x="1191025" y="2892584"/>
            <a:ext cx="933350" cy="550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s://sait-zaika.ru/images/images_content/karnovalnie_maski/Mask6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95721" y="4859677"/>
            <a:ext cx="1657116" cy="907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330199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94"/>
            <a:ext cx="9144793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55320" y="670560"/>
            <a:ext cx="77876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Сказка в раннем возрасте должна быть зримой, наглядной, для этого подойдут разнообразные виды театра. </a:t>
            </a:r>
            <a:endParaRPr lang="ru-RU" sz="1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DSCN378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9228" y="1371599"/>
            <a:ext cx="2511971" cy="153125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7" name="Рисунок 6" descr="D:\МАМА ДИСК\2005-18г\ФОТО\Фото театр уголка\Новая папка\Новая папка\P1080792.JPG"/>
          <p:cNvPicPr/>
          <p:nvPr/>
        </p:nvPicPr>
        <p:blipFill>
          <a:blip r:embed="rId4" cstate="print"/>
          <a:srcRect l="12790" t="17178" r="8911" b="12003"/>
          <a:stretch>
            <a:fillRect/>
          </a:stretch>
        </p:blipFill>
        <p:spPr bwMode="auto">
          <a:xfrm rot="674644">
            <a:off x="6161591" y="1524307"/>
            <a:ext cx="2369020" cy="161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МАМА ДИСК\2005-18г\ФОТО\Фото театр уголка\Новая папка\Новая папка\P1080794.JPG"/>
          <p:cNvPicPr/>
          <p:nvPr/>
        </p:nvPicPr>
        <p:blipFill>
          <a:blip r:embed="rId5" cstate="print"/>
          <a:srcRect l="9025"/>
          <a:stretch>
            <a:fillRect/>
          </a:stretch>
        </p:blipFill>
        <p:spPr bwMode="auto">
          <a:xfrm rot="20719697">
            <a:off x="568983" y="1654233"/>
            <a:ext cx="2433555" cy="1597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МАМА ДИСК\2005-18г\ФОТО\Фото театр уголка\Новая папка\Новая папка\P1080795.JPG"/>
          <p:cNvPicPr/>
          <p:nvPr/>
        </p:nvPicPr>
        <p:blipFill>
          <a:blip r:embed="rId6" cstate="print"/>
          <a:srcRect l="19085"/>
          <a:stretch>
            <a:fillRect/>
          </a:stretch>
        </p:blipFill>
        <p:spPr bwMode="auto">
          <a:xfrm rot="732649">
            <a:off x="5972377" y="3730171"/>
            <a:ext cx="2402366" cy="1705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МАМА ДИСК\2005-18г\ФОТО\Фото театр уголка\Новая папка\P1080797 - копия.JPG"/>
          <p:cNvPicPr/>
          <p:nvPr/>
        </p:nvPicPr>
        <p:blipFill>
          <a:blip r:embed="rId7" cstate="print"/>
          <a:srcRect r="6085"/>
          <a:stretch>
            <a:fillRect/>
          </a:stretch>
        </p:blipFill>
        <p:spPr bwMode="auto">
          <a:xfrm>
            <a:off x="3222170" y="4659086"/>
            <a:ext cx="2685145" cy="1712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D:\МАМА ДИСК\2005-18г\ФОТО\Фото дети 2012-13гг\103NIKON\DSCN379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671850">
            <a:off x="745122" y="3773714"/>
            <a:ext cx="2462120" cy="1690914"/>
          </a:xfrm>
          <a:prstGeom prst="rect">
            <a:avLst/>
          </a:prstGeom>
          <a:noFill/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8633" y="3003432"/>
            <a:ext cx="2196802" cy="157483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0959863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3E6ED81-445A-424F-A6F7-C556ECBFF19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65018" y="609601"/>
            <a:ext cx="78693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Самыми эффективными являются практические методы организации детей. К группе практических методов относится игровой. Игра и игровые приемы обеспечивают динамичность обучения, максимально удовлетворяют потребность ребенка в самостоятельности: речевой и поведенческой.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Andrei\Desktop\Дети 2020\дети и театр\20210215_0932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96956">
            <a:off x="635973" y="2114159"/>
            <a:ext cx="2251184" cy="168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ndrei\Desktop\Дети 2020\дети и театр\20210215_09523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11608" y="1732772"/>
            <a:ext cx="2570920" cy="2247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ndrei\Desktop\Дети 2020\дети и театр\20210215_10053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75996">
            <a:off x="6234431" y="1902761"/>
            <a:ext cx="2305012" cy="1721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Andrei\Desktop\Дети 2020\дети и театр\20210215_09483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23441" y="4238163"/>
            <a:ext cx="2030467" cy="2141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Andrei\Desktop\Дети 2020\дети и театр\20210215_10020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575844">
            <a:off x="722815" y="4600402"/>
            <a:ext cx="2338690" cy="1752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Andrei\Desktop\Дети 2020\дети и театр\20210215_09590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482195">
            <a:off x="6105525" y="4448175"/>
            <a:ext cx="2340383" cy="1838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557698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4CBEE07-E68B-4399-AED6-53885CD774C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54" y="-12213"/>
            <a:ext cx="9144793" cy="6858594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FCAFEBAF-8B08-4599-949D-03BD85C87284}"/>
              </a:ext>
            </a:extLst>
          </p:cNvPr>
          <p:cNvSpPr/>
          <p:nvPr/>
        </p:nvSpPr>
        <p:spPr>
          <a:xfrm>
            <a:off x="637309" y="444137"/>
            <a:ext cx="78832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младшем дошкольном возрасте подвижные игры сопровождаются стихами, например, игра «Пузырь», «У медведя во бору». Учеными доказано, что чем выше двигательная активность ребенка, тем лучше развивается его речь. </a:t>
            </a:r>
            <a:endParaRPr lang="ru-RU" sz="1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71937" y="4155177"/>
            <a:ext cx="3140345" cy="230772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298" y="1248889"/>
            <a:ext cx="3232544" cy="220467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" name="Рисунок 9" descr="C:\Users\Andrei\Desktop\Рабочий стол\Дети 2020\IMG-94d9b7995872ca37507876d1706ea170-V.jpg"/>
          <p:cNvPicPr/>
          <p:nvPr/>
        </p:nvPicPr>
        <p:blipFill>
          <a:blip r:embed="rId5" cstate="print"/>
          <a:srcRect r="11278"/>
          <a:stretch>
            <a:fillRect/>
          </a:stretch>
        </p:blipFill>
        <p:spPr bwMode="auto">
          <a:xfrm>
            <a:off x="3485481" y="2823773"/>
            <a:ext cx="2381250" cy="201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249728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09695A0-594E-4F61-B3B1-BC1ADD117F67}"/>
              </a:ext>
            </a:extLst>
          </p:cNvPr>
          <p:cNvSpPr/>
          <p:nvPr/>
        </p:nvSpPr>
        <p:spPr>
          <a:xfrm>
            <a:off x="1773382" y="540327"/>
            <a:ext cx="55944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Спортивные развлечения по сказкам совместно с родителями.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D:\МАМА ДИСК\2005-18г\Конкурсы\2016-2017\4++++Спорт.развлечения 2016-17\Фото Бук.-таракашка\20170518_10233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874" y="1163781"/>
            <a:ext cx="2080581" cy="2856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МАМА ДИСК\2005-18г\Конкурсы\2016-2017\4++++Спорт.развлечения 2016-17\Фото Бук.-таракашка\20170518_10122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799" y="1149926"/>
            <a:ext cx="2022765" cy="288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МАМА ДИСК\2005-18г\Конкурсы\2016-2017\4++++Спорт.развлечения 2016-17\Фото Сказка\20170531_16274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1491" y="4378036"/>
            <a:ext cx="2411867" cy="1843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МАМА ДИСК\2005-18г\Конкурсы\2016-2017\4++++Спорт.развлечения 2016-17\Фото Сказка\20170531_163129.jpg"/>
          <p:cNvPicPr/>
          <p:nvPr/>
        </p:nvPicPr>
        <p:blipFill>
          <a:blip r:embed="rId6" cstate="print"/>
          <a:srcRect t="3261" r="17561" b="4348"/>
          <a:stretch>
            <a:fillRect/>
          </a:stretch>
        </p:blipFill>
        <p:spPr bwMode="auto">
          <a:xfrm>
            <a:off x="1626526" y="4419600"/>
            <a:ext cx="2571402" cy="1848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6642" y="1802960"/>
            <a:ext cx="2322995" cy="195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9437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1D4264D-529D-47F0-9EAB-186FAE53F0A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17DEDBA-61D3-44C1-AA1E-F8EB45398D29}"/>
              </a:ext>
            </a:extLst>
          </p:cNvPr>
          <p:cNvSpPr/>
          <p:nvPr/>
        </p:nvSpPr>
        <p:spPr>
          <a:xfrm>
            <a:off x="581892" y="379828"/>
            <a:ext cx="7966364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070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Речевая деятельность ребенка зависит от того, как устроена игровая, предметно-развивающая среда его жизни, из каких игрушек, иллюстративного материала, оборудования и пособий она состоит, каков их развивающий потенциал, как они расположены, доступны ли для самостоятельной деятельности. </a:t>
            </a:r>
          </a:p>
          <a:p>
            <a:pPr indent="228600" algn="just">
              <a:lnSpc>
                <a:spcPct val="107000"/>
              </a:lnSpc>
            </a:pPr>
            <a:endParaRPr lang="ru-RU" sz="16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indent="228600" algn="ctr">
              <a:lnSpc>
                <a:spcPct val="107000"/>
              </a:lnSpc>
              <a:spcAft>
                <a:spcPts val="0"/>
              </a:spcAft>
            </a:pPr>
            <a:endParaRPr lang="ru-RU" sz="1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 descr="D:\МАМА ДИСК\2005-18г\Конкурсы\2016-2017\7+++ФОТО\20170331_13014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34354">
            <a:off x="5788513" y="3196466"/>
            <a:ext cx="1408145" cy="1612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МАМА ДИСК\2005-18г\Конкурсы\2016-2017\7+++ФОТО\20170331_13031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76714">
            <a:off x="1919401" y="3238400"/>
            <a:ext cx="1396437" cy="1564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SCN36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18987" y="4215311"/>
            <a:ext cx="1847139" cy="1385354"/>
          </a:xfrm>
          <a:prstGeom prst="rect">
            <a:avLst/>
          </a:prstGeom>
        </p:spPr>
      </p:pic>
      <p:pic>
        <p:nvPicPr>
          <p:cNvPr id="9" name="Рисунок 8" descr="C:\Users\Andrei\Desktop\Дети 2020\книги и читают\20210215_101738_00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67231">
            <a:off x="5493378" y="5019700"/>
            <a:ext cx="1546466" cy="1553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Andrei\Desktop\Дети 2020\книги и читают\20210215_10525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039633">
            <a:off x="518360" y="4754881"/>
            <a:ext cx="1380779" cy="1500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Andrei\Desktop\Дети 2020\книги и читают\20210215_105821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80320">
            <a:off x="7169635" y="4712712"/>
            <a:ext cx="1382479" cy="1469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Andrei\Desktop\Дети 2020\книги и читают\20210215_102136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1299692">
            <a:off x="2032085" y="5050300"/>
            <a:ext cx="1583312" cy="1461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D:\МАМА ДИСК\2005-18г\ЛИДЕР ДО - эссе\фото\DSCN2233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04924" y="1561513"/>
            <a:ext cx="2122153" cy="151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D:\МАМА ДИСК\2005-18г\ЛИДЕР ДО - эссе\фото\20130930_112101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60122" y="1589649"/>
            <a:ext cx="2039817" cy="1497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D:\МАМА ДИСК\2005-18г\ЛИДЕР ДО - эссе\фото\20130930_112125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36672" y="1588635"/>
            <a:ext cx="2019070" cy="1514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349407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93" y="0"/>
            <a:ext cx="9144793" cy="68585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flipH="1">
            <a:off x="1469570" y="3631474"/>
            <a:ext cx="1404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 descr="Suhomlinskiy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5338" y="803728"/>
            <a:ext cx="4586068" cy="366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979714" y="4933950"/>
            <a:ext cx="71584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«Сказка — это, образно говоря, свежий ветер, раздувающий огонёк детской мысли и речи. Дети должны жить в мире красоты, игры, сказки, музыки, рисунка, фантазии, творчества». (В. А. Сухомлинский)</a:t>
            </a:r>
          </a:p>
          <a:p>
            <a:endParaRPr lang="ru-RU" b="1" i="1" dirty="0" smtClean="0"/>
          </a:p>
          <a:p>
            <a:endParaRPr lang="ru-RU" b="1" i="1" dirty="0" smtClean="0"/>
          </a:p>
          <a:p>
            <a:endParaRPr lang="ru-RU" b="1" i="1" dirty="0" smtClean="0"/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16112821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84ED213-7464-4EE3-859A-B1C42E8D143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93" y="0"/>
            <a:ext cx="9144793" cy="685859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92727" y="595746"/>
            <a:ext cx="79663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Интерес детей поддерживается постоянным обновлением предметно-пространственной среды: тематическими выставками книг, разновидностью театров, дидактическим материалом, развивающими играми, играми с песком и водой. Игры с песком и водой целесообразны в работе с детьми раннего и дошкольного возраста, поскольку игры создают весьма благоприятные условия для формирования целенаправленного связного речевого высказывания и оздоровления организма в целом.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C:\Users\Andrei\Desktop\Рабочий стол\Дети 2020\сад\20210121_09425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5036" y="2326339"/>
            <a:ext cx="1653012" cy="2100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ndrei\Desktop\Дети 2020\песок и рыбалка\IMG-f319ffcd043c72a06d08ef966f3ba76f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55690" y="2380129"/>
            <a:ext cx="1703816" cy="2096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ndrei\Desktop\Дети 2020\песок и рыбалка\20210215_11181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3273" y="4710856"/>
            <a:ext cx="2755681" cy="1524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ndrei\Desktop\Дети 2020\песок и рыбалка\20210215_11193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65981" y="4719918"/>
            <a:ext cx="2662266" cy="1526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Andrei\Desktop\Дети 2020\песок и рыбалка\20210121_094310.jpg"/>
          <p:cNvPicPr/>
          <p:nvPr/>
        </p:nvPicPr>
        <p:blipFill>
          <a:blip r:embed="rId7" cstate="print"/>
          <a:srcRect b="5505"/>
          <a:stretch>
            <a:fillRect/>
          </a:stretch>
        </p:blipFill>
        <p:spPr bwMode="auto">
          <a:xfrm>
            <a:off x="6629400" y="2393576"/>
            <a:ext cx="1653988" cy="2017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0928323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0920" y="-594"/>
            <a:ext cx="9144793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48145" y="512618"/>
            <a:ext cx="7841673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Сказкотерапия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– это процесс поиска смысла, процесс объективации проблемных ситуаций, процесс активизации ресурсов, потенциала личности. 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Таким образом, активизация речи детей раннего возраста и дошкольников осуществляется в разных видах деятельности. Важно помнить, что для этого необходимо направлять процесс обогащения и активизации словаря детей, используя разные методы и приемы словарной работы с учетом психологических особенностей каждого ребенка и особенностей каждого вида деятельности; поощряйте двигательную и познавательную активность малыша, больше разговаривайте с ним в процессе игры. Результатом вашей работы станет в скором будущем правильная, стилистически и эмоционально богатая, красивая речь ребёнка.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5294" y="3236390"/>
            <a:ext cx="3652486" cy="307140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8" name="Рисунок 7" descr="https://thumbs.dreamstime.com/b/%D0%BC%D0%B8-%D0%B0%D1%8F-%D1%8F%D0%B3%D1%83%D1%88%D0%BA%D0%B0-%D1%81-%D0%B3%D1%80%D0%B8%D0%B1%D0%B0%D0%BC%D0%B8-7222788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7128" y="4777797"/>
            <a:ext cx="1479244" cy="1391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i.pinimg.com/originals/e3/81/64/e381648c4824b118ba04de329ee3550b.jpg"/>
          <p:cNvPicPr/>
          <p:nvPr/>
        </p:nvPicPr>
        <p:blipFill>
          <a:blip r:embed="rId5" cstate="print"/>
          <a:srcRect l="6544" t="1567" r="6871" b="2089"/>
          <a:stretch>
            <a:fillRect/>
          </a:stretch>
        </p:blipFill>
        <p:spPr bwMode="auto">
          <a:xfrm>
            <a:off x="6442484" y="4704605"/>
            <a:ext cx="1868721" cy="1476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541174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93" y="0"/>
            <a:ext cx="9144793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44583" y="581891"/>
            <a:ext cx="7772400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«Сказка - это колыбель мысли, сумейте поставить воспитание ребенка так, чтобы он на всю жизнь сохранил волнующие воспоминания об этой колыбели. Красота родного слова - его эмоциональные краски и оттенки - доходит до ребенка, трогает его, пробуждает чувство собственного достоинства, когда сердце касается сердца, ум - ума. Поэтическое звучание родного слова становится музыкой для ребенка, когда он сам берет в руки инструмент, сам творит музыку, видит, чувствует, как его музыка влияет на других людей». (В.А.Сухомлинский)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17964" y="4987636"/>
            <a:ext cx="60128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knigi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2522" y="2691829"/>
            <a:ext cx="2938408" cy="212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6927287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93" y="0"/>
            <a:ext cx="9144793" cy="685859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93" y="-594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17440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8458" y="643953"/>
            <a:ext cx="7733211" cy="10242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59047" y="2091576"/>
            <a:ext cx="1749704" cy="6828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0215" y="2037487"/>
            <a:ext cx="2109792" cy="8649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14001" y="3320628"/>
            <a:ext cx="2639797" cy="10546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47791" y="2091576"/>
            <a:ext cx="1816765" cy="8108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74632" y="3496061"/>
            <a:ext cx="1889924" cy="85961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6403" y="3496061"/>
            <a:ext cx="1816765" cy="9205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998776" y="4704703"/>
            <a:ext cx="1910043" cy="86066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369039" y="4705230"/>
            <a:ext cx="1889924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8159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94"/>
            <a:ext cx="9144793" cy="68585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flipH="1">
            <a:off x="1469570" y="3631474"/>
            <a:ext cx="1404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457200" y="547614"/>
            <a:ext cx="813547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Ежедневное использование малых форм фольклора – народных сказок, игр,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потешек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 совместной деятельности с детьми доставляет детям огромную радость и служит для них источником различных знаний и представлений об окружающем мире, о взаимосвязи человека с природой. Учит различать добро и зло, позволяет вовлечь ребенка в активную речевую работу.</a:t>
            </a: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86901" y="5042263"/>
            <a:ext cx="1446821" cy="1191497"/>
          </a:xfrm>
          <a:prstGeom prst="rect">
            <a:avLst/>
          </a:prstGeom>
        </p:spPr>
      </p:pic>
      <p:pic>
        <p:nvPicPr>
          <p:cNvPr id="13" name="Рисунок 12" descr="http://xn----htbc6aclibhc6h.xn--p1ai/upload/iblock/f94/f94a21c6ab11a4cdedd3bc09c229156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809999" y="4648200"/>
            <a:ext cx="3190875" cy="155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Users\Andrei\Desktop\Дети 2020\книги и читают\IMG-5d48f528e4a8666abbea4b42eacc9d39-V.jpg"/>
          <p:cNvPicPr>
            <a:picLocks noChangeAspect="1" noChangeArrowheads="1"/>
          </p:cNvPicPr>
          <p:nvPr/>
        </p:nvPicPr>
        <p:blipFill>
          <a:blip r:embed="rId5" cstate="print"/>
          <a:srcRect b="22727"/>
          <a:stretch>
            <a:fillRect/>
          </a:stretch>
        </p:blipFill>
        <p:spPr bwMode="auto">
          <a:xfrm>
            <a:off x="2962276" y="1895922"/>
            <a:ext cx="3525258" cy="2043048"/>
          </a:xfrm>
          <a:prstGeom prst="rect">
            <a:avLst/>
          </a:prstGeom>
          <a:noFill/>
        </p:spPr>
      </p:pic>
      <p:pic>
        <p:nvPicPr>
          <p:cNvPr id="15" name="Рисунок 14" descr="https://ds05.infourok.ru/uploads/ex/0609/000c13f8-da6360d2/hello_html_4c258cb8.jpg"/>
          <p:cNvPicPr/>
          <p:nvPr/>
        </p:nvPicPr>
        <p:blipFill>
          <a:blip r:embed="rId6" cstate="print"/>
          <a:srcRect l="42699" t="19472" r="7670" b="5941"/>
          <a:stretch>
            <a:fillRect/>
          </a:stretch>
        </p:blipFill>
        <p:spPr bwMode="auto">
          <a:xfrm>
            <a:off x="2597248" y="5880271"/>
            <a:ext cx="543686" cy="471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s://ds04.infourok.ru/uploads/ex/062c/001032cb-47063961/img3.jpg"/>
          <p:cNvPicPr/>
          <p:nvPr/>
        </p:nvPicPr>
        <p:blipFill>
          <a:blip r:embed="rId7" cstate="print"/>
          <a:srcRect l="23537" t="3953" r="19100" b="15620"/>
          <a:stretch>
            <a:fillRect/>
          </a:stretch>
        </p:blipFill>
        <p:spPr bwMode="auto">
          <a:xfrm>
            <a:off x="6990661" y="4572000"/>
            <a:ext cx="1543739" cy="1593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https://ds04.infourok.ru/uploads/ex/10c9/00191708-fa84de49/img16.jpg"/>
          <p:cNvPicPr/>
          <p:nvPr/>
        </p:nvPicPr>
        <p:blipFill>
          <a:blip r:embed="rId8" cstate="print"/>
          <a:srcRect l="14885" t="3457" r="12563" b="4198"/>
          <a:stretch>
            <a:fillRect/>
          </a:stretch>
        </p:blipFill>
        <p:spPr bwMode="auto">
          <a:xfrm>
            <a:off x="676275" y="4676775"/>
            <a:ext cx="1562099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https://sun9-42.userapi.com/7LtRnvWOGgUjngqQhKN3mdyKALP1ntNDsSDqsw/5dXhUbUD07w.jpg"/>
          <p:cNvPicPr/>
          <p:nvPr/>
        </p:nvPicPr>
        <p:blipFill>
          <a:blip r:embed="rId9" cstate="print"/>
          <a:srcRect l="5800" t="11944" r="6047"/>
          <a:stretch>
            <a:fillRect/>
          </a:stretch>
        </p:blipFill>
        <p:spPr bwMode="auto">
          <a:xfrm>
            <a:off x="657225" y="2590800"/>
            <a:ext cx="2305050" cy="1348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https://ds05.infourok.ru/uploads/ex/05d7/0007936e-b8949565/hello_html_m5f8fdc67.jpg"/>
          <p:cNvPicPr/>
          <p:nvPr/>
        </p:nvPicPr>
        <p:blipFill>
          <a:blip r:embed="rId10" cstate="print"/>
          <a:srcRect l="12216" t="2705" r="10909" b="4946"/>
          <a:stretch>
            <a:fillRect/>
          </a:stretch>
        </p:blipFill>
        <p:spPr bwMode="auto">
          <a:xfrm>
            <a:off x="6612139" y="2209801"/>
            <a:ext cx="1798435" cy="1706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https://avatars.mds.yandex.net/get-zen_doc/1705212/pub_5e463cd507349e4ee4366f81_5e463f9407349e4ee4366fab/scale_1200"/>
          <p:cNvPicPr/>
          <p:nvPr/>
        </p:nvPicPr>
        <p:blipFill>
          <a:blip r:embed="rId11" cstate="print"/>
          <a:srcRect l="28239" r="20912"/>
          <a:stretch>
            <a:fillRect/>
          </a:stretch>
        </p:blipFill>
        <p:spPr bwMode="auto">
          <a:xfrm>
            <a:off x="5986017" y="2026151"/>
            <a:ext cx="567184" cy="764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11282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93" y="-594"/>
            <a:ext cx="9144793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9488" y="566057"/>
            <a:ext cx="7674963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Сказки :</a:t>
            </a:r>
          </a:p>
          <a:p>
            <a:pPr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способствуют развитию навыков разговорной и основ связной речи; </a:t>
            </a:r>
          </a:p>
          <a:p>
            <a:pPr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обогащают детей словарным запасом и знаниями об окружающем мире;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стимулируют развитие активной речи и умению общаться; </a:t>
            </a:r>
          </a:p>
          <a:p>
            <a:pPr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дают возможность развивать у детей актёрские и художественные возможности, творческое воображение, слуховое и зрительное восприятие, логическую память; </a:t>
            </a:r>
          </a:p>
          <a:p>
            <a:pPr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развивают детскую активность, исследовательские навыки, наблюдательность, любознательность; </a:t>
            </a:r>
          </a:p>
          <a:p>
            <a:pPr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формируют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нравственные чувства и оценки, нормы нравственного   поведения;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воспитывают эстетическое восприятие. </a:t>
            </a: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DSCN3818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55547" y="5033282"/>
            <a:ext cx="2351314" cy="1277033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335536">
            <a:off x="685999" y="3523824"/>
            <a:ext cx="2440698" cy="15413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6" name="Рисунок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831955">
            <a:off x="6241013" y="3368171"/>
            <a:ext cx="2388501" cy="152402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7" name="Рисунок 6" descr="C:\Users\Andrei\Desktop\Дети 2020\книги и читают\20210215_10372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52824" y="3190875"/>
            <a:ext cx="2333625" cy="152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353EFCF-7205-428D-82D6-B306BE968F8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93" y="0"/>
            <a:ext cx="9144793" cy="6858594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70709" y="357206"/>
            <a:ext cx="7014754" cy="572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речевом развитии ребёнка главным является стимулирование его активной речи. 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Целью</a:t>
            </a:r>
            <a:r>
              <a:rPr kumimoji="0" lang="ru-RU" sz="1600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работы воспитателя является создание условий для развития речевой активности детей раннего возраста. </a:t>
            </a:r>
            <a:endParaRPr kumimoji="0" lang="ru-RU" sz="160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Это достигается за счёт комплексного использования разнообразных методов и приемов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Наглядные методы:</a:t>
            </a:r>
            <a:endParaRPr kumimoji="0" lang="ru-RU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наблюдение за живыми объектами: кошкой, собакой, птицей и т.д.;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наблюдения в природе;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рассматривание игрушек, предметов и картин;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изобразительная наглядность.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Практические методы:</a:t>
            </a:r>
            <a:endParaRPr kumimoji="0" lang="ru-RU" sz="16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дидактические игры;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дидактические упражнения;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хороводные игры;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игры – драматизации;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инсценировки;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игры – сюрпризы;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игры с правилами.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Словесные методы:</a:t>
            </a:r>
            <a:endParaRPr kumimoji="0" lang="ru-RU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чтение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потешек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прибауток, стихов, сказок с использованием наглядности;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чтение и рассказывание рассказов, заучивание стихотворений с использованием наглядности.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2485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94"/>
            <a:ext cx="9144793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68498" y="337252"/>
            <a:ext cx="458087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72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B05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6835" y="3162019"/>
            <a:ext cx="82304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06258" y="653144"/>
            <a:ext cx="78426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В период младенчества к ребенку обращаются сначала - с колыбельными, потом - с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пестушками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затем - с прибаутками. Прибаутки, по сути, и являются тем мостиком, по которому проходит малыш к сказке. В настоящее время существует большое количество ярко и красочно иллюстрированных сказок. 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DSCN364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7076" y="1743075"/>
            <a:ext cx="2631150" cy="186076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5122" name="Picture 2" descr="D:\МАМА ДИСК\2005-18г\ФОТО\Фото дети 2012-13гг\104NIKON\DSCN36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0179" y="4043199"/>
            <a:ext cx="2819146" cy="2113935"/>
          </a:xfrm>
          <a:prstGeom prst="rect">
            <a:avLst/>
          </a:prstGeom>
          <a:noFill/>
        </p:spPr>
      </p:pic>
      <p:pic>
        <p:nvPicPr>
          <p:cNvPr id="2050" name="Picture 2" descr="C:\Users\Andrei\Desktop\Дети 2020\книги и читают\20210215_103850.jpg"/>
          <p:cNvPicPr>
            <a:picLocks noChangeAspect="1" noChangeArrowheads="1"/>
          </p:cNvPicPr>
          <p:nvPr/>
        </p:nvPicPr>
        <p:blipFill>
          <a:blip r:embed="rId5" cstate="print"/>
          <a:srcRect l="1263"/>
          <a:stretch>
            <a:fillRect/>
          </a:stretch>
        </p:blipFill>
        <p:spPr bwMode="auto">
          <a:xfrm rot="20979728">
            <a:off x="518893" y="2576000"/>
            <a:ext cx="2369585" cy="2175596"/>
          </a:xfrm>
          <a:prstGeom prst="rect">
            <a:avLst/>
          </a:prstGeom>
          <a:noFill/>
        </p:spPr>
      </p:pic>
      <p:pic>
        <p:nvPicPr>
          <p:cNvPr id="11" name="Рисунок 10" descr="C:\Users\Andrei\Desktop\Дети 2020\книги и читают\20210215_104400.jpg"/>
          <p:cNvPicPr/>
          <p:nvPr/>
        </p:nvPicPr>
        <p:blipFill>
          <a:blip r:embed="rId6" cstate="print"/>
          <a:srcRect b="2609"/>
          <a:stretch>
            <a:fillRect/>
          </a:stretch>
        </p:blipFill>
        <p:spPr bwMode="auto">
          <a:xfrm rot="530001">
            <a:off x="6304593" y="2538411"/>
            <a:ext cx="2320830" cy="2150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44267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93" y="-594"/>
            <a:ext cx="9144793" cy="685859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420914C-F97A-49BC-849D-C08778B2B84D}"/>
              </a:ext>
            </a:extLst>
          </p:cNvPr>
          <p:cNvSpPr/>
          <p:nvPr/>
        </p:nvSpPr>
        <p:spPr>
          <a:xfrm>
            <a:off x="696685" y="522514"/>
            <a:ext cx="80844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Развитие артикуляционного аппарата ребенка происходит при использовании специально подобранных упражнений. Их может педагог использовать как в непосредственной образовательной деятельности по развитию речи, так и в свободное время. </a:t>
            </a:r>
          </a:p>
          <a:p>
            <a:pPr algn="just"/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4" name="Рисунок 3" descr="https://kcdc.ru/wp-content/uploads/1472.jpg"/>
          <p:cNvPicPr/>
          <p:nvPr/>
        </p:nvPicPr>
        <p:blipFill>
          <a:blip r:embed="rId3" cstate="print"/>
          <a:srcRect l="5018" t="4038" r="6028" b="5357"/>
          <a:stretch>
            <a:fillRect/>
          </a:stretch>
        </p:blipFill>
        <p:spPr bwMode="auto">
          <a:xfrm>
            <a:off x="822959" y="1593669"/>
            <a:ext cx="2965269" cy="4497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cloud.prezentacii.org/19/01/116637/images/screen2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24719" y="1611357"/>
            <a:ext cx="1971675" cy="1276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cloud.prezentacii.org/19/01/116637/images/screen1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49890" y="5024301"/>
            <a:ext cx="1989137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ds04.infourok.ru/uploads/ex/0e95/000824e4-7ccc8e5d/img1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49958" y="3006907"/>
            <a:ext cx="3371849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56648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353EFCF-7205-428D-82D6-B306BE968F8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93" y="-594"/>
            <a:ext cx="9144793" cy="6858594"/>
          </a:xfrm>
          <a:prstGeom prst="rect">
            <a:avLst/>
          </a:prstGeom>
        </p:spPr>
      </p:pic>
      <p:pic>
        <p:nvPicPr>
          <p:cNvPr id="3" name="Рисунок 2" descr="D:\МАМА ДИСК\2005-18г\ФОТО\Фото Дети 2014-15-16гг\Развитие речи\20150119_1050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9533" y="4297681"/>
            <a:ext cx="2455998" cy="18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:\МАМА ДИСК\2005-18г\ФОТО\Фото Дети 2014-15-16гг\Развитие речи\20150119_10374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56664" y="4271554"/>
            <a:ext cx="2377439" cy="1844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875212" y="495752"/>
            <a:ext cx="766789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работе с детьми используются упражнения на развитие речевого дыхания: « Сдуй снежинку», « Бабочка, лети», «Султанчик», « Задуй свечу» и другие, они способствуют выработке сильной воздушной струи, правильному диафрагмальному дыханию.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D:\МАМА ДИСК\2005-18г\ФОТО\Фото Дети 2014-15-16гг\Развитие речи\20150119_103137.jpg"/>
          <p:cNvPicPr/>
          <p:nvPr/>
        </p:nvPicPr>
        <p:blipFill>
          <a:blip r:embed="rId5" cstate="print"/>
          <a:srcRect r="47144" b="13105"/>
          <a:stretch>
            <a:fillRect/>
          </a:stretch>
        </p:blipFill>
        <p:spPr bwMode="auto">
          <a:xfrm>
            <a:off x="3944984" y="4232365"/>
            <a:ext cx="1489166" cy="183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МАМА ДИСК\2005-18г\ФОТО\Фото Дети 2014-15-16гг\Развитие речи\20150119_103449.jpg"/>
          <p:cNvPicPr/>
          <p:nvPr/>
        </p:nvPicPr>
        <p:blipFill>
          <a:blip r:embed="rId6" cstate="print"/>
          <a:srcRect l="8645" b="15954"/>
          <a:stretch>
            <a:fillRect/>
          </a:stretch>
        </p:blipFill>
        <p:spPr bwMode="auto">
          <a:xfrm>
            <a:off x="991961" y="1654635"/>
            <a:ext cx="2457450" cy="1693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МАМА ДИСК\2005-18г\ФОТО\Фото Дети 2014-15-16гг\Развитие речи\20150119_10470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7529" y="1639266"/>
            <a:ext cx="1822450" cy="2429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МАМА ДИСК\2005-18г\ФОТО\Фото Дети 2014-15-16гг\Развитие речи\20150123_092818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95033" y="1659988"/>
            <a:ext cx="2431515" cy="1684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29248558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2992</TotalTime>
  <Words>660</Words>
  <Application>Microsoft Office PowerPoint</Application>
  <PresentationFormat>Экран (4:3)</PresentationFormat>
  <Paragraphs>55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Andrei</cp:lastModifiedBy>
  <cp:revision>227</cp:revision>
  <dcterms:created xsi:type="dcterms:W3CDTF">2018-01-09T15:38:49Z</dcterms:created>
  <dcterms:modified xsi:type="dcterms:W3CDTF">2021-02-20T16:39:48Z</dcterms:modified>
</cp:coreProperties>
</file>