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7" r:id="rId4"/>
    <p:sldId id="258" r:id="rId5"/>
    <p:sldId id="278" r:id="rId6"/>
    <p:sldId id="263" r:id="rId7"/>
    <p:sldId id="264" r:id="rId8"/>
    <p:sldId id="266" r:id="rId9"/>
    <p:sldId id="267" r:id="rId10"/>
    <p:sldId id="262" r:id="rId11"/>
    <p:sldId id="270" r:id="rId12"/>
    <p:sldId id="271" r:id="rId13"/>
    <p:sldId id="282" r:id="rId14"/>
    <p:sldId id="281" r:id="rId15"/>
    <p:sldId id="272" r:id="rId16"/>
    <p:sldId id="274" r:id="rId17"/>
    <p:sldId id="275" r:id="rId18"/>
    <p:sldId id="280" r:id="rId19"/>
    <p:sldId id="268" r:id="rId20"/>
    <p:sldId id="279" r:id="rId21"/>
    <p:sldId id="269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7231C"/>
    <a:srgbClr val="FCA692"/>
    <a:srgbClr val="ED1C24"/>
    <a:srgbClr val="E800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Средний стиль 1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250" autoAdjust="0"/>
    <p:restoredTop sz="94654" autoAdjust="0"/>
  </p:normalViewPr>
  <p:slideViewPr>
    <p:cSldViewPr snapToGrid="0">
      <p:cViewPr varScale="1">
        <p:scale>
          <a:sx n="80" d="100"/>
          <a:sy n="80" d="100"/>
        </p:scale>
        <p:origin x="5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DB071C7-224F-4055-A602-40C2120B7093}" type="doc">
      <dgm:prSet loTypeId="urn:microsoft.com/office/officeart/2005/8/layout/cycle3" loCatId="cycle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B8D6B49A-6BC2-4833-9C32-D1085E56FC01}">
      <dgm:prSet phldrT="[Текст]"/>
      <dgm:spPr/>
      <dgm:t>
        <a:bodyPr/>
        <a:lstStyle/>
        <a:p>
          <a:r>
            <a:rPr lang="ru-RU" dirty="0"/>
            <a:t>Реализация игрового проекта</a:t>
          </a:r>
        </a:p>
      </dgm:t>
    </dgm:pt>
    <dgm:pt modelId="{4D511695-EBCE-4AAC-AA5C-2D5496A6A52D}" type="parTrans" cxnId="{45DDDD54-4761-479D-BD2F-05892E2C79D3}">
      <dgm:prSet/>
      <dgm:spPr/>
      <dgm:t>
        <a:bodyPr/>
        <a:lstStyle/>
        <a:p>
          <a:endParaRPr lang="ru-RU"/>
        </a:p>
      </dgm:t>
    </dgm:pt>
    <dgm:pt modelId="{1DF14D6E-F620-4AE8-866A-409209791BCE}" type="sibTrans" cxnId="{45DDDD54-4761-479D-BD2F-05892E2C79D3}">
      <dgm:prSet/>
      <dgm:spPr/>
      <dgm:t>
        <a:bodyPr/>
        <a:lstStyle/>
        <a:p>
          <a:endParaRPr lang="ru-RU"/>
        </a:p>
      </dgm:t>
    </dgm:pt>
    <dgm:pt modelId="{7C056293-31B6-4218-82E5-2A5CC0A2DC54}">
      <dgm:prSet phldrT="[Текст]"/>
      <dgm:spPr/>
      <dgm:t>
        <a:bodyPr/>
        <a:lstStyle/>
        <a:p>
          <a:r>
            <a:rPr lang="ru-RU" dirty="0"/>
            <a:t>Познавательное развитие</a:t>
          </a:r>
        </a:p>
      </dgm:t>
    </dgm:pt>
    <dgm:pt modelId="{88A10E3E-571A-4C41-95C8-6D5122A44BD3}" type="parTrans" cxnId="{3C4E1162-3589-4FA2-A2C6-2A85D57160C1}">
      <dgm:prSet/>
      <dgm:spPr/>
      <dgm:t>
        <a:bodyPr/>
        <a:lstStyle/>
        <a:p>
          <a:endParaRPr lang="ru-RU"/>
        </a:p>
      </dgm:t>
    </dgm:pt>
    <dgm:pt modelId="{E1C461BA-103F-450F-A08F-CF2EA16EA7E9}" type="sibTrans" cxnId="{3C4E1162-3589-4FA2-A2C6-2A85D57160C1}">
      <dgm:prSet/>
      <dgm:spPr/>
      <dgm:t>
        <a:bodyPr/>
        <a:lstStyle/>
        <a:p>
          <a:endParaRPr lang="ru-RU"/>
        </a:p>
      </dgm:t>
    </dgm:pt>
    <dgm:pt modelId="{E06EB52A-D32D-4519-9482-F5E66CDDDF36}">
      <dgm:prSet phldrT="[Текст]"/>
      <dgm:spPr/>
      <dgm:t>
        <a:bodyPr/>
        <a:lstStyle/>
        <a:p>
          <a:r>
            <a:rPr lang="ru-RU" dirty="0"/>
            <a:t>Речевое развитие</a:t>
          </a:r>
        </a:p>
      </dgm:t>
    </dgm:pt>
    <dgm:pt modelId="{12513AA5-85B8-4F71-93C2-879323EB70A7}" type="parTrans" cxnId="{5CE0E5C1-6A9C-4811-9A2D-ADB092176868}">
      <dgm:prSet/>
      <dgm:spPr/>
      <dgm:t>
        <a:bodyPr/>
        <a:lstStyle/>
        <a:p>
          <a:endParaRPr lang="ru-RU"/>
        </a:p>
      </dgm:t>
    </dgm:pt>
    <dgm:pt modelId="{359C8307-D892-4F32-93FB-D432A3BDF016}" type="sibTrans" cxnId="{5CE0E5C1-6A9C-4811-9A2D-ADB092176868}">
      <dgm:prSet/>
      <dgm:spPr/>
      <dgm:t>
        <a:bodyPr/>
        <a:lstStyle/>
        <a:p>
          <a:endParaRPr lang="ru-RU"/>
        </a:p>
      </dgm:t>
    </dgm:pt>
    <dgm:pt modelId="{7291F47F-6502-43DD-BDBE-5A87E3417E76}">
      <dgm:prSet phldrT="[Текст]"/>
      <dgm:spPr/>
      <dgm:t>
        <a:bodyPr/>
        <a:lstStyle/>
        <a:p>
          <a:r>
            <a:rPr lang="ru-RU" dirty="0"/>
            <a:t>Социально-коммуникативное развитие</a:t>
          </a:r>
        </a:p>
      </dgm:t>
    </dgm:pt>
    <dgm:pt modelId="{955C650E-5CEE-474E-9B66-62ABC5B86844}" type="parTrans" cxnId="{EACAD7B5-649E-4C61-A667-4B39C54095ED}">
      <dgm:prSet/>
      <dgm:spPr/>
      <dgm:t>
        <a:bodyPr/>
        <a:lstStyle/>
        <a:p>
          <a:endParaRPr lang="ru-RU"/>
        </a:p>
      </dgm:t>
    </dgm:pt>
    <dgm:pt modelId="{EF3D2A37-D64D-4B2A-B43D-5B0EC0A8EF61}" type="sibTrans" cxnId="{EACAD7B5-649E-4C61-A667-4B39C54095ED}">
      <dgm:prSet/>
      <dgm:spPr/>
      <dgm:t>
        <a:bodyPr/>
        <a:lstStyle/>
        <a:p>
          <a:endParaRPr lang="ru-RU"/>
        </a:p>
      </dgm:t>
    </dgm:pt>
    <dgm:pt modelId="{979FE5FB-8F01-4517-8051-A40874ECE284}">
      <dgm:prSet phldrT="[Текст]"/>
      <dgm:spPr/>
      <dgm:t>
        <a:bodyPr/>
        <a:lstStyle/>
        <a:p>
          <a:r>
            <a:rPr lang="ru-RU" dirty="0"/>
            <a:t>Художественно-эстетическое развитие</a:t>
          </a:r>
        </a:p>
      </dgm:t>
    </dgm:pt>
    <dgm:pt modelId="{8AD01393-C198-4676-B5A5-85E99F284FF5}" type="parTrans" cxnId="{21A3B304-B12D-4491-BE86-2E33923393A1}">
      <dgm:prSet/>
      <dgm:spPr/>
      <dgm:t>
        <a:bodyPr/>
        <a:lstStyle/>
        <a:p>
          <a:endParaRPr lang="ru-RU"/>
        </a:p>
      </dgm:t>
    </dgm:pt>
    <dgm:pt modelId="{E573E98A-CC8F-4A98-A99E-7A0B460ECC2C}" type="sibTrans" cxnId="{21A3B304-B12D-4491-BE86-2E33923393A1}">
      <dgm:prSet/>
      <dgm:spPr/>
      <dgm:t>
        <a:bodyPr/>
        <a:lstStyle/>
        <a:p>
          <a:endParaRPr lang="ru-RU"/>
        </a:p>
      </dgm:t>
    </dgm:pt>
    <dgm:pt modelId="{1D013C3D-F486-4994-A81E-FD33149476D4}" type="pres">
      <dgm:prSet presAssocID="{4DB071C7-224F-4055-A602-40C2120B7093}" presName="Name0" presStyleCnt="0">
        <dgm:presLayoutVars>
          <dgm:dir/>
          <dgm:resizeHandles val="exact"/>
        </dgm:presLayoutVars>
      </dgm:prSet>
      <dgm:spPr/>
    </dgm:pt>
    <dgm:pt modelId="{A23A63B2-A087-4CC3-829B-5CD80E867752}" type="pres">
      <dgm:prSet presAssocID="{4DB071C7-224F-4055-A602-40C2120B7093}" presName="cycle" presStyleCnt="0"/>
      <dgm:spPr/>
    </dgm:pt>
    <dgm:pt modelId="{BBAD2565-6F59-4971-9C96-EC6DAF0ED925}" type="pres">
      <dgm:prSet presAssocID="{B8D6B49A-6BC2-4833-9C32-D1085E56FC01}" presName="nodeFirstNode" presStyleLbl="node1" presStyleIdx="0" presStyleCnt="5">
        <dgm:presLayoutVars>
          <dgm:bulletEnabled val="1"/>
        </dgm:presLayoutVars>
      </dgm:prSet>
      <dgm:spPr/>
    </dgm:pt>
    <dgm:pt modelId="{E11F2DA0-75DC-45FE-B9AB-029C8D40C8E8}" type="pres">
      <dgm:prSet presAssocID="{1DF14D6E-F620-4AE8-866A-409209791BCE}" presName="sibTransFirstNode" presStyleLbl="bgShp" presStyleIdx="0" presStyleCnt="1"/>
      <dgm:spPr/>
    </dgm:pt>
    <dgm:pt modelId="{04E3C787-9E0B-44DF-BAA2-F0B4776DD6BD}" type="pres">
      <dgm:prSet presAssocID="{7C056293-31B6-4218-82E5-2A5CC0A2DC54}" presName="nodeFollowingNodes" presStyleLbl="node1" presStyleIdx="1" presStyleCnt="5">
        <dgm:presLayoutVars>
          <dgm:bulletEnabled val="1"/>
        </dgm:presLayoutVars>
      </dgm:prSet>
      <dgm:spPr/>
    </dgm:pt>
    <dgm:pt modelId="{1961058A-32C2-4AB3-94AF-85A0987EEBBC}" type="pres">
      <dgm:prSet presAssocID="{E06EB52A-D32D-4519-9482-F5E66CDDDF36}" presName="nodeFollowingNodes" presStyleLbl="node1" presStyleIdx="2" presStyleCnt="5">
        <dgm:presLayoutVars>
          <dgm:bulletEnabled val="1"/>
        </dgm:presLayoutVars>
      </dgm:prSet>
      <dgm:spPr/>
    </dgm:pt>
    <dgm:pt modelId="{D85ED008-61AF-4147-A16E-14FE4CD519CC}" type="pres">
      <dgm:prSet presAssocID="{7291F47F-6502-43DD-BDBE-5A87E3417E76}" presName="nodeFollowingNodes" presStyleLbl="node1" presStyleIdx="3" presStyleCnt="5">
        <dgm:presLayoutVars>
          <dgm:bulletEnabled val="1"/>
        </dgm:presLayoutVars>
      </dgm:prSet>
      <dgm:spPr/>
    </dgm:pt>
    <dgm:pt modelId="{23950ECD-BC14-4BBD-A3D2-475EA860D37E}" type="pres">
      <dgm:prSet presAssocID="{979FE5FB-8F01-4517-8051-A40874ECE284}" presName="nodeFollowingNodes" presStyleLbl="node1" presStyleIdx="4" presStyleCnt="5">
        <dgm:presLayoutVars>
          <dgm:bulletEnabled val="1"/>
        </dgm:presLayoutVars>
      </dgm:prSet>
      <dgm:spPr/>
    </dgm:pt>
  </dgm:ptLst>
  <dgm:cxnLst>
    <dgm:cxn modelId="{21A3B304-B12D-4491-BE86-2E33923393A1}" srcId="{4DB071C7-224F-4055-A602-40C2120B7093}" destId="{979FE5FB-8F01-4517-8051-A40874ECE284}" srcOrd="4" destOrd="0" parTransId="{8AD01393-C198-4676-B5A5-85E99F284FF5}" sibTransId="{E573E98A-CC8F-4A98-A99E-7A0B460ECC2C}"/>
    <dgm:cxn modelId="{6CFA2C0D-1118-48C5-B686-AC828045718D}" type="presOf" srcId="{E06EB52A-D32D-4519-9482-F5E66CDDDF36}" destId="{1961058A-32C2-4AB3-94AF-85A0987EEBBC}" srcOrd="0" destOrd="0" presId="urn:microsoft.com/office/officeart/2005/8/layout/cycle3"/>
    <dgm:cxn modelId="{3C4E1162-3589-4FA2-A2C6-2A85D57160C1}" srcId="{4DB071C7-224F-4055-A602-40C2120B7093}" destId="{7C056293-31B6-4218-82E5-2A5CC0A2DC54}" srcOrd="1" destOrd="0" parTransId="{88A10E3E-571A-4C41-95C8-6D5122A44BD3}" sibTransId="{E1C461BA-103F-450F-A08F-CF2EA16EA7E9}"/>
    <dgm:cxn modelId="{DEFCF06B-6B0C-45F8-AA70-8197906E4293}" type="presOf" srcId="{B8D6B49A-6BC2-4833-9C32-D1085E56FC01}" destId="{BBAD2565-6F59-4971-9C96-EC6DAF0ED925}" srcOrd="0" destOrd="0" presId="urn:microsoft.com/office/officeart/2005/8/layout/cycle3"/>
    <dgm:cxn modelId="{C29A196F-38D0-41E8-AFC3-C55ACBF4EF71}" type="presOf" srcId="{7C056293-31B6-4218-82E5-2A5CC0A2DC54}" destId="{04E3C787-9E0B-44DF-BAA2-F0B4776DD6BD}" srcOrd="0" destOrd="0" presId="urn:microsoft.com/office/officeart/2005/8/layout/cycle3"/>
    <dgm:cxn modelId="{FEE76673-B3D2-4BE7-8387-9B444001E9D4}" type="presOf" srcId="{1DF14D6E-F620-4AE8-866A-409209791BCE}" destId="{E11F2DA0-75DC-45FE-B9AB-029C8D40C8E8}" srcOrd="0" destOrd="0" presId="urn:microsoft.com/office/officeart/2005/8/layout/cycle3"/>
    <dgm:cxn modelId="{45DDDD54-4761-479D-BD2F-05892E2C79D3}" srcId="{4DB071C7-224F-4055-A602-40C2120B7093}" destId="{B8D6B49A-6BC2-4833-9C32-D1085E56FC01}" srcOrd="0" destOrd="0" parTransId="{4D511695-EBCE-4AAC-AA5C-2D5496A6A52D}" sibTransId="{1DF14D6E-F620-4AE8-866A-409209791BCE}"/>
    <dgm:cxn modelId="{866B4388-C64E-4ECC-A635-3EEF54B1D010}" type="presOf" srcId="{979FE5FB-8F01-4517-8051-A40874ECE284}" destId="{23950ECD-BC14-4BBD-A3D2-475EA860D37E}" srcOrd="0" destOrd="0" presId="urn:microsoft.com/office/officeart/2005/8/layout/cycle3"/>
    <dgm:cxn modelId="{9999488B-A623-4AF2-9AAB-AA294B705B38}" type="presOf" srcId="{7291F47F-6502-43DD-BDBE-5A87E3417E76}" destId="{D85ED008-61AF-4147-A16E-14FE4CD519CC}" srcOrd="0" destOrd="0" presId="urn:microsoft.com/office/officeart/2005/8/layout/cycle3"/>
    <dgm:cxn modelId="{58EF95A5-6088-4DA5-A359-89ED24715990}" type="presOf" srcId="{4DB071C7-224F-4055-A602-40C2120B7093}" destId="{1D013C3D-F486-4994-A81E-FD33149476D4}" srcOrd="0" destOrd="0" presId="urn:microsoft.com/office/officeart/2005/8/layout/cycle3"/>
    <dgm:cxn modelId="{EACAD7B5-649E-4C61-A667-4B39C54095ED}" srcId="{4DB071C7-224F-4055-A602-40C2120B7093}" destId="{7291F47F-6502-43DD-BDBE-5A87E3417E76}" srcOrd="3" destOrd="0" parTransId="{955C650E-5CEE-474E-9B66-62ABC5B86844}" sibTransId="{EF3D2A37-D64D-4B2A-B43D-5B0EC0A8EF61}"/>
    <dgm:cxn modelId="{5CE0E5C1-6A9C-4811-9A2D-ADB092176868}" srcId="{4DB071C7-224F-4055-A602-40C2120B7093}" destId="{E06EB52A-D32D-4519-9482-F5E66CDDDF36}" srcOrd="2" destOrd="0" parTransId="{12513AA5-85B8-4F71-93C2-879323EB70A7}" sibTransId="{359C8307-D892-4F32-93FB-D432A3BDF016}"/>
    <dgm:cxn modelId="{6704B966-476B-47C7-8570-0F19A057FDB5}" type="presParOf" srcId="{1D013C3D-F486-4994-A81E-FD33149476D4}" destId="{A23A63B2-A087-4CC3-829B-5CD80E867752}" srcOrd="0" destOrd="0" presId="urn:microsoft.com/office/officeart/2005/8/layout/cycle3"/>
    <dgm:cxn modelId="{E74D8328-126C-456F-8FCE-927226EFCCE1}" type="presParOf" srcId="{A23A63B2-A087-4CC3-829B-5CD80E867752}" destId="{BBAD2565-6F59-4971-9C96-EC6DAF0ED925}" srcOrd="0" destOrd="0" presId="urn:microsoft.com/office/officeart/2005/8/layout/cycle3"/>
    <dgm:cxn modelId="{8FFB4531-4E5C-40E2-AB39-AA69D729FBE6}" type="presParOf" srcId="{A23A63B2-A087-4CC3-829B-5CD80E867752}" destId="{E11F2DA0-75DC-45FE-B9AB-029C8D40C8E8}" srcOrd="1" destOrd="0" presId="urn:microsoft.com/office/officeart/2005/8/layout/cycle3"/>
    <dgm:cxn modelId="{05C1D608-26DA-42AC-8CD6-270890C11DBB}" type="presParOf" srcId="{A23A63B2-A087-4CC3-829B-5CD80E867752}" destId="{04E3C787-9E0B-44DF-BAA2-F0B4776DD6BD}" srcOrd="2" destOrd="0" presId="urn:microsoft.com/office/officeart/2005/8/layout/cycle3"/>
    <dgm:cxn modelId="{9C7AC092-52FC-460C-B3A7-5EC6A2855CD9}" type="presParOf" srcId="{A23A63B2-A087-4CC3-829B-5CD80E867752}" destId="{1961058A-32C2-4AB3-94AF-85A0987EEBBC}" srcOrd="3" destOrd="0" presId="urn:microsoft.com/office/officeart/2005/8/layout/cycle3"/>
    <dgm:cxn modelId="{5A29AF26-95E7-4CB9-AACA-6724149414F8}" type="presParOf" srcId="{A23A63B2-A087-4CC3-829B-5CD80E867752}" destId="{D85ED008-61AF-4147-A16E-14FE4CD519CC}" srcOrd="4" destOrd="0" presId="urn:microsoft.com/office/officeart/2005/8/layout/cycle3"/>
    <dgm:cxn modelId="{B1EC0E2B-E7DE-4AEE-A3AC-576196B56FCD}" type="presParOf" srcId="{A23A63B2-A087-4CC3-829B-5CD80E867752}" destId="{23950ECD-BC14-4BBD-A3D2-475EA860D37E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1F2DA0-75DC-45FE-B9AB-029C8D40C8E8}">
      <dsp:nvSpPr>
        <dsp:cNvPr id="0" name=""/>
        <dsp:cNvSpPr/>
      </dsp:nvSpPr>
      <dsp:spPr>
        <a:xfrm>
          <a:off x="679361" y="-21601"/>
          <a:ext cx="4076287" cy="4076287"/>
        </a:xfrm>
        <a:prstGeom prst="circularArrow">
          <a:avLst>
            <a:gd name="adj1" fmla="val 5544"/>
            <a:gd name="adj2" fmla="val 330680"/>
            <a:gd name="adj3" fmla="val 13837708"/>
            <a:gd name="adj4" fmla="val 17348477"/>
            <a:gd name="adj5" fmla="val 5757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BAD2565-6F59-4971-9C96-EC6DAF0ED925}">
      <dsp:nvSpPr>
        <dsp:cNvPr id="0" name=""/>
        <dsp:cNvSpPr/>
      </dsp:nvSpPr>
      <dsp:spPr>
        <a:xfrm>
          <a:off x="1788670" y="1163"/>
          <a:ext cx="1857669" cy="928834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Реализация игрового проекта</a:t>
          </a:r>
        </a:p>
      </dsp:txBody>
      <dsp:txXfrm>
        <a:off x="1834012" y="46505"/>
        <a:ext cx="1766985" cy="838150"/>
      </dsp:txXfrm>
    </dsp:sp>
    <dsp:sp modelId="{04E3C787-9E0B-44DF-BAA2-F0B4776DD6BD}">
      <dsp:nvSpPr>
        <dsp:cNvPr id="0" name=""/>
        <dsp:cNvSpPr/>
      </dsp:nvSpPr>
      <dsp:spPr>
        <a:xfrm>
          <a:off x="3441881" y="1202291"/>
          <a:ext cx="1857669" cy="928834"/>
        </a:xfrm>
        <a:prstGeom prst="roundRect">
          <a:avLst/>
        </a:prstGeom>
        <a:gradFill rotWithShape="0">
          <a:gsLst>
            <a:gs pos="0">
              <a:schemeClr val="accent2">
                <a:hueOff val="-363841"/>
                <a:satOff val="-20982"/>
                <a:lumOff val="215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363841"/>
                <a:satOff val="-20982"/>
                <a:lumOff val="215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363841"/>
                <a:satOff val="-20982"/>
                <a:lumOff val="215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Познавательное развитие</a:t>
          </a:r>
        </a:p>
      </dsp:txBody>
      <dsp:txXfrm>
        <a:off x="3487223" y="1247633"/>
        <a:ext cx="1766985" cy="838150"/>
      </dsp:txXfrm>
    </dsp:sp>
    <dsp:sp modelId="{1961058A-32C2-4AB3-94AF-85A0987EEBBC}">
      <dsp:nvSpPr>
        <dsp:cNvPr id="0" name=""/>
        <dsp:cNvSpPr/>
      </dsp:nvSpPr>
      <dsp:spPr>
        <a:xfrm>
          <a:off x="2810410" y="3145757"/>
          <a:ext cx="1857669" cy="928834"/>
        </a:xfrm>
        <a:prstGeom prst="roundRect">
          <a:avLst/>
        </a:prstGeom>
        <a:gradFill rotWithShape="0">
          <a:gsLst>
            <a:gs pos="0">
              <a:schemeClr val="accent2">
                <a:hueOff val="-727682"/>
                <a:satOff val="-41964"/>
                <a:lumOff val="431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727682"/>
                <a:satOff val="-41964"/>
                <a:lumOff val="431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727682"/>
                <a:satOff val="-41964"/>
                <a:lumOff val="431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Речевое развитие</a:t>
          </a:r>
        </a:p>
      </dsp:txBody>
      <dsp:txXfrm>
        <a:off x="2855752" y="3191099"/>
        <a:ext cx="1766985" cy="838150"/>
      </dsp:txXfrm>
    </dsp:sp>
    <dsp:sp modelId="{D85ED008-61AF-4147-A16E-14FE4CD519CC}">
      <dsp:nvSpPr>
        <dsp:cNvPr id="0" name=""/>
        <dsp:cNvSpPr/>
      </dsp:nvSpPr>
      <dsp:spPr>
        <a:xfrm>
          <a:off x="766929" y="3145757"/>
          <a:ext cx="1857669" cy="928834"/>
        </a:xfrm>
        <a:prstGeom prst="roundRect">
          <a:avLst/>
        </a:prstGeom>
        <a:gradFill rotWithShape="0">
          <a:gsLst>
            <a:gs pos="0">
              <a:schemeClr val="accent2">
                <a:hueOff val="-1091522"/>
                <a:satOff val="-62946"/>
                <a:lumOff val="647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091522"/>
                <a:satOff val="-62946"/>
                <a:lumOff val="647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091522"/>
                <a:satOff val="-62946"/>
                <a:lumOff val="647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Социально-коммуникативное развитие</a:t>
          </a:r>
        </a:p>
      </dsp:txBody>
      <dsp:txXfrm>
        <a:off x="812271" y="3191099"/>
        <a:ext cx="1766985" cy="838150"/>
      </dsp:txXfrm>
    </dsp:sp>
    <dsp:sp modelId="{23950ECD-BC14-4BBD-A3D2-475EA860D37E}">
      <dsp:nvSpPr>
        <dsp:cNvPr id="0" name=""/>
        <dsp:cNvSpPr/>
      </dsp:nvSpPr>
      <dsp:spPr>
        <a:xfrm>
          <a:off x="135459" y="1202291"/>
          <a:ext cx="1857669" cy="928834"/>
        </a:xfrm>
        <a:prstGeom prst="roundRect">
          <a:avLst/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Художественно-эстетическое развитие</a:t>
          </a:r>
        </a:p>
      </dsp:txBody>
      <dsp:txXfrm>
        <a:off x="180801" y="1247633"/>
        <a:ext cx="1766985" cy="8381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C6D19F-24C8-4582-B19A-0D98CE4349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7A60D56-1CCE-4BFD-8778-69969843E2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F122AD9-3637-411F-8AF7-4338933871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2C519-52A9-44E2-88DB-837D1ED2217D}" type="datetimeFigureOut">
              <a:rPr lang="ru-RU" smtClean="0"/>
              <a:t>25.01.2022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6825B2D-6A66-4143-B4D4-ED36051D2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DA966EC-72FC-4413-AABE-471838F3D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3DCE2-279D-491D-B779-4EDBF4C2AF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93567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9544A3-04B4-464B-8E14-F3E8D698C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36EFF75-3765-431C-B301-35A9E1F44C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D938D17-188B-45B6-9770-B222BD4EE3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2C519-52A9-44E2-88DB-837D1ED2217D}" type="datetimeFigureOut">
              <a:rPr lang="ru-RU" smtClean="0"/>
              <a:t>25.01.2022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66B4BFC-4AFF-4723-9FA8-23F8FC972A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B2008EC-4BFB-49CC-ADD0-7DBE46B09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3DCE2-279D-491D-B779-4EDBF4C2AF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22212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45831B2-0132-4FD9-9E70-9949F06BFDC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05831C1-18C8-4D73-9C58-CCC1D45910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75B51DD-5754-4ACA-8274-7F668040BF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2C519-52A9-44E2-88DB-837D1ED2217D}" type="datetimeFigureOut">
              <a:rPr lang="ru-RU" smtClean="0"/>
              <a:t>25.01.2022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E04F35E-96F4-4628-8032-9D71C56BC9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2AD2124-8C9D-44A0-B658-93BC2DF80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3DCE2-279D-491D-B779-4EDBF4C2AF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0458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ABD516-4F16-4D8A-91A3-E1E39F2428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488BDA8-6974-4FEB-81AC-8B14423D22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F669246-2ED2-4B0E-B1A3-A4E749DD4A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2C519-52A9-44E2-88DB-837D1ED2217D}" type="datetimeFigureOut">
              <a:rPr lang="ru-RU" smtClean="0"/>
              <a:t>25.01.2022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2C263A1-7F11-40E0-A6CF-00F874C5B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8E92D63-035C-44D5-97E2-0804FB3D2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3DCE2-279D-491D-B779-4EDBF4C2AF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1642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02DD44-E8F1-4859-99D8-6A355C5EF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15CF166-6783-42C8-A4A2-F8D3C4C589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D688A7B-D147-4E2D-9F40-94D90B8C2E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2C519-52A9-44E2-88DB-837D1ED2217D}" type="datetimeFigureOut">
              <a:rPr lang="ru-RU" smtClean="0"/>
              <a:t>25.01.2022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ADB712D-333C-4269-BEB9-9CA110A049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249E73F-5285-4976-91FE-A0B21E0D4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3DCE2-279D-491D-B779-4EDBF4C2AF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2850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34E56E-EF20-4EF8-8629-56BD2770C8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360FFE6-99AA-4993-8681-E743A369B2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2AC2839-84AE-4142-9386-45C4E80029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F74D292-6837-4873-A91D-86C24F7AC8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2C519-52A9-44E2-88DB-837D1ED2217D}" type="datetimeFigureOut">
              <a:rPr lang="ru-RU" smtClean="0"/>
              <a:t>25.01.2022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EFF44CC-CCF3-4087-9A15-5C484821F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0C289D0-B795-49CA-A683-6B5D02A08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3DCE2-279D-491D-B779-4EDBF4C2AF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4461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DE1C88-29AE-4C72-A8D8-E4776BFDB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F6A4490-1846-4BD1-9526-FE73FF0C73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4015CF6-1A25-4BDA-84F0-26BB3B5662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5BDAC9D-FB80-4384-A564-B664AC1599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5A89F1F-DEA1-4F8F-A924-F03AF45483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371E5C7-9D65-4E57-A09D-E4E66A5993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2C519-52A9-44E2-88DB-837D1ED2217D}" type="datetimeFigureOut">
              <a:rPr lang="ru-RU" smtClean="0"/>
              <a:t>25.01.2022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AC14476-9CF1-4788-BC46-1754DC9B13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8BBEF9E-9AA5-4873-ADA8-626F8D71C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3DCE2-279D-491D-B779-4EDBF4C2AF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86411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DD78F2-80E2-4789-AF72-607EEC8406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7669D5A-BC76-4303-91C4-F20FC2CEE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2C519-52A9-44E2-88DB-837D1ED2217D}" type="datetimeFigureOut">
              <a:rPr lang="ru-RU" smtClean="0"/>
              <a:t>25.01.2022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E923F30-9B84-4530-BF63-E01B11953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D113FB0-B1FE-49A4-B048-F073AE660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3DCE2-279D-491D-B779-4EDBF4C2AF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62055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18971E0-1190-45F8-98C1-D10E51A824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2C519-52A9-44E2-88DB-837D1ED2217D}" type="datetimeFigureOut">
              <a:rPr lang="ru-RU" smtClean="0"/>
              <a:t>25.01.2022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5AC28C0-518A-4BE5-89C1-1D46DAC11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323D204-E985-415C-A23D-33EED611DF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3DCE2-279D-491D-B779-4EDBF4C2AF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0237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FAFB36-66A4-4BD8-96E0-7959E5FED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3FEB213-49ED-4811-9B22-CF3BCE4510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659DC29-8D21-4FFB-A50F-F8DBDE4CC2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CD6E4DA-3664-44DD-82B1-6E3E4034DA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2C519-52A9-44E2-88DB-837D1ED2217D}" type="datetimeFigureOut">
              <a:rPr lang="ru-RU" smtClean="0"/>
              <a:t>25.01.2022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3B6AE67-6561-4CF3-850D-827923ED04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CFB879D-D1D6-4580-9F0D-B4D5FBA943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3DCE2-279D-491D-B779-4EDBF4C2AF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82908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CD218D-0527-4F8C-9B4B-0A69A10B2E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2793963-21B7-4000-B2C3-157DC4532F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016DA64-25F1-4B36-B20A-22CC547138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B1AB1BC-5519-4813-B99B-7F15A42EFC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2C519-52A9-44E2-88DB-837D1ED2217D}" type="datetimeFigureOut">
              <a:rPr lang="ru-RU" smtClean="0"/>
              <a:t>25.01.2022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0100B6C-E84B-431E-B5C4-3DB059B689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9DEDB6E-7A5C-446F-A900-6490D0638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3DCE2-279D-491D-B779-4EDBF4C2AF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9385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BBDB71-2456-41FE-B03E-4EBD6DE940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051017F-9362-43EA-BA7C-1325080210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B4C73CA-C208-474D-A43A-1781508CE2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42C519-52A9-44E2-88DB-837D1ED2217D}" type="datetimeFigureOut">
              <a:rPr lang="ru-RU" smtClean="0"/>
              <a:t>25.01.2022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713AD4-05B5-4297-B80B-5EA79EB92B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2E1EB31-8D8B-46EB-8B27-68C1DFDB0F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53DCE2-279D-491D-B779-4EDBF4C2AF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6085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pngimg.com/download/49508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ngimg.com/download/49508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pngimg.com/download/49508" TargetMode="Externa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ngimg.com/download/49508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pngimg.com/download/49508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pngimg.com/download/49508" TargetMode="Externa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ngimg.com/download/49508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ngimg.com/download/49508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ngimg.com/download/49508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ngimg.com/download/49508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hyperlink" Target="https://pngimg.com/download/49508" TargetMode="External"/><Relationship Id="rId9" Type="http://schemas.microsoft.com/office/2007/relationships/diagramDrawing" Target="../diagrams/drawing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>
            <a:extLst>
              <a:ext uri="{FF2B5EF4-FFF2-40B4-BE49-F238E27FC236}">
                <a16:creationId xmlns:a16="http://schemas.microsoft.com/office/drawing/2014/main" id="{A6EED197-580A-40F8-9423-80AF7A3D3F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4149379"/>
            <a:ext cx="12192000" cy="2814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D570C4-9C48-4782-8B89-A865DC6CF7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938833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ru-RU" dirty="0"/>
              <a:t>Проект в подготовительной группе «Русская деревянная игрушка-матрешка»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BE8C716-F9B8-4373-9EFF-0610F35B9A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64571"/>
            <a:ext cx="9144000" cy="1655762"/>
          </a:xfrm>
        </p:spPr>
        <p:txBody>
          <a:bodyPr/>
          <a:lstStyle/>
          <a:p>
            <a:r>
              <a:rPr lang="ru-RU" dirty="0"/>
              <a:t>Подготовили: Яшина Ольга Владимировна</a:t>
            </a:r>
          </a:p>
          <a:p>
            <a:r>
              <a:rPr lang="ru-RU" dirty="0"/>
              <a:t>                           Алексеева Лариса </a:t>
            </a:r>
            <a:r>
              <a:rPr lang="ru-RU" dirty="0" err="1"/>
              <a:t>Тагировна</a:t>
            </a: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7A65DB7-DA67-445C-B2CE-2EBB81B740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57150" y="2659960"/>
            <a:ext cx="2576038" cy="419507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CF5590F-EC78-4B82-B0B0-E16E16B1DD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9615963" y="2612299"/>
            <a:ext cx="2576037" cy="4195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7498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Наклейка Русский народный узор 2 PNG - AVATAN PLUS">
            <a:extLst>
              <a:ext uri="{FF2B5EF4-FFF2-40B4-BE49-F238E27FC236}">
                <a16:creationId xmlns:a16="http://schemas.microsoft.com/office/drawing/2014/main" id="{547E559D-B7C8-46F1-AF2F-2C26CA3925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23044">
            <a:off x="10737329" y="205357"/>
            <a:ext cx="1446610" cy="1096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Наклейка Русский народный узор 2 PNG - AVATAN PLUS">
            <a:extLst>
              <a:ext uri="{FF2B5EF4-FFF2-40B4-BE49-F238E27FC236}">
                <a16:creationId xmlns:a16="http://schemas.microsoft.com/office/drawing/2014/main" id="{1A9626C7-DC11-4D0C-9641-14C909785C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6150">
            <a:off x="60914" y="5678136"/>
            <a:ext cx="1446610" cy="1096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D152A29-F3C4-4916-A372-1E61210BE40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80" b="29275"/>
          <a:stretch/>
        </p:blipFill>
        <p:spPr>
          <a:xfrm>
            <a:off x="6317135" y="2621809"/>
            <a:ext cx="5143500" cy="3829879"/>
          </a:xfrm>
          <a:prstGeom prst="rect">
            <a:avLst/>
          </a:prstGeom>
          <a:ln w="38100" cap="sq">
            <a:solidFill>
              <a:srgbClr val="77231C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2FD2154-6166-4968-BED3-F0FA9A7DB6E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16"/>
          <a:stretch/>
        </p:blipFill>
        <p:spPr>
          <a:xfrm>
            <a:off x="564443" y="1090292"/>
            <a:ext cx="5057423" cy="4047099"/>
          </a:xfrm>
          <a:prstGeom prst="rect">
            <a:avLst/>
          </a:prstGeom>
          <a:ln>
            <a:solidFill>
              <a:srgbClr val="77231C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85AAD96-5F52-49B7-B3CB-6E6E8FDBB778}"/>
              </a:ext>
            </a:extLst>
          </p:cNvPr>
          <p:cNvSpPr txBox="1"/>
          <p:nvPr/>
        </p:nvSpPr>
        <p:spPr>
          <a:xfrm>
            <a:off x="2659535" y="144702"/>
            <a:ext cx="731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Лепка. Тема: «Детская авторская матрешка»</a:t>
            </a:r>
          </a:p>
        </p:txBody>
      </p:sp>
    </p:spTree>
    <p:extLst>
      <p:ext uri="{BB962C8B-B14F-4D97-AF65-F5344CB8AC3E}">
        <p14:creationId xmlns:p14="http://schemas.microsoft.com/office/powerpoint/2010/main" val="29187870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Наклейка Русский народный узор 2 PNG - AVATAN PLUS">
            <a:extLst>
              <a:ext uri="{FF2B5EF4-FFF2-40B4-BE49-F238E27FC236}">
                <a16:creationId xmlns:a16="http://schemas.microsoft.com/office/drawing/2014/main" id="{547E559D-B7C8-46F1-AF2F-2C26CA3925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23044">
            <a:off x="10737329" y="205357"/>
            <a:ext cx="1446610" cy="1096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Наклейка Русский народный узор 2 PNG - AVATAN PLUS">
            <a:extLst>
              <a:ext uri="{FF2B5EF4-FFF2-40B4-BE49-F238E27FC236}">
                <a16:creationId xmlns:a16="http://schemas.microsoft.com/office/drawing/2014/main" id="{1A9626C7-DC11-4D0C-9641-14C909785C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6150">
            <a:off x="60914" y="5678136"/>
            <a:ext cx="1446610" cy="1096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30DCB9F-8905-4117-9320-6DFE464ABF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370019"/>
            <a:ext cx="5141843" cy="385638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BE800B5-AA66-4D1A-8EFA-867D8060370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86"/>
          <a:stretch/>
        </p:blipFill>
        <p:spPr>
          <a:xfrm>
            <a:off x="1568439" y="1362584"/>
            <a:ext cx="3558140" cy="413283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9A605DF-A8B7-4FA9-B225-2BE103D0C97E}"/>
              </a:ext>
            </a:extLst>
          </p:cNvPr>
          <p:cNvSpPr txBox="1"/>
          <p:nvPr/>
        </p:nvSpPr>
        <p:spPr>
          <a:xfrm>
            <a:off x="2697635" y="369989"/>
            <a:ext cx="731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Рисование. Тема: «Красавицы-подружки»</a:t>
            </a:r>
          </a:p>
        </p:txBody>
      </p:sp>
    </p:spTree>
    <p:extLst>
      <p:ext uri="{BB962C8B-B14F-4D97-AF65-F5344CB8AC3E}">
        <p14:creationId xmlns:p14="http://schemas.microsoft.com/office/powerpoint/2010/main" val="30077986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Наклейка Русский народный узор 2 PNG - AVATAN PLUS">
            <a:extLst>
              <a:ext uri="{FF2B5EF4-FFF2-40B4-BE49-F238E27FC236}">
                <a16:creationId xmlns:a16="http://schemas.microsoft.com/office/drawing/2014/main" id="{547E559D-B7C8-46F1-AF2F-2C26CA3925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23044">
            <a:off x="10737329" y="205357"/>
            <a:ext cx="1446610" cy="1096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Наклейка Русский народный узор 2 PNG - AVATAN PLUS">
            <a:extLst>
              <a:ext uri="{FF2B5EF4-FFF2-40B4-BE49-F238E27FC236}">
                <a16:creationId xmlns:a16="http://schemas.microsoft.com/office/drawing/2014/main" id="{1A9626C7-DC11-4D0C-9641-14C909785C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6150">
            <a:off x="60914" y="5678136"/>
            <a:ext cx="1446610" cy="1096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>
            <a:extLst>
              <a:ext uri="{FF2B5EF4-FFF2-40B4-BE49-F238E27FC236}">
                <a16:creationId xmlns:a16="http://schemas.microsoft.com/office/drawing/2014/main" id="{A5C32D52-A948-442F-ABA1-E6270D9D49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8649" y="2656546"/>
            <a:ext cx="5004701" cy="3753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>
            <a:extLst>
              <a:ext uri="{FF2B5EF4-FFF2-40B4-BE49-F238E27FC236}">
                <a16:creationId xmlns:a16="http://schemas.microsoft.com/office/drawing/2014/main" id="{67EA9C1E-BDBC-4165-A98B-51BD3F5571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219" y="1183143"/>
            <a:ext cx="5399614" cy="4049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385694D-A651-4BDC-BED8-2A788D04442B}"/>
              </a:ext>
            </a:extLst>
          </p:cNvPr>
          <p:cNvSpPr txBox="1"/>
          <p:nvPr/>
        </p:nvSpPr>
        <p:spPr>
          <a:xfrm>
            <a:off x="2336451" y="406761"/>
            <a:ext cx="84443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Раскрашивание русской и башкирской матрешек</a:t>
            </a:r>
          </a:p>
        </p:txBody>
      </p:sp>
    </p:spTree>
    <p:extLst>
      <p:ext uri="{BB962C8B-B14F-4D97-AF65-F5344CB8AC3E}">
        <p14:creationId xmlns:p14="http://schemas.microsoft.com/office/powerpoint/2010/main" val="41542227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Наклейка Русский народный узор 2 PNG - AVATAN PLUS">
            <a:extLst>
              <a:ext uri="{FF2B5EF4-FFF2-40B4-BE49-F238E27FC236}">
                <a16:creationId xmlns:a16="http://schemas.microsoft.com/office/drawing/2014/main" id="{547E559D-B7C8-46F1-AF2F-2C26CA3925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23044">
            <a:off x="10737329" y="205357"/>
            <a:ext cx="1446610" cy="1096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Наклейка Русский народный узор 2 PNG - AVATAN PLUS">
            <a:extLst>
              <a:ext uri="{FF2B5EF4-FFF2-40B4-BE49-F238E27FC236}">
                <a16:creationId xmlns:a16="http://schemas.microsoft.com/office/drawing/2014/main" id="{1A9626C7-DC11-4D0C-9641-14C909785C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6150">
            <a:off x="60914" y="5678136"/>
            <a:ext cx="1446610" cy="1096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3755341-85CF-4DAA-8838-71AFCEE94FC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96" b="30048"/>
          <a:stretch/>
        </p:blipFill>
        <p:spPr>
          <a:xfrm>
            <a:off x="761078" y="1163611"/>
            <a:ext cx="5193504" cy="417246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B929F11-85E0-4EAC-9E7F-70371C638E2A}"/>
              </a:ext>
            </a:extLst>
          </p:cNvPr>
          <p:cNvSpPr txBox="1"/>
          <p:nvPr/>
        </p:nvSpPr>
        <p:spPr>
          <a:xfrm>
            <a:off x="392585" y="381665"/>
            <a:ext cx="731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Аппликация «Такие разные матрешки»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156067D-0C57-490C-AB19-FCC6F6CE8D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74" y="2600332"/>
            <a:ext cx="4998010" cy="374850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3E59DD2-BE01-4B38-A90A-522308DC93DB}"/>
              </a:ext>
            </a:extLst>
          </p:cNvPr>
          <p:cNvSpPr txBox="1"/>
          <p:nvPr/>
        </p:nvSpPr>
        <p:spPr>
          <a:xfrm>
            <a:off x="6516274" y="1339302"/>
            <a:ext cx="47315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/>
              <a:t>Дидактическая игра </a:t>
            </a:r>
          </a:p>
          <a:p>
            <a:pPr algn="ctr"/>
            <a:r>
              <a:rPr lang="ru-RU" sz="2800" dirty="0"/>
              <a:t>«Собери матрешку» (</a:t>
            </a:r>
            <a:r>
              <a:rPr lang="ru-RU" sz="2800" dirty="0" err="1"/>
              <a:t>пазлы</a:t>
            </a:r>
            <a:r>
              <a:rPr lang="ru-RU" sz="28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2162908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Наклейка Русский народный узор 2 PNG - AVATAN PLUS">
            <a:extLst>
              <a:ext uri="{FF2B5EF4-FFF2-40B4-BE49-F238E27FC236}">
                <a16:creationId xmlns:a16="http://schemas.microsoft.com/office/drawing/2014/main" id="{547E559D-B7C8-46F1-AF2F-2C26CA3925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23044">
            <a:off x="10737329" y="205357"/>
            <a:ext cx="1446610" cy="1096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Наклейка Русский народный узор 2 PNG - AVATAN PLUS">
            <a:extLst>
              <a:ext uri="{FF2B5EF4-FFF2-40B4-BE49-F238E27FC236}">
                <a16:creationId xmlns:a16="http://schemas.microsoft.com/office/drawing/2014/main" id="{1A9626C7-DC11-4D0C-9641-14C909785C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6150">
            <a:off x="60914" y="5678136"/>
            <a:ext cx="1446610" cy="1096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AF248FA-5818-41CF-9433-9DC90EC43D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219" y="1441173"/>
            <a:ext cx="5300870" cy="397565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FD92910-5285-4962-9945-79DB869653EC}"/>
              </a:ext>
            </a:extLst>
          </p:cNvPr>
          <p:cNvSpPr txBox="1"/>
          <p:nvPr/>
        </p:nvSpPr>
        <p:spPr>
          <a:xfrm>
            <a:off x="162852" y="230402"/>
            <a:ext cx="122053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/>
              <a:t>Настольно-печатные игры 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C0C8511-FE04-4175-AFAC-6F0C48991B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9528" y="2403248"/>
            <a:ext cx="5097537" cy="382315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EA3B73C-8ADA-45EB-84F8-ACFD824D89D7}"/>
              </a:ext>
            </a:extLst>
          </p:cNvPr>
          <p:cNvSpPr txBox="1"/>
          <p:nvPr/>
        </p:nvSpPr>
        <p:spPr>
          <a:xfrm>
            <a:off x="-2668044" y="856055"/>
            <a:ext cx="122053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/>
              <a:t>«Веселые матрешки»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C547901-C0EE-41BD-87C7-E43737D0EBEF}"/>
              </a:ext>
            </a:extLst>
          </p:cNvPr>
          <p:cNvSpPr txBox="1"/>
          <p:nvPr/>
        </p:nvSpPr>
        <p:spPr>
          <a:xfrm>
            <a:off x="2985598" y="1849079"/>
            <a:ext cx="122053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/>
              <a:t>«Мемо-матрешки»</a:t>
            </a:r>
          </a:p>
        </p:txBody>
      </p:sp>
    </p:spTree>
    <p:extLst>
      <p:ext uri="{BB962C8B-B14F-4D97-AF65-F5344CB8AC3E}">
        <p14:creationId xmlns:p14="http://schemas.microsoft.com/office/powerpoint/2010/main" val="20709189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Наклейка Русский народный узор 2 PNG - AVATAN PLUS">
            <a:extLst>
              <a:ext uri="{FF2B5EF4-FFF2-40B4-BE49-F238E27FC236}">
                <a16:creationId xmlns:a16="http://schemas.microsoft.com/office/drawing/2014/main" id="{547E559D-B7C8-46F1-AF2F-2C26CA3925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23044">
            <a:off x="10737329" y="205357"/>
            <a:ext cx="1446610" cy="1096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Наклейка Русский народный узор 2 PNG - AVATAN PLUS">
            <a:extLst>
              <a:ext uri="{FF2B5EF4-FFF2-40B4-BE49-F238E27FC236}">
                <a16:creationId xmlns:a16="http://schemas.microsoft.com/office/drawing/2014/main" id="{1A9626C7-DC11-4D0C-9641-14C909785C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6150">
            <a:off x="60914" y="5678136"/>
            <a:ext cx="1446610" cy="1096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D304E9F-A796-49D0-AF51-E31DAF265D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1163" y="2356435"/>
            <a:ext cx="5267121" cy="395034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C7AF9A2-B2EA-4C39-8120-3989CD5E32BF}"/>
              </a:ext>
            </a:extLst>
          </p:cNvPr>
          <p:cNvSpPr txBox="1"/>
          <p:nvPr/>
        </p:nvSpPr>
        <p:spPr>
          <a:xfrm>
            <a:off x="5317123" y="1352184"/>
            <a:ext cx="7315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/>
              <a:t>Дидактическая игра</a:t>
            </a:r>
          </a:p>
          <a:p>
            <a:pPr algn="ctr"/>
            <a:r>
              <a:rPr lang="ru-RU" sz="2800" dirty="0"/>
              <a:t> «Математическая матрешка»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EF5851A-4A6C-4CE0-89DB-C89EBC91E0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339" y="1690678"/>
            <a:ext cx="5205499" cy="390412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408B6C4-57B9-4A97-9278-4AA0C195230C}"/>
              </a:ext>
            </a:extLst>
          </p:cNvPr>
          <p:cNvSpPr txBox="1"/>
          <p:nvPr/>
        </p:nvSpPr>
        <p:spPr>
          <a:xfrm>
            <a:off x="-2854610" y="753622"/>
            <a:ext cx="122053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/>
              <a:t>«Построй ряд с закрытыми глазами»</a:t>
            </a:r>
          </a:p>
        </p:txBody>
      </p:sp>
    </p:spTree>
    <p:extLst>
      <p:ext uri="{BB962C8B-B14F-4D97-AF65-F5344CB8AC3E}">
        <p14:creationId xmlns:p14="http://schemas.microsoft.com/office/powerpoint/2010/main" val="30928927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Наклейка Русский народный узор 2 PNG - AVATAN PLUS">
            <a:extLst>
              <a:ext uri="{FF2B5EF4-FFF2-40B4-BE49-F238E27FC236}">
                <a16:creationId xmlns:a16="http://schemas.microsoft.com/office/drawing/2014/main" id="{547E559D-B7C8-46F1-AF2F-2C26CA3925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23044">
            <a:off x="10737329" y="205357"/>
            <a:ext cx="1446610" cy="1096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Наклейка Русский народный узор 2 PNG - AVATAN PLUS">
            <a:extLst>
              <a:ext uri="{FF2B5EF4-FFF2-40B4-BE49-F238E27FC236}">
                <a16:creationId xmlns:a16="http://schemas.microsoft.com/office/drawing/2014/main" id="{1A9626C7-DC11-4D0C-9641-14C909785C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6150">
            <a:off x="60914" y="5678136"/>
            <a:ext cx="1446610" cy="1096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C628212-0586-4070-B19A-85F7090055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944" y="1669773"/>
            <a:ext cx="5168347" cy="387626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E12BF9E-AF73-4297-8E52-9593902F49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407124"/>
            <a:ext cx="5364634" cy="402347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6D859F1-5326-42A8-8D5E-EF1F2A8E1619}"/>
              </a:ext>
            </a:extLst>
          </p:cNvPr>
          <p:cNvSpPr txBox="1"/>
          <p:nvPr/>
        </p:nvSpPr>
        <p:spPr>
          <a:xfrm>
            <a:off x="162852" y="427400"/>
            <a:ext cx="122053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/>
              <a:t>Рассматривание альбома</a:t>
            </a:r>
          </a:p>
        </p:txBody>
      </p:sp>
    </p:spTree>
    <p:extLst>
      <p:ext uri="{BB962C8B-B14F-4D97-AF65-F5344CB8AC3E}">
        <p14:creationId xmlns:p14="http://schemas.microsoft.com/office/powerpoint/2010/main" val="23811250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Наклейка Русский народный узор 2 PNG - AVATAN PLUS">
            <a:extLst>
              <a:ext uri="{FF2B5EF4-FFF2-40B4-BE49-F238E27FC236}">
                <a16:creationId xmlns:a16="http://schemas.microsoft.com/office/drawing/2014/main" id="{547E559D-B7C8-46F1-AF2F-2C26CA3925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23044">
            <a:off x="10737329" y="205357"/>
            <a:ext cx="1446610" cy="1096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Наклейка Русский народный узор 2 PNG - AVATAN PLUS">
            <a:extLst>
              <a:ext uri="{FF2B5EF4-FFF2-40B4-BE49-F238E27FC236}">
                <a16:creationId xmlns:a16="http://schemas.microsoft.com/office/drawing/2014/main" id="{1A9626C7-DC11-4D0C-9641-14C909785C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6150">
            <a:off x="60914" y="5678136"/>
            <a:ext cx="1446610" cy="1096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FA10D10-6BE7-448E-B55C-80D1BC72D5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109" y="1344790"/>
            <a:ext cx="5557891" cy="416841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5EDC5B0-896B-4D42-84B0-FE9CA47E3FAC}"/>
              </a:ext>
            </a:extLst>
          </p:cNvPr>
          <p:cNvSpPr txBox="1"/>
          <p:nvPr/>
        </p:nvSpPr>
        <p:spPr>
          <a:xfrm>
            <a:off x="162852" y="149966"/>
            <a:ext cx="122053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/>
              <a:t>Изготовление значков со светоотражающими элементами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69E4C4C-1882-41F5-A310-A2717B9265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6610" y="2444148"/>
            <a:ext cx="5336369" cy="4002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6089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Наклейка Русский народный узор 2 PNG - AVATAN PLUS">
            <a:extLst>
              <a:ext uri="{FF2B5EF4-FFF2-40B4-BE49-F238E27FC236}">
                <a16:creationId xmlns:a16="http://schemas.microsoft.com/office/drawing/2014/main" id="{547E559D-B7C8-46F1-AF2F-2C26CA3925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23044">
            <a:off x="10737329" y="205357"/>
            <a:ext cx="1446610" cy="1096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Наклейка Русский народный узор 2 PNG - AVATAN PLUS">
            <a:extLst>
              <a:ext uri="{FF2B5EF4-FFF2-40B4-BE49-F238E27FC236}">
                <a16:creationId xmlns:a16="http://schemas.microsoft.com/office/drawing/2014/main" id="{1A9626C7-DC11-4D0C-9641-14C909785C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6150">
            <a:off x="60914" y="5678136"/>
            <a:ext cx="1446610" cy="1096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07B5838D-0B80-4A4D-8223-C14368B39F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590" y="1242786"/>
            <a:ext cx="6644820" cy="4983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1214037-51AA-437E-A130-D33F176E8DD6}"/>
              </a:ext>
            </a:extLst>
          </p:cNvPr>
          <p:cNvSpPr txBox="1"/>
          <p:nvPr/>
        </p:nvSpPr>
        <p:spPr>
          <a:xfrm>
            <a:off x="162852" y="369989"/>
            <a:ext cx="122053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/>
              <a:t>Мини-музей «Матрешки»</a:t>
            </a:r>
          </a:p>
        </p:txBody>
      </p:sp>
    </p:spTree>
    <p:extLst>
      <p:ext uri="{BB962C8B-B14F-4D97-AF65-F5344CB8AC3E}">
        <p14:creationId xmlns:p14="http://schemas.microsoft.com/office/powerpoint/2010/main" val="18924378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Роспись картинки, Художественные узоры, Орнаменты">
            <a:extLst>
              <a:ext uri="{FF2B5EF4-FFF2-40B4-BE49-F238E27FC236}">
                <a16:creationId xmlns:a16="http://schemas.microsoft.com/office/drawing/2014/main" id="{5DE3C54C-07F3-40A8-8E8E-F12C5AD068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865"/>
          <a:stretch/>
        </p:blipFill>
        <p:spPr bwMode="auto">
          <a:xfrm>
            <a:off x="-91939" y="5831909"/>
            <a:ext cx="12192000" cy="1000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CD9F591-CEC2-435A-AB6A-720F1F5421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0" y="5430237"/>
            <a:ext cx="901148" cy="146751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3D91253-82EA-4E2C-A5CE-A4FD6CCA5A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1290852" y="5430237"/>
            <a:ext cx="901148" cy="1467518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8F331E1-1F22-48DE-8FFC-ED272A5B10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974035" y="5783113"/>
            <a:ext cx="684460" cy="1114642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D47D16F-8F11-46C8-A96D-7556410E4D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0429462" y="5783113"/>
            <a:ext cx="684460" cy="1114642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9D35ED5-9900-4CE6-B77A-D222563CD8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835425" y="6048704"/>
            <a:ext cx="496958" cy="809295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464D6531-09A6-4D90-A078-4ADBB1B2D2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9829799" y="6068124"/>
            <a:ext cx="496958" cy="809295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4C7F9F97-BEEC-4124-B9A3-03C32D0184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509313" y="6259142"/>
            <a:ext cx="379661" cy="618277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F3A16300-8DCC-4BB8-BD22-F0DB134CBF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9329530" y="6259142"/>
            <a:ext cx="379661" cy="618277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63FD380A-8CE1-40BB-9640-10B5035E82CB}"/>
              </a:ext>
            </a:extLst>
          </p:cNvPr>
          <p:cNvSpPr txBox="1"/>
          <p:nvPr/>
        </p:nvSpPr>
        <p:spPr>
          <a:xfrm>
            <a:off x="3348056" y="150650"/>
            <a:ext cx="1135711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E80025"/>
                </a:solidFill>
              </a:rPr>
              <a:t>Этапы реализации проекта</a:t>
            </a:r>
            <a:endParaRPr lang="ru-RU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C50D2B1-2923-441F-9085-90417CE4C548}"/>
              </a:ext>
            </a:extLst>
          </p:cNvPr>
          <p:cNvSpPr txBox="1"/>
          <p:nvPr/>
        </p:nvSpPr>
        <p:spPr>
          <a:xfrm>
            <a:off x="450574" y="833658"/>
            <a:ext cx="10490084" cy="10291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ru-RU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 ЭТАП.</a:t>
            </a:r>
            <a:r>
              <a:rPr lang="ru-RU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Заключительный</a:t>
            </a:r>
            <a:endParaRPr lang="ru-RU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endParaRPr lang="ru-RU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749F8E7-8073-475D-A78D-427538750CAE}"/>
              </a:ext>
            </a:extLst>
          </p:cNvPr>
          <p:cNvSpPr txBox="1"/>
          <p:nvPr/>
        </p:nvSpPr>
        <p:spPr>
          <a:xfrm>
            <a:off x="438148" y="3227955"/>
            <a:ext cx="11131826" cy="2303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ru-RU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Результатом проведенной работы является:</a:t>
            </a:r>
          </a:p>
          <a:p>
            <a:pPr lvl="1" algn="just">
              <a:spcAft>
                <a:spcPts val="800"/>
              </a:spcAft>
            </a:pP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Расширение знаний детей о «Русской народной игрушке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матрешке»</a:t>
            </a:r>
          </a:p>
          <a:p>
            <a:pPr lvl="1" algn="just">
              <a:spcAft>
                <a:spcPts val="800"/>
              </a:spcAft>
            </a:pP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Разучивание стихов о матрешке</a:t>
            </a:r>
          </a:p>
          <a:p>
            <a:pPr lvl="1" algn="just"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Организация мини-музея</a:t>
            </a:r>
            <a:endParaRPr lang="ru-RU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algn="just"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зготовление значков со светоотражающими элементами – матрешек из фетра – для безопасности детей на дороге.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53134AF6-746D-4D0E-80F5-24A6D6239508}"/>
              </a:ext>
            </a:extLst>
          </p:cNvPr>
          <p:cNvCxnSpPr/>
          <p:nvPr/>
        </p:nvCxnSpPr>
        <p:spPr>
          <a:xfrm>
            <a:off x="300251" y="1292585"/>
            <a:ext cx="11559653" cy="30509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9C5B6C9F-22F8-476F-A442-C0AA691F65C7}"/>
              </a:ext>
            </a:extLst>
          </p:cNvPr>
          <p:cNvSpPr txBox="1"/>
          <p:nvPr/>
        </p:nvSpPr>
        <p:spPr>
          <a:xfrm>
            <a:off x="450574" y="1282566"/>
            <a:ext cx="11131826" cy="18124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Выводы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ходе проекта дети узнали как выглядит русская матрешка, какие виды матрешек существуют, какими ремеслами знаменита Русь. У детей сформировалась любознательность, творческие способности, познавательная активность, коммуникативные навыки.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Стрелка: вправо 18">
            <a:extLst>
              <a:ext uri="{FF2B5EF4-FFF2-40B4-BE49-F238E27FC236}">
                <a16:creationId xmlns:a16="http://schemas.microsoft.com/office/drawing/2014/main" id="{C4EC6AE6-2A5A-4A40-AF0F-F9AF909DEFE6}"/>
              </a:ext>
            </a:extLst>
          </p:cNvPr>
          <p:cNvSpPr/>
          <p:nvPr/>
        </p:nvSpPr>
        <p:spPr>
          <a:xfrm>
            <a:off x="554191" y="3830837"/>
            <a:ext cx="187345" cy="209727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: вправо 21">
            <a:extLst>
              <a:ext uri="{FF2B5EF4-FFF2-40B4-BE49-F238E27FC236}">
                <a16:creationId xmlns:a16="http://schemas.microsoft.com/office/drawing/2014/main" id="{BFF141AE-356D-45AF-B132-AFD0602F7A1D}"/>
              </a:ext>
            </a:extLst>
          </p:cNvPr>
          <p:cNvSpPr/>
          <p:nvPr/>
        </p:nvSpPr>
        <p:spPr>
          <a:xfrm>
            <a:off x="554191" y="4224232"/>
            <a:ext cx="187345" cy="209727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: вправо 22">
            <a:extLst>
              <a:ext uri="{FF2B5EF4-FFF2-40B4-BE49-F238E27FC236}">
                <a16:creationId xmlns:a16="http://schemas.microsoft.com/office/drawing/2014/main" id="{4195818A-0E54-4783-82ED-FA987F82DAF9}"/>
              </a:ext>
            </a:extLst>
          </p:cNvPr>
          <p:cNvSpPr/>
          <p:nvPr/>
        </p:nvSpPr>
        <p:spPr>
          <a:xfrm>
            <a:off x="554192" y="4590304"/>
            <a:ext cx="187345" cy="209727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: вправо 23">
            <a:extLst>
              <a:ext uri="{FF2B5EF4-FFF2-40B4-BE49-F238E27FC236}">
                <a16:creationId xmlns:a16="http://schemas.microsoft.com/office/drawing/2014/main" id="{8539500A-60CA-4552-B940-6E72DD3269D2}"/>
              </a:ext>
            </a:extLst>
          </p:cNvPr>
          <p:cNvSpPr/>
          <p:nvPr/>
        </p:nvSpPr>
        <p:spPr>
          <a:xfrm>
            <a:off x="554191" y="4964370"/>
            <a:ext cx="187345" cy="209727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59195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Наклейка Русский народный узор 2 PNG - AVATAN PLUS">
            <a:extLst>
              <a:ext uri="{FF2B5EF4-FFF2-40B4-BE49-F238E27FC236}">
                <a16:creationId xmlns:a16="http://schemas.microsoft.com/office/drawing/2014/main" id="{12EEC2F7-F460-47C3-8792-429EE80DAF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23044">
            <a:off x="10737328" y="205358"/>
            <a:ext cx="1446610" cy="1096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Роспись картинки, Художественные узоры, Орнаменты">
            <a:extLst>
              <a:ext uri="{FF2B5EF4-FFF2-40B4-BE49-F238E27FC236}">
                <a16:creationId xmlns:a16="http://schemas.microsoft.com/office/drawing/2014/main" id="{5DE3C54C-07F3-40A8-8E8E-F12C5AD068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865"/>
          <a:stretch/>
        </p:blipFill>
        <p:spPr bwMode="auto">
          <a:xfrm>
            <a:off x="0" y="5876880"/>
            <a:ext cx="12192000" cy="1000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CD9F591-CEC2-435A-AB6A-720F1F5421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0" y="5430237"/>
            <a:ext cx="901148" cy="146751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3D91253-82EA-4E2C-A5CE-A4FD6CCA5A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1290852" y="5430237"/>
            <a:ext cx="901148" cy="1467518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8F331E1-1F22-48DE-8FFC-ED272A5B10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974035" y="5783113"/>
            <a:ext cx="684460" cy="1114642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D47D16F-8F11-46C8-A96D-7556410E4D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0429462" y="5783113"/>
            <a:ext cx="684460" cy="1114642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9D35ED5-9900-4CE6-B77A-D222563CD8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835425" y="6048704"/>
            <a:ext cx="496958" cy="809295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464D6531-09A6-4D90-A078-4ADBB1B2D2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9829799" y="6068124"/>
            <a:ext cx="496958" cy="809295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4C7F9F97-BEEC-4124-B9A3-03C32D0184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2509313" y="6259142"/>
            <a:ext cx="379661" cy="618277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F3A16300-8DCC-4BB8-BD22-F0DB134CBF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9329530" y="6259142"/>
            <a:ext cx="379661" cy="618277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E3272079-1EEE-4972-A9A2-6D009044360C}"/>
              </a:ext>
            </a:extLst>
          </p:cNvPr>
          <p:cNvSpPr txBox="1"/>
          <p:nvPr/>
        </p:nvSpPr>
        <p:spPr>
          <a:xfrm>
            <a:off x="706091" y="1008220"/>
            <a:ext cx="11035335" cy="3906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ts val="800"/>
              </a:spcAft>
            </a:pPr>
            <a:r>
              <a:rPr lang="ru-RU" sz="3200" b="1" dirty="0">
                <a:solidFill>
                  <a:srgbClr val="E80025"/>
                </a:solidFill>
              </a:rPr>
              <a:t>Возраст детей: </a:t>
            </a:r>
            <a:r>
              <a:rPr lang="ru-RU" sz="3200" dirty="0">
                <a:solidFill>
                  <a:schemeClr val="tx1"/>
                </a:solidFill>
              </a:rPr>
              <a:t>6-7 лет</a:t>
            </a:r>
          </a:p>
          <a:p>
            <a:pPr>
              <a:lnSpc>
                <a:spcPct val="120000"/>
              </a:lnSpc>
              <a:spcAft>
                <a:spcPts val="800"/>
              </a:spcAft>
            </a:pPr>
            <a:r>
              <a:rPr lang="ru-RU" sz="3200" b="1" dirty="0">
                <a:solidFill>
                  <a:srgbClr val="E80025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Тип проекта:</a:t>
            </a:r>
            <a:r>
              <a:rPr lang="ru-RU" sz="3200" dirty="0">
                <a:solidFill>
                  <a:srgbClr val="E80025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32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исследовательский, информационно-познавательный.</a:t>
            </a:r>
          </a:p>
          <a:p>
            <a:pPr>
              <a:lnSpc>
                <a:spcPct val="120000"/>
              </a:lnSpc>
              <a:spcAft>
                <a:spcPts val="800"/>
              </a:spcAft>
            </a:pPr>
            <a:r>
              <a:rPr lang="ru-RU" sz="3200" b="1" dirty="0">
                <a:solidFill>
                  <a:srgbClr val="E80025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Срок реализации проекта:</a:t>
            </a:r>
            <a:r>
              <a:rPr lang="ru-RU" sz="3200" dirty="0">
                <a:solidFill>
                  <a:srgbClr val="E80025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32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краткосрочный.</a:t>
            </a:r>
          </a:p>
          <a:p>
            <a:pPr>
              <a:lnSpc>
                <a:spcPct val="120000"/>
              </a:lnSpc>
              <a:spcAft>
                <a:spcPts val="800"/>
              </a:spcAft>
            </a:pPr>
            <a:r>
              <a:rPr lang="ru-RU" sz="3200" b="1" dirty="0">
                <a:solidFill>
                  <a:srgbClr val="E80025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Участники проекта:</a:t>
            </a:r>
            <a:r>
              <a:rPr lang="ru-RU" sz="3200" dirty="0">
                <a:solidFill>
                  <a:srgbClr val="E80025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32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дети подготовительной группы, родители, воспитатель.</a:t>
            </a:r>
          </a:p>
        </p:txBody>
      </p:sp>
    </p:spTree>
    <p:extLst>
      <p:ext uri="{BB962C8B-B14F-4D97-AF65-F5344CB8AC3E}">
        <p14:creationId xmlns:p14="http://schemas.microsoft.com/office/powerpoint/2010/main" val="31276216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Роспись картинки, Художественные узоры, Орнаменты">
            <a:extLst>
              <a:ext uri="{FF2B5EF4-FFF2-40B4-BE49-F238E27FC236}">
                <a16:creationId xmlns:a16="http://schemas.microsoft.com/office/drawing/2014/main" id="{5DE3C54C-07F3-40A8-8E8E-F12C5AD068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865"/>
          <a:stretch/>
        </p:blipFill>
        <p:spPr bwMode="auto">
          <a:xfrm>
            <a:off x="-91939" y="5831909"/>
            <a:ext cx="12192000" cy="1000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CD9F591-CEC2-435A-AB6A-720F1F5421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0" y="5430237"/>
            <a:ext cx="901148" cy="146751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3D91253-82EA-4E2C-A5CE-A4FD6CCA5A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1290852" y="5430237"/>
            <a:ext cx="901148" cy="1467518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8F331E1-1F22-48DE-8FFC-ED272A5B10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974035" y="5783113"/>
            <a:ext cx="684460" cy="1114642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D47D16F-8F11-46C8-A96D-7556410E4D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0429462" y="5783113"/>
            <a:ext cx="684460" cy="1114642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9D35ED5-9900-4CE6-B77A-D222563CD8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835425" y="6048704"/>
            <a:ext cx="496958" cy="809295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464D6531-09A6-4D90-A078-4ADBB1B2D2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9829799" y="6068124"/>
            <a:ext cx="496958" cy="809295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4C7F9F97-BEEC-4124-B9A3-03C32D0184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509313" y="6259142"/>
            <a:ext cx="379661" cy="618277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F3A16300-8DCC-4BB8-BD22-F0DB134CBF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9329530" y="6259142"/>
            <a:ext cx="379661" cy="618277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63FD380A-8CE1-40BB-9640-10B5035E82CB}"/>
              </a:ext>
            </a:extLst>
          </p:cNvPr>
          <p:cNvSpPr txBox="1"/>
          <p:nvPr/>
        </p:nvSpPr>
        <p:spPr>
          <a:xfrm>
            <a:off x="3840805" y="277080"/>
            <a:ext cx="11357110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E80025"/>
                </a:solidFill>
              </a:rPr>
              <a:t>Используемая литература</a:t>
            </a:r>
            <a:br>
              <a:rPr lang="ru-RU" sz="2800" b="1" dirty="0">
                <a:solidFill>
                  <a:srgbClr val="E80025"/>
                </a:solidFill>
              </a:rPr>
            </a:br>
            <a:endParaRPr lang="ru-RU" sz="2400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C50D2B1-2923-441F-9085-90417CE4C548}"/>
              </a:ext>
            </a:extLst>
          </p:cNvPr>
          <p:cNvSpPr txBox="1"/>
          <p:nvPr/>
        </p:nvSpPr>
        <p:spPr>
          <a:xfrm>
            <a:off x="800768" y="1169632"/>
            <a:ext cx="10490084" cy="37837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spcAft>
                <a:spcPts val="800"/>
              </a:spcAft>
              <a:buAutoNum type="arabicPeriod"/>
            </a:pPr>
            <a:r>
              <a:rPr lang="ru-RU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Белобрыкина</a:t>
            </a:r>
            <a:r>
              <a:rPr lang="ru-RU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О. А. Маленькие волшебники, или на пути к творчеству – Новосибирск, 1993 г.</a:t>
            </a:r>
          </a:p>
          <a:p>
            <a:pPr marL="342900" indent="-342900" algn="just">
              <a:lnSpc>
                <a:spcPct val="150000"/>
              </a:lnSpc>
              <a:spcAft>
                <a:spcPts val="800"/>
              </a:spcAft>
              <a:buAutoNum type="arabicPeriod"/>
            </a:pPr>
            <a:r>
              <a:rPr lang="ru-RU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Князева О. Л. Приобщение детей к истокам русской народной культуры / О. Л. Князева, М. Д. </a:t>
            </a:r>
            <a:r>
              <a:rPr lang="ru-RU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Маханева</a:t>
            </a:r>
            <a:r>
              <a:rPr lang="ru-RU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ru-RU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Спб</a:t>
            </a:r>
            <a:r>
              <a:rPr lang="ru-RU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2010 г.</a:t>
            </a:r>
          </a:p>
          <a:p>
            <a:pPr marL="342900" indent="-342900" algn="just">
              <a:lnSpc>
                <a:spcPct val="150000"/>
              </a:lnSpc>
              <a:spcAft>
                <a:spcPts val="800"/>
              </a:spcAft>
              <a:buAutoNum type="arabicPeriod"/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Малышева А. Н. Аппликация в детском саду/А. Н. Малышева, Н. В. Ермолаева – Ярославль, 2007 г.</a:t>
            </a:r>
          </a:p>
          <a:p>
            <a:pPr marL="342900" indent="-342900" algn="just">
              <a:lnSpc>
                <a:spcPct val="150000"/>
              </a:lnSpc>
              <a:spcAft>
                <a:spcPts val="800"/>
              </a:spcAft>
              <a:buAutoNum type="arabicPeriod"/>
            </a:pPr>
            <a:r>
              <a:rPr lang="ru-RU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Озерова О. 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Е. Развитие творческого мышления и воображения у детей./О. Е. Озерова. –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Ростов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-на-Дону, 2005 г.</a:t>
            </a:r>
          </a:p>
          <a:p>
            <a:pPr marL="342900" indent="-342900" algn="just">
              <a:lnSpc>
                <a:spcPct val="150000"/>
              </a:lnSpc>
              <a:spcAft>
                <a:spcPts val="800"/>
              </a:spcAft>
              <a:buAutoNum type="arabicPeriod"/>
            </a:pPr>
            <a:r>
              <a:rPr lang="ru-RU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Развитие речи и творчества дошкольников: игры, упражнения, конспекты занятий/ под редакцией О. С. Ушаковой – М.:ТЦ «Сфера», 2005 г.</a:t>
            </a:r>
          </a:p>
        </p:txBody>
      </p:sp>
    </p:spTree>
    <p:extLst>
      <p:ext uri="{BB962C8B-B14F-4D97-AF65-F5344CB8AC3E}">
        <p14:creationId xmlns:p14="http://schemas.microsoft.com/office/powerpoint/2010/main" val="12713491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D570C4-9C48-4782-8B89-A865DC6CF7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938833"/>
            <a:ext cx="9144000" cy="2387600"/>
          </a:xfrm>
        </p:spPr>
        <p:txBody>
          <a:bodyPr>
            <a:normAutofit/>
          </a:bodyPr>
          <a:lstStyle/>
          <a:p>
            <a:r>
              <a:rPr lang="ru-RU" dirty="0"/>
              <a:t>Спасибо за внимание!</a:t>
            </a: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A6EED197-580A-40F8-9423-80AF7A3D3F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4043362"/>
            <a:ext cx="12192000" cy="2814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7A65DB7-DA67-445C-B2CE-2EBB81B740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57150" y="2659960"/>
            <a:ext cx="2576038" cy="419507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CF5590F-EC78-4B82-B0B0-E16E16B1DD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9615963" y="2612299"/>
            <a:ext cx="2576037" cy="4195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1244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Наклейка Русский народный узор 2 PNG - AVATAN PLUS">
            <a:extLst>
              <a:ext uri="{FF2B5EF4-FFF2-40B4-BE49-F238E27FC236}">
                <a16:creationId xmlns:a16="http://schemas.microsoft.com/office/drawing/2014/main" id="{12EEC2F7-F460-47C3-8792-429EE80DAF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23044">
            <a:off x="10737328" y="205358"/>
            <a:ext cx="1446610" cy="1096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Роспись картинки, Художественные узоры, Орнаменты">
            <a:extLst>
              <a:ext uri="{FF2B5EF4-FFF2-40B4-BE49-F238E27FC236}">
                <a16:creationId xmlns:a16="http://schemas.microsoft.com/office/drawing/2014/main" id="{5DE3C54C-07F3-40A8-8E8E-F12C5AD068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865"/>
          <a:stretch/>
        </p:blipFill>
        <p:spPr bwMode="auto">
          <a:xfrm>
            <a:off x="0" y="5876880"/>
            <a:ext cx="12192000" cy="1000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CD9F591-CEC2-435A-AB6A-720F1F5421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0" y="5430237"/>
            <a:ext cx="901148" cy="146751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3D91253-82EA-4E2C-A5CE-A4FD6CCA5A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1290852" y="5430237"/>
            <a:ext cx="901148" cy="1467518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8F331E1-1F22-48DE-8FFC-ED272A5B10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974035" y="5783113"/>
            <a:ext cx="684460" cy="1114642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D47D16F-8F11-46C8-A96D-7556410E4D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0429462" y="5783113"/>
            <a:ext cx="684460" cy="1114642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9D35ED5-9900-4CE6-B77A-D222563CD8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835425" y="6048704"/>
            <a:ext cx="496958" cy="809295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464D6531-09A6-4D90-A078-4ADBB1B2D2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9829799" y="6068124"/>
            <a:ext cx="496958" cy="809295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4C7F9F97-BEEC-4124-B9A3-03C32D0184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2509313" y="6259142"/>
            <a:ext cx="379661" cy="618277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F3A16300-8DCC-4BB8-BD22-F0DB134CBF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9329530" y="6259142"/>
            <a:ext cx="379661" cy="618277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E3272079-1EEE-4972-A9A2-6D009044360C}"/>
              </a:ext>
            </a:extLst>
          </p:cNvPr>
          <p:cNvSpPr txBox="1"/>
          <p:nvPr/>
        </p:nvSpPr>
        <p:spPr>
          <a:xfrm>
            <a:off x="4312131" y="254769"/>
            <a:ext cx="11035335" cy="6438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ts val="800"/>
              </a:spcAft>
            </a:pPr>
            <a:r>
              <a:rPr lang="ru-RU" sz="3200" b="1" dirty="0">
                <a:solidFill>
                  <a:srgbClr val="E80025"/>
                </a:solidFill>
              </a:rPr>
              <a:t>Актуальность:</a:t>
            </a:r>
            <a:endParaRPr lang="ru-RU" sz="3200" dirty="0"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50724B8-1D95-48E7-ADC3-8E781505A166}"/>
              </a:ext>
            </a:extLst>
          </p:cNvPr>
          <p:cNvSpPr txBox="1"/>
          <p:nvPr/>
        </p:nvSpPr>
        <p:spPr>
          <a:xfrm>
            <a:off x="682388" y="1485695"/>
            <a:ext cx="10781731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/>
              <a:t>Матрешка – самая древняя и популярная игрушка во всех странах мира. Первые куклы были связаны с обрядами. Через них передавалась система ценностей народной культуры. Главная ценность традиционной народной куклы состоит в том, что она сохраняет в своем облике самобытность своего народа. Деревянная точеная фигурка девушки Матрены в сарафане и с платочком на голове невольно привлекает внимание яркой раскраской и вызывает улыбку. Учитывая особенности матрешки, надо целенаправленно использовать ее в детском саду. Народная игрушка – это игрушка развивающая, вобравшая в себя игровую культуру многих поколений. Она и эстетически привлекательна, и эмоционально комфортна, и многофункциональна. Несмотря на кажущуюся простоту, она заставляет ребенка прилагать определенные физические и интеллектуальные усилия, чтобы получить радующий, положительный результат.</a:t>
            </a:r>
          </a:p>
        </p:txBody>
      </p:sp>
    </p:spTree>
    <p:extLst>
      <p:ext uri="{BB962C8B-B14F-4D97-AF65-F5344CB8AC3E}">
        <p14:creationId xmlns:p14="http://schemas.microsoft.com/office/powerpoint/2010/main" val="27663929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Роспись картинки, Художественные узоры, Орнаменты">
            <a:extLst>
              <a:ext uri="{FF2B5EF4-FFF2-40B4-BE49-F238E27FC236}">
                <a16:creationId xmlns:a16="http://schemas.microsoft.com/office/drawing/2014/main" id="{5DE3C54C-07F3-40A8-8E8E-F12C5AD068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865"/>
          <a:stretch/>
        </p:blipFill>
        <p:spPr bwMode="auto">
          <a:xfrm>
            <a:off x="-91939" y="5818261"/>
            <a:ext cx="12192000" cy="1000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CD9F591-CEC2-435A-AB6A-720F1F5421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0" y="5430237"/>
            <a:ext cx="901148" cy="146751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3D91253-82EA-4E2C-A5CE-A4FD6CCA5A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1290852" y="5430237"/>
            <a:ext cx="901148" cy="1467518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8F331E1-1F22-48DE-8FFC-ED272A5B10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974035" y="5783113"/>
            <a:ext cx="684460" cy="1114642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D47D16F-8F11-46C8-A96D-7556410E4D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0429462" y="5783113"/>
            <a:ext cx="684460" cy="1114642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9D35ED5-9900-4CE6-B77A-D222563CD8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835425" y="6048704"/>
            <a:ext cx="496958" cy="809295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464D6531-09A6-4D90-A078-4ADBB1B2D2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9829799" y="6068124"/>
            <a:ext cx="496958" cy="809295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4C7F9F97-BEEC-4124-B9A3-03C32D0184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509313" y="6259142"/>
            <a:ext cx="379661" cy="618277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F3A16300-8DCC-4BB8-BD22-F0DB134CBF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9329530" y="6259142"/>
            <a:ext cx="379661" cy="618277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63FD380A-8CE1-40BB-9640-10B5035E82CB}"/>
              </a:ext>
            </a:extLst>
          </p:cNvPr>
          <p:cNvSpPr txBox="1"/>
          <p:nvPr/>
        </p:nvSpPr>
        <p:spPr>
          <a:xfrm>
            <a:off x="477081" y="376535"/>
            <a:ext cx="1135711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E80025"/>
                </a:solidFill>
              </a:rPr>
              <a:t>Цель проекта: </a:t>
            </a:r>
            <a:br>
              <a:rPr lang="ru-RU" sz="2000" b="1" dirty="0">
                <a:solidFill>
                  <a:srgbClr val="E80025"/>
                </a:solidFill>
              </a:rPr>
            </a:br>
            <a:r>
              <a:rPr lang="ru-RU" sz="1600" b="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воспитание интереса к истории России и народному творчеству на примере русской национальной игрушки.</a:t>
            </a:r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9E1CECC-8276-4801-8EB1-9D037FECE9D8}"/>
              </a:ext>
            </a:extLst>
          </p:cNvPr>
          <p:cNvSpPr txBox="1"/>
          <p:nvPr/>
        </p:nvSpPr>
        <p:spPr>
          <a:xfrm>
            <a:off x="477081" y="1088556"/>
            <a:ext cx="72365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E80025"/>
                </a:solidFill>
              </a:rPr>
              <a:t>Задачи проекта: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74912E7-95AE-4F3B-B52F-F60D44AEFF40}"/>
              </a:ext>
            </a:extLst>
          </p:cNvPr>
          <p:cNvSpPr txBox="1"/>
          <p:nvPr/>
        </p:nvSpPr>
        <p:spPr>
          <a:xfrm>
            <a:off x="769614" y="1483112"/>
            <a:ext cx="6096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п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ознакомить с историей матрёшки как народного промысла;</a:t>
            </a:r>
            <a:endParaRPr lang="ru-RU" sz="16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02713D3-5FCC-4E4D-9686-E9D08052C5F6}"/>
              </a:ext>
            </a:extLst>
          </p:cNvPr>
          <p:cNvSpPr txBox="1"/>
          <p:nvPr/>
        </p:nvSpPr>
        <p:spPr>
          <a:xfrm>
            <a:off x="769453" y="1799134"/>
            <a:ext cx="1097197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в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ыяснить географию и особенности национального сувенира (учить рассматривать узоры, замечать сходство и различие в одном виде изделий, затем в разных видах, подводить к пониманию общих декоративных закономерностей, традиций (элементы, сочетания цветов, типичные композиции);</a:t>
            </a:r>
            <a:endParaRPr lang="ru-RU" sz="16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DB59C81-0173-475B-9CA6-1FCBD0B06FD1}"/>
              </a:ext>
            </a:extLst>
          </p:cNvPr>
          <p:cNvSpPr txBox="1"/>
          <p:nvPr/>
        </p:nvSpPr>
        <p:spPr>
          <a:xfrm>
            <a:off x="783693" y="2569317"/>
            <a:ext cx="1135711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р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азвивать умение составлять узоры, украшать матрешку, используя геометрические и растительные элементы, передавать колорит росписи, характерные композиции (симметричные, асимметричные);</a:t>
            </a:r>
            <a:endParaRPr lang="ru-RU" sz="16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AF3F9F0-AEB4-4BE5-9951-6847B3FA13AC}"/>
              </a:ext>
            </a:extLst>
          </p:cNvPr>
          <p:cNvSpPr txBox="1"/>
          <p:nvPr/>
        </p:nvSpPr>
        <p:spPr>
          <a:xfrm>
            <a:off x="742948" y="3170562"/>
            <a:ext cx="835880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о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богатить кругозор детей об игрушке как образе материнства, семьи;</a:t>
            </a:r>
            <a:endParaRPr lang="ru-RU" sz="16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B8F11C6-697A-42DD-B020-6291C39AEAFD}"/>
              </a:ext>
            </a:extLst>
          </p:cNvPr>
          <p:cNvSpPr txBox="1"/>
          <p:nvPr/>
        </p:nvSpPr>
        <p:spPr>
          <a:xfrm>
            <a:off x="769614" y="3520604"/>
            <a:ext cx="1109124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р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азвивать эмоциональную отзывчивость детей на произведения народного декоративного искусства, формировать основы эстетического воспитания;</a:t>
            </a:r>
            <a:endParaRPr lang="ru-RU" sz="16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F8AB441-80EC-42A7-8954-906122250BFF}"/>
              </a:ext>
            </a:extLst>
          </p:cNvPr>
          <p:cNvSpPr txBox="1"/>
          <p:nvPr/>
        </p:nvSpPr>
        <p:spPr>
          <a:xfrm>
            <a:off x="769614" y="4126095"/>
            <a:ext cx="1094530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с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пособствовать развитию познавательной и творческой активности детей в изобразительном творчестве;</a:t>
            </a:r>
            <a:endParaRPr lang="ru-RU" sz="16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32FBBF4-5F7B-4FBC-89F2-300B49BAB64D}"/>
              </a:ext>
            </a:extLst>
          </p:cNvPr>
          <p:cNvSpPr txBox="1"/>
          <p:nvPr/>
        </p:nvSpPr>
        <p:spPr>
          <a:xfrm>
            <a:off x="783693" y="4478950"/>
            <a:ext cx="610262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о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богащать словарь детей;</a:t>
            </a:r>
            <a:endParaRPr lang="ru-RU" sz="16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C82C1F0-62EA-4FC6-AA53-B8E3A43EDEA5}"/>
              </a:ext>
            </a:extLst>
          </p:cNvPr>
          <p:cNvSpPr txBox="1"/>
          <p:nvPr/>
        </p:nvSpPr>
        <p:spPr>
          <a:xfrm>
            <a:off x="783693" y="4795750"/>
            <a:ext cx="610262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в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оспитывать дружеские взаимоотношения между детьми.</a:t>
            </a:r>
            <a:endParaRPr lang="ru-RU" sz="1600" dirty="0"/>
          </a:p>
        </p:txBody>
      </p:sp>
      <p:sp>
        <p:nvSpPr>
          <p:cNvPr id="5" name="Стрелка: вправо 4">
            <a:extLst>
              <a:ext uri="{FF2B5EF4-FFF2-40B4-BE49-F238E27FC236}">
                <a16:creationId xmlns:a16="http://schemas.microsoft.com/office/drawing/2014/main" id="{DD4E8FFD-BE32-4BFD-BC47-452E25CAA903}"/>
              </a:ext>
            </a:extLst>
          </p:cNvPr>
          <p:cNvSpPr/>
          <p:nvPr/>
        </p:nvSpPr>
        <p:spPr>
          <a:xfrm>
            <a:off x="596346" y="1529768"/>
            <a:ext cx="187345" cy="209727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: вправо 25">
            <a:extLst>
              <a:ext uri="{FF2B5EF4-FFF2-40B4-BE49-F238E27FC236}">
                <a16:creationId xmlns:a16="http://schemas.microsoft.com/office/drawing/2014/main" id="{D09C862B-F213-4E06-BF6B-102856C42ED8}"/>
              </a:ext>
            </a:extLst>
          </p:cNvPr>
          <p:cNvSpPr/>
          <p:nvPr/>
        </p:nvSpPr>
        <p:spPr>
          <a:xfrm>
            <a:off x="596347" y="1813896"/>
            <a:ext cx="187345" cy="209727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: вправо 26">
            <a:extLst>
              <a:ext uri="{FF2B5EF4-FFF2-40B4-BE49-F238E27FC236}">
                <a16:creationId xmlns:a16="http://schemas.microsoft.com/office/drawing/2014/main" id="{4A987C1C-5FCA-4BD7-A16F-E80EEADF1265}"/>
              </a:ext>
            </a:extLst>
          </p:cNvPr>
          <p:cNvSpPr/>
          <p:nvPr/>
        </p:nvSpPr>
        <p:spPr>
          <a:xfrm>
            <a:off x="597172" y="2635037"/>
            <a:ext cx="187345" cy="209727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трелка: вправо 27">
            <a:extLst>
              <a:ext uri="{FF2B5EF4-FFF2-40B4-BE49-F238E27FC236}">
                <a16:creationId xmlns:a16="http://schemas.microsoft.com/office/drawing/2014/main" id="{8DE93FF5-BC02-4839-9323-E409C4FF4028}"/>
              </a:ext>
            </a:extLst>
          </p:cNvPr>
          <p:cNvSpPr/>
          <p:nvPr/>
        </p:nvSpPr>
        <p:spPr>
          <a:xfrm>
            <a:off x="596346" y="3219273"/>
            <a:ext cx="187345" cy="209727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трелка: вправо 28">
            <a:extLst>
              <a:ext uri="{FF2B5EF4-FFF2-40B4-BE49-F238E27FC236}">
                <a16:creationId xmlns:a16="http://schemas.microsoft.com/office/drawing/2014/main" id="{36908F23-2672-4335-80BF-ACDDC5FBA680}"/>
              </a:ext>
            </a:extLst>
          </p:cNvPr>
          <p:cNvSpPr/>
          <p:nvPr/>
        </p:nvSpPr>
        <p:spPr>
          <a:xfrm>
            <a:off x="596346" y="3603252"/>
            <a:ext cx="187345" cy="209727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трелка: вправо 29">
            <a:extLst>
              <a:ext uri="{FF2B5EF4-FFF2-40B4-BE49-F238E27FC236}">
                <a16:creationId xmlns:a16="http://schemas.microsoft.com/office/drawing/2014/main" id="{B2055F9F-66D5-43C6-915D-F47F31D56BEF}"/>
              </a:ext>
            </a:extLst>
          </p:cNvPr>
          <p:cNvSpPr/>
          <p:nvPr/>
        </p:nvSpPr>
        <p:spPr>
          <a:xfrm>
            <a:off x="582108" y="4172965"/>
            <a:ext cx="187345" cy="209727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трелка: вправо 30">
            <a:extLst>
              <a:ext uri="{FF2B5EF4-FFF2-40B4-BE49-F238E27FC236}">
                <a16:creationId xmlns:a16="http://schemas.microsoft.com/office/drawing/2014/main" id="{5156A804-E960-4E04-BEFD-3067C78D36B4}"/>
              </a:ext>
            </a:extLst>
          </p:cNvPr>
          <p:cNvSpPr/>
          <p:nvPr/>
        </p:nvSpPr>
        <p:spPr>
          <a:xfrm>
            <a:off x="596346" y="4505155"/>
            <a:ext cx="187345" cy="209727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трелка: вправо 31">
            <a:extLst>
              <a:ext uri="{FF2B5EF4-FFF2-40B4-BE49-F238E27FC236}">
                <a16:creationId xmlns:a16="http://schemas.microsoft.com/office/drawing/2014/main" id="{5300A925-80DF-4C6E-9639-43D799569477}"/>
              </a:ext>
            </a:extLst>
          </p:cNvPr>
          <p:cNvSpPr/>
          <p:nvPr/>
        </p:nvSpPr>
        <p:spPr>
          <a:xfrm>
            <a:off x="582107" y="4847431"/>
            <a:ext cx="187345" cy="209727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56628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Роспись картинки, Художественные узоры, Орнаменты">
            <a:extLst>
              <a:ext uri="{FF2B5EF4-FFF2-40B4-BE49-F238E27FC236}">
                <a16:creationId xmlns:a16="http://schemas.microsoft.com/office/drawing/2014/main" id="{5DE3C54C-07F3-40A8-8E8E-F12C5AD068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865"/>
          <a:stretch/>
        </p:blipFill>
        <p:spPr bwMode="auto">
          <a:xfrm>
            <a:off x="-91939" y="5818261"/>
            <a:ext cx="12192000" cy="1000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CD9F591-CEC2-435A-AB6A-720F1F5421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0" y="5430237"/>
            <a:ext cx="901148" cy="146751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3D91253-82EA-4E2C-A5CE-A4FD6CCA5A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1290852" y="5430237"/>
            <a:ext cx="901148" cy="1467518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8F331E1-1F22-48DE-8FFC-ED272A5B10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974035" y="5783113"/>
            <a:ext cx="684460" cy="1114642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D47D16F-8F11-46C8-A96D-7556410E4D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0429462" y="5783113"/>
            <a:ext cx="684460" cy="1114642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9D35ED5-9900-4CE6-B77A-D222563CD8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835425" y="6048704"/>
            <a:ext cx="496958" cy="809295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464D6531-09A6-4D90-A078-4ADBB1B2D2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9829799" y="6068124"/>
            <a:ext cx="496958" cy="809295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4C7F9F97-BEEC-4124-B9A3-03C32D0184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509313" y="6259142"/>
            <a:ext cx="379661" cy="618277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F3A16300-8DCC-4BB8-BD22-F0DB134CBF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9329530" y="6259142"/>
            <a:ext cx="379661" cy="618277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63FD380A-8CE1-40BB-9640-10B5035E82CB}"/>
              </a:ext>
            </a:extLst>
          </p:cNvPr>
          <p:cNvSpPr txBox="1"/>
          <p:nvPr/>
        </p:nvSpPr>
        <p:spPr>
          <a:xfrm>
            <a:off x="974035" y="422587"/>
            <a:ext cx="1135711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E80025"/>
                </a:solidFill>
              </a:rPr>
              <a:t>Материально-техническое и учебно-методическое обеспечение:</a:t>
            </a:r>
            <a:endParaRPr lang="ru-RU" sz="2400" dirty="0"/>
          </a:p>
        </p:txBody>
      </p:sp>
      <p:sp>
        <p:nvSpPr>
          <p:cNvPr id="5" name="Стрелка: вправо 4">
            <a:extLst>
              <a:ext uri="{FF2B5EF4-FFF2-40B4-BE49-F238E27FC236}">
                <a16:creationId xmlns:a16="http://schemas.microsoft.com/office/drawing/2014/main" id="{DD4E8FFD-BE32-4BFD-BC47-452E25CAA903}"/>
              </a:ext>
            </a:extLst>
          </p:cNvPr>
          <p:cNvSpPr/>
          <p:nvPr/>
        </p:nvSpPr>
        <p:spPr>
          <a:xfrm>
            <a:off x="1128920" y="1342799"/>
            <a:ext cx="187345" cy="209727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: вправо 25">
            <a:extLst>
              <a:ext uri="{FF2B5EF4-FFF2-40B4-BE49-F238E27FC236}">
                <a16:creationId xmlns:a16="http://schemas.microsoft.com/office/drawing/2014/main" id="{D09C862B-F213-4E06-BF6B-102856C42ED8}"/>
              </a:ext>
            </a:extLst>
          </p:cNvPr>
          <p:cNvSpPr/>
          <p:nvPr/>
        </p:nvSpPr>
        <p:spPr>
          <a:xfrm>
            <a:off x="1128919" y="1918523"/>
            <a:ext cx="187345" cy="209727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: вправо 26">
            <a:extLst>
              <a:ext uri="{FF2B5EF4-FFF2-40B4-BE49-F238E27FC236}">
                <a16:creationId xmlns:a16="http://schemas.microsoft.com/office/drawing/2014/main" id="{4A987C1C-5FCA-4BD7-A16F-E80EEADF1265}"/>
              </a:ext>
            </a:extLst>
          </p:cNvPr>
          <p:cNvSpPr/>
          <p:nvPr/>
        </p:nvSpPr>
        <p:spPr>
          <a:xfrm>
            <a:off x="1128918" y="2595478"/>
            <a:ext cx="187345" cy="209727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трелка: вправо 27">
            <a:extLst>
              <a:ext uri="{FF2B5EF4-FFF2-40B4-BE49-F238E27FC236}">
                <a16:creationId xmlns:a16="http://schemas.microsoft.com/office/drawing/2014/main" id="{8DE93FF5-BC02-4839-9323-E409C4FF4028}"/>
              </a:ext>
            </a:extLst>
          </p:cNvPr>
          <p:cNvSpPr/>
          <p:nvPr/>
        </p:nvSpPr>
        <p:spPr>
          <a:xfrm>
            <a:off x="1129823" y="3021508"/>
            <a:ext cx="187345" cy="209727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трелка: вправо 28">
            <a:extLst>
              <a:ext uri="{FF2B5EF4-FFF2-40B4-BE49-F238E27FC236}">
                <a16:creationId xmlns:a16="http://schemas.microsoft.com/office/drawing/2014/main" id="{36908F23-2672-4335-80BF-ACDDC5FBA680}"/>
              </a:ext>
            </a:extLst>
          </p:cNvPr>
          <p:cNvSpPr/>
          <p:nvPr/>
        </p:nvSpPr>
        <p:spPr>
          <a:xfrm>
            <a:off x="1128836" y="3497685"/>
            <a:ext cx="187345" cy="209727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трелка: вправо 29">
            <a:extLst>
              <a:ext uri="{FF2B5EF4-FFF2-40B4-BE49-F238E27FC236}">
                <a16:creationId xmlns:a16="http://schemas.microsoft.com/office/drawing/2014/main" id="{B2055F9F-66D5-43C6-915D-F47F31D56BEF}"/>
              </a:ext>
            </a:extLst>
          </p:cNvPr>
          <p:cNvSpPr/>
          <p:nvPr/>
        </p:nvSpPr>
        <p:spPr>
          <a:xfrm>
            <a:off x="1128835" y="3962345"/>
            <a:ext cx="187345" cy="209727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трелка: вправо 30">
            <a:extLst>
              <a:ext uri="{FF2B5EF4-FFF2-40B4-BE49-F238E27FC236}">
                <a16:creationId xmlns:a16="http://schemas.microsoft.com/office/drawing/2014/main" id="{5156A804-E960-4E04-BEFD-3067C78D36B4}"/>
              </a:ext>
            </a:extLst>
          </p:cNvPr>
          <p:cNvSpPr/>
          <p:nvPr/>
        </p:nvSpPr>
        <p:spPr>
          <a:xfrm>
            <a:off x="1128835" y="4499071"/>
            <a:ext cx="187345" cy="209727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8CFFACF-41FF-4B18-866A-D83CB3BE791B}"/>
              </a:ext>
            </a:extLst>
          </p:cNvPr>
          <p:cNvSpPr txBox="1"/>
          <p:nvPr/>
        </p:nvSpPr>
        <p:spPr>
          <a:xfrm>
            <a:off x="1610138" y="1187354"/>
            <a:ext cx="6142382" cy="4633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Мини-музей «Матрешки».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3A59A08-326F-49B7-BC35-3C032BF126F1}"/>
              </a:ext>
            </a:extLst>
          </p:cNvPr>
          <p:cNvSpPr txBox="1"/>
          <p:nvPr/>
        </p:nvSpPr>
        <p:spPr>
          <a:xfrm>
            <a:off x="1610138" y="1808108"/>
            <a:ext cx="614238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Изображение Загорской,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Полхов-майданской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 Семеновской матрешки</a:t>
            </a:r>
            <a:endParaRPr lang="ru-RU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F2C01AB-783E-4E01-9839-EDABC5B5B2A4}"/>
              </a:ext>
            </a:extLst>
          </p:cNvPr>
          <p:cNvSpPr txBox="1"/>
          <p:nvPr/>
        </p:nvSpPr>
        <p:spPr>
          <a:xfrm>
            <a:off x="1610138" y="2515676"/>
            <a:ext cx="61423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Русские народные сарафаны и косынки</a:t>
            </a:r>
            <a:endParaRPr lang="ru-RU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7AB329E-73C4-477C-A877-D4E03AEF90D7}"/>
              </a:ext>
            </a:extLst>
          </p:cNvPr>
          <p:cNvSpPr txBox="1"/>
          <p:nvPr/>
        </p:nvSpPr>
        <p:spPr>
          <a:xfrm>
            <a:off x="1610138" y="2941706"/>
            <a:ext cx="61423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Трафареты (силуэты) матрешек</a:t>
            </a:r>
            <a:endParaRPr lang="ru-RU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19F5F81-2612-4665-AF5C-1283F476F635}"/>
              </a:ext>
            </a:extLst>
          </p:cNvPr>
          <p:cNvSpPr txBox="1"/>
          <p:nvPr/>
        </p:nvSpPr>
        <p:spPr>
          <a:xfrm>
            <a:off x="1610138" y="3418586"/>
            <a:ext cx="61423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Таблицы с элементами народных росписей</a:t>
            </a:r>
            <a:endParaRPr lang="ru-RU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7B45E33-9C92-4FA7-9857-18D447A7FEBF}"/>
              </a:ext>
            </a:extLst>
          </p:cNvPr>
          <p:cNvSpPr txBox="1"/>
          <p:nvPr/>
        </p:nvSpPr>
        <p:spPr>
          <a:xfrm>
            <a:off x="1610138" y="3896332"/>
            <a:ext cx="61423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Записи русских народных песен</a:t>
            </a:r>
            <a:endParaRPr lang="ru-RU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34D3B0C-3D07-4FED-B3CF-9B11C1422AF5}"/>
              </a:ext>
            </a:extLst>
          </p:cNvPr>
          <p:cNvSpPr txBox="1"/>
          <p:nvPr/>
        </p:nvSpPr>
        <p:spPr>
          <a:xfrm>
            <a:off x="1601538" y="4328494"/>
            <a:ext cx="6142382" cy="8788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Тексты русских народных потешек, пословиц, загадок, песен, частушек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84571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Роспись картинки, Художественные узоры, Орнаменты">
            <a:extLst>
              <a:ext uri="{FF2B5EF4-FFF2-40B4-BE49-F238E27FC236}">
                <a16:creationId xmlns:a16="http://schemas.microsoft.com/office/drawing/2014/main" id="{5DE3C54C-07F3-40A8-8E8E-F12C5AD068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865"/>
          <a:stretch/>
        </p:blipFill>
        <p:spPr bwMode="auto">
          <a:xfrm>
            <a:off x="-91939" y="5831909"/>
            <a:ext cx="12192000" cy="1000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CD9F591-CEC2-435A-AB6A-720F1F5421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0" y="5430237"/>
            <a:ext cx="901148" cy="146751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3D91253-82EA-4E2C-A5CE-A4FD6CCA5A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1290852" y="5430237"/>
            <a:ext cx="901148" cy="1467518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8F331E1-1F22-48DE-8FFC-ED272A5B10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974035" y="5783113"/>
            <a:ext cx="684460" cy="1114642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D47D16F-8F11-46C8-A96D-7556410E4D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0429462" y="5783113"/>
            <a:ext cx="684460" cy="1114642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9D35ED5-9900-4CE6-B77A-D222563CD8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835425" y="6048704"/>
            <a:ext cx="496958" cy="809295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464D6531-09A6-4D90-A078-4ADBB1B2D2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9829799" y="6068124"/>
            <a:ext cx="496958" cy="809295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4C7F9F97-BEEC-4124-B9A3-03C32D0184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509313" y="6259142"/>
            <a:ext cx="379661" cy="618277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F3A16300-8DCC-4BB8-BD22-F0DB134CBF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9329530" y="6259142"/>
            <a:ext cx="379661" cy="618277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63FD380A-8CE1-40BB-9640-10B5035E82CB}"/>
              </a:ext>
            </a:extLst>
          </p:cNvPr>
          <p:cNvSpPr txBox="1"/>
          <p:nvPr/>
        </p:nvSpPr>
        <p:spPr>
          <a:xfrm>
            <a:off x="3511829" y="323526"/>
            <a:ext cx="11357110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E80025"/>
                </a:solidFill>
              </a:rPr>
              <a:t>Ожидаемый результат </a:t>
            </a:r>
            <a:br>
              <a:rPr lang="ru-RU" sz="2000" b="1" dirty="0">
                <a:solidFill>
                  <a:srgbClr val="E80025"/>
                </a:solidFill>
              </a:rPr>
            </a:br>
            <a:endParaRPr lang="ru-RU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C50D2B1-2923-441F-9085-90417CE4C548}"/>
              </a:ext>
            </a:extLst>
          </p:cNvPr>
          <p:cNvSpPr txBox="1"/>
          <p:nvPr/>
        </p:nvSpPr>
        <p:spPr>
          <a:xfrm>
            <a:off x="974035" y="2064130"/>
            <a:ext cx="10490084" cy="16951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Обобщить полученные детьми знания о матрешке, ее появлении в истории русской культуры. Подвести к выводу о том, что в современном мире матрешка является символом любви и дружбы.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3370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Роспись картинки, Художественные узоры, Орнаменты">
            <a:extLst>
              <a:ext uri="{FF2B5EF4-FFF2-40B4-BE49-F238E27FC236}">
                <a16:creationId xmlns:a16="http://schemas.microsoft.com/office/drawing/2014/main" id="{5DE3C54C-07F3-40A8-8E8E-F12C5AD068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865"/>
          <a:stretch/>
        </p:blipFill>
        <p:spPr bwMode="auto">
          <a:xfrm>
            <a:off x="-91939" y="5831909"/>
            <a:ext cx="12192000" cy="1000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CD9F591-CEC2-435A-AB6A-720F1F5421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0" y="5430237"/>
            <a:ext cx="901148" cy="146751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3D91253-82EA-4E2C-A5CE-A4FD6CCA5A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1290852" y="5430237"/>
            <a:ext cx="901148" cy="1467518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8F331E1-1F22-48DE-8FFC-ED272A5B10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974035" y="5783113"/>
            <a:ext cx="684460" cy="1114642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D47D16F-8F11-46C8-A96D-7556410E4D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0429462" y="5783113"/>
            <a:ext cx="684460" cy="1114642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9D35ED5-9900-4CE6-B77A-D222563CD8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835425" y="6048704"/>
            <a:ext cx="496958" cy="809295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464D6531-09A6-4D90-A078-4ADBB1B2D2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9829799" y="6068124"/>
            <a:ext cx="496958" cy="809295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4C7F9F97-BEEC-4124-B9A3-03C32D0184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509313" y="6259142"/>
            <a:ext cx="379661" cy="618277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F3A16300-8DCC-4BB8-BD22-F0DB134CBF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9329530" y="6259142"/>
            <a:ext cx="379661" cy="618277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63FD380A-8CE1-40BB-9640-10B5035E82CB}"/>
              </a:ext>
            </a:extLst>
          </p:cNvPr>
          <p:cNvSpPr txBox="1"/>
          <p:nvPr/>
        </p:nvSpPr>
        <p:spPr>
          <a:xfrm>
            <a:off x="3348056" y="150650"/>
            <a:ext cx="1135711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E80025"/>
                </a:solidFill>
              </a:rPr>
              <a:t>Этапы реализации проекта</a:t>
            </a:r>
            <a:endParaRPr lang="ru-RU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C50D2B1-2923-441F-9085-90417CE4C548}"/>
              </a:ext>
            </a:extLst>
          </p:cNvPr>
          <p:cNvSpPr txBox="1"/>
          <p:nvPr/>
        </p:nvSpPr>
        <p:spPr>
          <a:xfrm>
            <a:off x="450574" y="833658"/>
            <a:ext cx="10490084" cy="5062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ru-RU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ЭТАП.</a:t>
            </a:r>
            <a:r>
              <a:rPr lang="ru-RU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Подготовительный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1016943-55B9-4509-801E-523DD0B6761B}"/>
              </a:ext>
            </a:extLst>
          </p:cNvPr>
          <p:cNvSpPr txBox="1"/>
          <p:nvPr/>
        </p:nvSpPr>
        <p:spPr>
          <a:xfrm>
            <a:off x="450574" y="1588131"/>
            <a:ext cx="5308583" cy="35770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Планирование работы.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Сбор информации из разных источников (энциклопедии, рассматривание иллюстраций с разными видами матрешек, чтения потешек, стихов, составления историй, самостоятельные суждения, интернет).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Учиться самостоятельно, задавать вопросы, выдвигать гипотезы, планировать свою работу.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Стрелка: вправо 3">
            <a:extLst>
              <a:ext uri="{FF2B5EF4-FFF2-40B4-BE49-F238E27FC236}">
                <a16:creationId xmlns:a16="http://schemas.microsoft.com/office/drawing/2014/main" id="{C21B1E47-0094-4FF0-B73B-512EFDF786CE}"/>
              </a:ext>
            </a:extLst>
          </p:cNvPr>
          <p:cNvSpPr/>
          <p:nvPr/>
        </p:nvSpPr>
        <p:spPr>
          <a:xfrm>
            <a:off x="6004062" y="2918062"/>
            <a:ext cx="669694" cy="506293"/>
          </a:xfrm>
          <a:prstGeom prst="rightArrow">
            <a:avLst/>
          </a:prstGeom>
          <a:solidFill>
            <a:srgbClr val="ED1C24"/>
          </a:solidFill>
          <a:ln>
            <a:solidFill>
              <a:srgbClr val="ED1C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3EE5934-F961-448D-A3D3-B212AF6A35E2}"/>
              </a:ext>
            </a:extLst>
          </p:cNvPr>
          <p:cNvSpPr txBox="1"/>
          <p:nvPr/>
        </p:nvSpPr>
        <p:spPr>
          <a:xfrm>
            <a:off x="7040536" y="1308551"/>
            <a:ext cx="4700890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800"/>
              </a:spcAft>
            </a:pP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Методы и приёмы:</a:t>
            </a:r>
            <a:endParaRPr lang="ru-RU" sz="1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Опрос.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Беседа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Составление схемы «Модель трёх вопросов».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Работа с родителями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домашний просмотр мультфильмов: «Секрет матрёшки» «Союзмультфильм», «Жили-были матрёшки» («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Киевнаучфильм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», 1981).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Консультация для родителей «Игрушка в жизни ребенка».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749F8E7-8073-475D-A78D-427538750CAE}"/>
              </a:ext>
            </a:extLst>
          </p:cNvPr>
          <p:cNvSpPr txBox="1"/>
          <p:nvPr/>
        </p:nvSpPr>
        <p:spPr>
          <a:xfrm>
            <a:off x="450574" y="1292585"/>
            <a:ext cx="30298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Цели:</a:t>
            </a:r>
          </a:p>
        </p:txBody>
      </p: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53134AF6-746D-4D0E-80F5-24A6D6239508}"/>
              </a:ext>
            </a:extLst>
          </p:cNvPr>
          <p:cNvCxnSpPr/>
          <p:nvPr/>
        </p:nvCxnSpPr>
        <p:spPr>
          <a:xfrm>
            <a:off x="300251" y="1292585"/>
            <a:ext cx="11559653" cy="30509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42615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Роспись картинки, Художественные узоры, Орнаменты">
            <a:extLst>
              <a:ext uri="{FF2B5EF4-FFF2-40B4-BE49-F238E27FC236}">
                <a16:creationId xmlns:a16="http://schemas.microsoft.com/office/drawing/2014/main" id="{5DE3C54C-07F3-40A8-8E8E-F12C5AD068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865"/>
          <a:stretch/>
        </p:blipFill>
        <p:spPr bwMode="auto">
          <a:xfrm>
            <a:off x="-91939" y="5831909"/>
            <a:ext cx="12192000" cy="1000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CD9F591-CEC2-435A-AB6A-720F1F5421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0" y="5430237"/>
            <a:ext cx="901148" cy="146751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3D91253-82EA-4E2C-A5CE-A4FD6CCA5A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1290852" y="5430237"/>
            <a:ext cx="901148" cy="1467518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8F331E1-1F22-48DE-8FFC-ED272A5B10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974035" y="5783113"/>
            <a:ext cx="684460" cy="1114642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D47D16F-8F11-46C8-A96D-7556410E4D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0429462" y="5783113"/>
            <a:ext cx="684460" cy="1114642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9D35ED5-9900-4CE6-B77A-D222563CD8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835425" y="6048704"/>
            <a:ext cx="496958" cy="809295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464D6531-09A6-4D90-A078-4ADBB1B2D2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9829799" y="6068124"/>
            <a:ext cx="496958" cy="809295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4C7F9F97-BEEC-4124-B9A3-03C32D0184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509313" y="6259142"/>
            <a:ext cx="379661" cy="618277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F3A16300-8DCC-4BB8-BD22-F0DB134CBF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9329530" y="6259142"/>
            <a:ext cx="379661" cy="618277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63FD380A-8CE1-40BB-9640-10B5035E82CB}"/>
              </a:ext>
            </a:extLst>
          </p:cNvPr>
          <p:cNvSpPr txBox="1"/>
          <p:nvPr/>
        </p:nvSpPr>
        <p:spPr>
          <a:xfrm>
            <a:off x="3348056" y="150650"/>
            <a:ext cx="1135711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E80025"/>
                </a:solidFill>
              </a:rPr>
              <a:t>Этапы реализации проекта</a:t>
            </a:r>
            <a:endParaRPr lang="ru-RU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C50D2B1-2923-441F-9085-90417CE4C548}"/>
              </a:ext>
            </a:extLst>
          </p:cNvPr>
          <p:cNvSpPr txBox="1"/>
          <p:nvPr/>
        </p:nvSpPr>
        <p:spPr>
          <a:xfrm>
            <a:off x="450574" y="833658"/>
            <a:ext cx="10490084" cy="10291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ru-RU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ru-RU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ЭТАП.</a:t>
            </a:r>
            <a:r>
              <a:rPr lang="ru-RU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Основной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endParaRPr lang="ru-RU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749F8E7-8073-475D-A78D-427538750CAE}"/>
              </a:ext>
            </a:extLst>
          </p:cNvPr>
          <p:cNvSpPr txBox="1"/>
          <p:nvPr/>
        </p:nvSpPr>
        <p:spPr>
          <a:xfrm>
            <a:off x="450574" y="1292585"/>
            <a:ext cx="30298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Цели:</a:t>
            </a:r>
          </a:p>
        </p:txBody>
      </p: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53134AF6-746D-4D0E-80F5-24A6D6239508}"/>
              </a:ext>
            </a:extLst>
          </p:cNvPr>
          <p:cNvCxnSpPr/>
          <p:nvPr/>
        </p:nvCxnSpPr>
        <p:spPr>
          <a:xfrm>
            <a:off x="300251" y="1292585"/>
            <a:ext cx="11559653" cy="30509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9AC7D79C-0BCA-49E0-91B9-8A21BCC2FF0E}"/>
              </a:ext>
            </a:extLst>
          </p:cNvPr>
          <p:cNvSpPr txBox="1"/>
          <p:nvPr/>
        </p:nvSpPr>
        <p:spPr>
          <a:xfrm>
            <a:off x="450574" y="1772977"/>
            <a:ext cx="5435010" cy="35496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Активизировать деятельность участников проекта по реализации темы.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Познакомить детей с историей матрешки в русской культуре.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Изучение художественных элементов, росписей; составление орнаментов.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Проведение игр и упражнений, направленных на развитие творческих способностей детей и обучающих игр, которые помогут сравнивать предметы, решать задачки и составлять рассказы.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Организация совместной деятельности с детьми.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id="{63A960A2-2753-485E-A4C3-6D4E345824B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86159771"/>
              </p:ext>
            </p:extLst>
          </p:nvPr>
        </p:nvGraphicFramePr>
        <p:xfrm>
          <a:off x="6309106" y="1397829"/>
          <a:ext cx="5435010" cy="40757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0558401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63FD380A-8CE1-40BB-9640-10B5035E82CB}"/>
              </a:ext>
            </a:extLst>
          </p:cNvPr>
          <p:cNvSpPr txBox="1"/>
          <p:nvPr/>
        </p:nvSpPr>
        <p:spPr>
          <a:xfrm>
            <a:off x="3252522" y="150650"/>
            <a:ext cx="1135711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E80025"/>
                </a:solidFill>
              </a:rPr>
              <a:t>Этапы реализации проекта</a:t>
            </a:r>
            <a:endParaRPr lang="ru-RU" dirty="0"/>
          </a:p>
        </p:txBody>
      </p:sp>
      <p:graphicFrame>
        <p:nvGraphicFramePr>
          <p:cNvPr id="6" name="Таблица 6">
            <a:extLst>
              <a:ext uri="{FF2B5EF4-FFF2-40B4-BE49-F238E27FC236}">
                <a16:creationId xmlns:a16="http://schemas.microsoft.com/office/drawing/2014/main" id="{A6BAB13C-C093-47CC-AC04-3B47FB35D0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5577468"/>
              </p:ext>
            </p:extLst>
          </p:nvPr>
        </p:nvGraphicFramePr>
        <p:xfrm>
          <a:off x="503584" y="828842"/>
          <a:ext cx="11131825" cy="5811039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3120916">
                  <a:extLst>
                    <a:ext uri="{9D8B030D-6E8A-4147-A177-3AD203B41FA5}">
                      <a16:colId xmlns:a16="http://schemas.microsoft.com/office/drawing/2014/main" val="2586105486"/>
                    </a:ext>
                  </a:extLst>
                </a:gridCol>
                <a:gridCol w="3588221">
                  <a:extLst>
                    <a:ext uri="{9D8B030D-6E8A-4147-A177-3AD203B41FA5}">
                      <a16:colId xmlns:a16="http://schemas.microsoft.com/office/drawing/2014/main" val="2485981869"/>
                    </a:ext>
                  </a:extLst>
                </a:gridCol>
                <a:gridCol w="2132460">
                  <a:extLst>
                    <a:ext uri="{9D8B030D-6E8A-4147-A177-3AD203B41FA5}">
                      <a16:colId xmlns:a16="http://schemas.microsoft.com/office/drawing/2014/main" val="3885068086"/>
                    </a:ext>
                  </a:extLst>
                </a:gridCol>
                <a:gridCol w="2290228">
                  <a:extLst>
                    <a:ext uri="{9D8B030D-6E8A-4147-A177-3AD203B41FA5}">
                      <a16:colId xmlns:a16="http://schemas.microsoft.com/office/drawing/2014/main" val="3792851539"/>
                    </a:ext>
                  </a:extLst>
                </a:gridCol>
              </a:tblGrid>
              <a:tr h="742905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</a:rPr>
                        <a:t>Познавательное развитие</a:t>
                      </a:r>
                      <a:endParaRPr lang="ru-RU" sz="1600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A69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</a:rPr>
                        <a:t>Речевое развитие</a:t>
                      </a:r>
                      <a:endParaRPr lang="ru-RU" sz="1600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A69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</a:rPr>
                        <a:t>Социально-коммуникативное развитие</a:t>
                      </a:r>
                      <a:endParaRPr lang="ru-RU" sz="1600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A69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</a:rPr>
                        <a:t>Художественно-эстетическое развитие</a:t>
                      </a:r>
                      <a:endParaRPr lang="ru-RU" sz="1600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A6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6754060"/>
                  </a:ext>
                </a:extLst>
              </a:tr>
              <a:tr h="4988079">
                <a:tc>
                  <a:txBody>
                    <a:bodyPr/>
                    <a:lstStyle/>
                    <a:p>
                      <a:pPr marL="0" lvl="0" indent="0">
                        <a:buFont typeface="+mj-lt"/>
                        <a:buNone/>
                      </a:pPr>
                      <a:r>
                        <a:rPr lang="ru-RU" sz="1350" kern="1200" dirty="0">
                          <a:solidFill>
                            <a:schemeClr val="dk1"/>
                          </a:solidFill>
                          <a:effectLst/>
                        </a:rPr>
                        <a:t>1. Беседа: «Матрешка – национальное культурное наследие России».</a:t>
                      </a:r>
                    </a:p>
                    <a:p>
                      <a:pPr marL="0" lvl="0" indent="0">
                        <a:buFont typeface="+mj-lt"/>
                        <a:buNone/>
                      </a:pPr>
                      <a:r>
                        <a:rPr lang="ru-RU" sz="1350" kern="1200" dirty="0">
                          <a:solidFill>
                            <a:schemeClr val="dk1"/>
                          </a:solidFill>
                          <a:effectLst/>
                        </a:rPr>
                        <a:t>2. ООД: «История русской матрешки».</a:t>
                      </a:r>
                    </a:p>
                    <a:p>
                      <a:pPr marL="0" lvl="0" indent="0">
                        <a:buFont typeface="+mj-lt"/>
                        <a:buNone/>
                      </a:pPr>
                      <a:r>
                        <a:rPr lang="ru-RU" sz="1350" kern="1200" dirty="0">
                          <a:solidFill>
                            <a:schemeClr val="dk1"/>
                          </a:solidFill>
                          <a:effectLst/>
                        </a:rPr>
                        <a:t>3. Беседа «Такая разная Матрешка» (о появлении первой матрешки в разных районах России»).</a:t>
                      </a:r>
                    </a:p>
                    <a:p>
                      <a:pPr marL="0" lvl="0" indent="0">
                        <a:buFont typeface="+mj-lt"/>
                        <a:buNone/>
                      </a:pPr>
                      <a:r>
                        <a:rPr lang="ru-RU" sz="1350" kern="1200" dirty="0">
                          <a:solidFill>
                            <a:schemeClr val="dk1"/>
                          </a:solidFill>
                          <a:effectLst/>
                        </a:rPr>
                        <a:t>4. Беседа «Матрёшка – как символ семьи».</a:t>
                      </a:r>
                    </a:p>
                    <a:p>
                      <a:pPr marL="0" lvl="0" indent="0">
                        <a:buFont typeface="+mj-lt"/>
                        <a:buNone/>
                      </a:pPr>
                      <a:r>
                        <a:rPr lang="ru-RU" sz="1350" kern="1200" dirty="0">
                          <a:solidFill>
                            <a:schemeClr val="dk1"/>
                          </a:solidFill>
                          <a:effectLst/>
                        </a:rPr>
                        <a:t>5. «Беседа о липе, как о строительном (мебель) и поделочном материале (посуда, игрушки)».</a:t>
                      </a:r>
                    </a:p>
                    <a:p>
                      <a:pPr marL="0" lvl="0" indent="0">
                        <a:buFont typeface="+mj-lt"/>
                        <a:buNone/>
                      </a:pPr>
                      <a:r>
                        <a:rPr lang="ru-RU" sz="1350" kern="1200" dirty="0">
                          <a:solidFill>
                            <a:schemeClr val="dk1"/>
                          </a:solidFill>
                          <a:effectLst/>
                        </a:rPr>
                        <a:t>6. Изучение свойств дерева.      </a:t>
                      </a:r>
                    </a:p>
                    <a:p>
                      <a:pPr marL="0" lvl="0" indent="0">
                        <a:buFont typeface="+mj-lt"/>
                        <a:buNone/>
                      </a:pPr>
                      <a:r>
                        <a:rPr lang="ru-RU" sz="1350" kern="1200" dirty="0">
                          <a:solidFill>
                            <a:schemeClr val="dk1"/>
                          </a:solidFill>
                          <a:effectLst/>
                        </a:rPr>
                        <a:t>7. Экспериментирование.</a:t>
                      </a:r>
                    </a:p>
                    <a:p>
                      <a:endParaRPr lang="ru-RU" sz="1350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350" kern="1200" dirty="0">
                          <a:solidFill>
                            <a:schemeClr val="dk1"/>
                          </a:solidFill>
                          <a:effectLst/>
                        </a:rPr>
                        <a:t>1. Дидактические игры:</a:t>
                      </a:r>
                    </a:p>
                    <a:p>
                      <a:pPr lvl="0"/>
                      <a:r>
                        <a:rPr lang="ru-RU" sz="1350" kern="1200" dirty="0">
                          <a:solidFill>
                            <a:schemeClr val="dk1"/>
                          </a:solidFill>
                          <a:effectLst/>
                        </a:rPr>
                        <a:t>«Собери матрешку».</a:t>
                      </a:r>
                    </a:p>
                    <a:p>
                      <a:pPr lvl="0"/>
                      <a:r>
                        <a:rPr lang="ru-RU" sz="1350" kern="1200" dirty="0">
                          <a:solidFill>
                            <a:schemeClr val="dk1"/>
                          </a:solidFill>
                          <a:effectLst/>
                        </a:rPr>
                        <a:t>«Построй ряд с закрытыми глазами».</a:t>
                      </a:r>
                    </a:p>
                    <a:p>
                      <a:pPr lvl="0"/>
                      <a:r>
                        <a:rPr lang="ru-RU" sz="1350" kern="1200" dirty="0">
                          <a:solidFill>
                            <a:schemeClr val="dk1"/>
                          </a:solidFill>
                          <a:effectLst/>
                        </a:rPr>
                        <a:t>«Эти удивительные узоры».</a:t>
                      </a:r>
                    </a:p>
                    <a:p>
                      <a:pPr lvl="0"/>
                      <a:r>
                        <a:rPr lang="ru-RU" sz="1350" kern="1200" dirty="0">
                          <a:solidFill>
                            <a:schemeClr val="dk1"/>
                          </a:solidFill>
                          <a:effectLst/>
                        </a:rPr>
                        <a:t>«Математическая матрешка».</a:t>
                      </a:r>
                    </a:p>
                    <a:p>
                      <a:pPr lvl="0"/>
                      <a:r>
                        <a:rPr lang="ru-RU" sz="1350" kern="1200" dirty="0">
                          <a:solidFill>
                            <a:schemeClr val="dk1"/>
                          </a:solidFill>
                          <a:effectLst/>
                        </a:rPr>
                        <a:t>Настольно-печатные игры «Мемо-Матрешки» и «Веселые матрешки».</a:t>
                      </a:r>
                    </a:p>
                    <a:p>
                      <a:r>
                        <a:rPr lang="ru-RU" sz="1350" kern="1200" dirty="0">
                          <a:solidFill>
                            <a:schemeClr val="dk1"/>
                          </a:solidFill>
                          <a:effectLst/>
                        </a:rPr>
                        <a:t>2. Рассматривание изображений разных матрешек.</a:t>
                      </a:r>
                    </a:p>
                    <a:p>
                      <a:r>
                        <a:rPr lang="ru-RU" sz="1350" kern="1200" dirty="0">
                          <a:solidFill>
                            <a:schemeClr val="dk1"/>
                          </a:solidFill>
                          <a:effectLst/>
                        </a:rPr>
                        <a:t>3. Чтение стихов и загадок о матрешке.</a:t>
                      </a:r>
                    </a:p>
                    <a:p>
                      <a:r>
                        <a:rPr lang="ru-RU" sz="1350" kern="1200" dirty="0">
                          <a:solidFill>
                            <a:schemeClr val="dk1"/>
                          </a:solidFill>
                          <a:effectLst/>
                        </a:rPr>
                        <a:t>4. Составление творческих рассказов, сказок о матрешке.</a:t>
                      </a:r>
                    </a:p>
                    <a:p>
                      <a:r>
                        <a:rPr lang="ru-RU" sz="1350" kern="1200" dirty="0">
                          <a:solidFill>
                            <a:schemeClr val="dk1"/>
                          </a:solidFill>
                          <a:effectLst/>
                        </a:rPr>
                        <a:t>5. Разучивание стихотворения Джулия </a:t>
                      </a:r>
                      <a:r>
                        <a:rPr lang="ru-RU" sz="1350" kern="1200" dirty="0" err="1">
                          <a:solidFill>
                            <a:schemeClr val="dk1"/>
                          </a:solidFill>
                          <a:effectLst/>
                        </a:rPr>
                        <a:t>Рум</a:t>
                      </a:r>
                      <a:r>
                        <a:rPr lang="ru-RU" sz="1350" kern="1200" dirty="0">
                          <a:solidFill>
                            <a:schemeClr val="dk1"/>
                          </a:solidFill>
                          <a:effectLst/>
                        </a:rPr>
                        <a:t> «Эти русские матрёшки».</a:t>
                      </a:r>
                    </a:p>
                    <a:p>
                      <a:r>
                        <a:rPr lang="ru-RU" sz="1350" kern="1200" dirty="0">
                          <a:solidFill>
                            <a:schemeClr val="dk1"/>
                          </a:solidFill>
                          <a:effectLst/>
                        </a:rPr>
                        <a:t>6. Заучивание пословиц, объяснение их смысла: «Лесополоса – всему лесу краса», «Береги лес, люби природу – будешь вечно мил народу», «Много леса-не губи, мало леса – береги, нет леса – посади».</a:t>
                      </a:r>
                    </a:p>
                    <a:p>
                      <a:r>
                        <a:rPr lang="ru-RU" sz="1350" kern="1200" dirty="0">
                          <a:solidFill>
                            <a:schemeClr val="dk1"/>
                          </a:solidFill>
                          <a:effectLst/>
                        </a:rPr>
                        <a:t>7. Чтение и заучивание стихотворения Р. </a:t>
                      </a:r>
                      <a:r>
                        <a:rPr lang="ru-RU" sz="1350" kern="1200" dirty="0" err="1">
                          <a:solidFill>
                            <a:schemeClr val="dk1"/>
                          </a:solidFill>
                          <a:effectLst/>
                        </a:rPr>
                        <a:t>Карапетьян</a:t>
                      </a:r>
                      <a:r>
                        <a:rPr lang="ru-RU" sz="1350" kern="1200" dirty="0">
                          <a:solidFill>
                            <a:schemeClr val="dk1"/>
                          </a:solidFill>
                          <a:effectLst/>
                        </a:rPr>
                        <a:t> «Матрёшки».</a:t>
                      </a:r>
                    </a:p>
                    <a:p>
                      <a:endParaRPr lang="ru-RU" sz="1350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50" kern="1200" dirty="0">
                          <a:solidFill>
                            <a:schemeClr val="dk1"/>
                          </a:solidFill>
                          <a:effectLst/>
                        </a:rPr>
                        <a:t>С/р игра: «Куколки-сестрички», «Дочки-матери»</a:t>
                      </a:r>
                    </a:p>
                    <a:p>
                      <a:endParaRPr lang="ru-RU" sz="1350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350" kern="1200" dirty="0">
                          <a:solidFill>
                            <a:schemeClr val="dk1"/>
                          </a:solidFill>
                          <a:effectLst/>
                        </a:rPr>
                        <a:t>1. Рисование.</a:t>
                      </a:r>
                    </a:p>
                    <a:p>
                      <a:r>
                        <a:rPr lang="ru-RU" sz="1350" kern="1200" dirty="0">
                          <a:solidFill>
                            <a:schemeClr val="dk1"/>
                          </a:solidFill>
                          <a:effectLst/>
                        </a:rPr>
                        <a:t>Тема: «Красавицы- подружки» (Семеновская, </a:t>
                      </a:r>
                      <a:r>
                        <a:rPr lang="ru-RU" sz="1350" kern="1200" dirty="0" err="1">
                          <a:solidFill>
                            <a:schemeClr val="dk1"/>
                          </a:solidFill>
                          <a:effectLst/>
                        </a:rPr>
                        <a:t>Полховская</a:t>
                      </a:r>
                      <a:r>
                        <a:rPr lang="ru-RU" sz="1350" kern="1200" dirty="0">
                          <a:solidFill>
                            <a:schemeClr val="dk1"/>
                          </a:solidFill>
                          <a:effectLst/>
                        </a:rPr>
                        <a:t>, Вятская… матрешки)</a:t>
                      </a:r>
                    </a:p>
                    <a:p>
                      <a:r>
                        <a:rPr lang="ru-RU" sz="1350" kern="1200" dirty="0">
                          <a:solidFill>
                            <a:schemeClr val="dk1"/>
                          </a:solidFill>
                          <a:effectLst/>
                        </a:rPr>
                        <a:t>2. Лепка.</a:t>
                      </a:r>
                    </a:p>
                    <a:p>
                      <a:r>
                        <a:rPr lang="ru-RU" sz="1350" kern="1200" dirty="0">
                          <a:solidFill>
                            <a:schemeClr val="dk1"/>
                          </a:solidFill>
                          <a:effectLst/>
                        </a:rPr>
                        <a:t>Тема: «Детская авторская матрешка» (пластилиновое творчество).</a:t>
                      </a:r>
                    </a:p>
                    <a:p>
                      <a:r>
                        <a:rPr lang="ru-RU" sz="1350" kern="1200" dirty="0">
                          <a:solidFill>
                            <a:schemeClr val="dk1"/>
                          </a:solidFill>
                          <a:effectLst/>
                        </a:rPr>
                        <a:t>3. Аппликация.</a:t>
                      </a:r>
                    </a:p>
                    <a:p>
                      <a:r>
                        <a:rPr lang="ru-RU" sz="1350" kern="1200" dirty="0">
                          <a:solidFill>
                            <a:schemeClr val="dk1"/>
                          </a:solidFill>
                          <a:effectLst/>
                        </a:rPr>
                        <a:t>Тема: «Эти разные матрешки» </a:t>
                      </a:r>
                    </a:p>
                    <a:p>
                      <a:endParaRPr lang="ru-RU" sz="1350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889042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7040901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</TotalTime>
  <Words>1142</Words>
  <Application>Microsoft Office PowerPoint</Application>
  <PresentationFormat>Широкоэкранный</PresentationFormat>
  <Paragraphs>117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Times New Roman</vt:lpstr>
      <vt:lpstr>Тема Office</vt:lpstr>
      <vt:lpstr>Проект в подготовительной группе «Русская деревянная игрушка-матрешка»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в подготовительной группе «Русская деревянная игрушка-матрешка»</dc:title>
  <dc:creator>Ксения Яшина</dc:creator>
  <cp:lastModifiedBy>Ксения Яшина</cp:lastModifiedBy>
  <cp:revision>7</cp:revision>
  <dcterms:created xsi:type="dcterms:W3CDTF">2022-01-25T08:04:52Z</dcterms:created>
  <dcterms:modified xsi:type="dcterms:W3CDTF">2022-01-25T10:50:57Z</dcterms:modified>
</cp:coreProperties>
</file>