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7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4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4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021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1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77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6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8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0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6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3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2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7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0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DA6F6C-C4C9-4CCF-A6AD-1E98E1CFF0B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4A7650-F736-4E1C-ACB6-26EFC2D75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3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5288" y="5602779"/>
            <a:ext cx="6141442" cy="830294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 fontScale="85000" lnSpcReduction="20000"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</a:t>
            </a: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нарушением зрения</a:t>
            </a:r>
          </a:p>
          <a:p>
            <a:pPr lvl="0">
              <a:buClr>
                <a:prstClr val="black"/>
              </a:buClr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дефектолог (Тифлопедагог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Банных Татьяна Ильинична</a:t>
            </a:r>
          </a:p>
          <a:p>
            <a:pPr lvl="0">
              <a:buClr>
                <a:prstClr val="black"/>
              </a:buClr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8"/>
          <a:stretch/>
        </p:blipFill>
        <p:spPr>
          <a:xfrm rot="808978">
            <a:off x="8843719" y="2757930"/>
            <a:ext cx="2943388" cy="241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2" t="35821" r="29746" b="16020"/>
          <a:stretch/>
        </p:blipFill>
        <p:spPr>
          <a:xfrm rot="415962">
            <a:off x="6783058" y="2583281"/>
            <a:ext cx="1929098" cy="279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422">
            <a:off x="3563516" y="2897519"/>
            <a:ext cx="2968162" cy="222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979" y="1420010"/>
            <a:ext cx="9854005" cy="13691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ahnschrift SemiBold SemiConden" panose="020B0502040204020203" pitchFamily="34" charset="0"/>
              </a:rPr>
              <a:t>Наглядно-дидактическое пособие</a:t>
            </a:r>
            <a:r>
              <a:rPr lang="ru-RU" sz="3200" b="1" dirty="0">
                <a:latin typeface="Bahnschrift SemiBold SemiConden" panose="020B0502040204020203" pitchFamily="34" charset="0"/>
              </a:rPr>
              <a:t/>
            </a:r>
            <a:br>
              <a:rPr lang="ru-RU" sz="3200" b="1" dirty="0">
                <a:latin typeface="Bahnschrift SemiBold SemiConden" panose="020B0502040204020203" pitchFamily="34" charset="0"/>
              </a:rPr>
            </a:br>
            <a:r>
              <a:rPr lang="ru-RU" sz="3200" b="1" dirty="0" smtClean="0">
                <a:latin typeface="Bahnschrift SemiBold SemiConden" panose="020B0502040204020203" pitchFamily="34" charset="0"/>
              </a:rPr>
              <a:t>«я познаю </a:t>
            </a:r>
            <a:r>
              <a:rPr lang="ru-RU" sz="3200" b="1" dirty="0" smtClean="0">
                <a:latin typeface="Bahnschrift SemiBold SemiConden" panose="020B0502040204020203" pitchFamily="34" charset="0"/>
              </a:rPr>
              <a:t>себя»</a:t>
            </a:r>
            <a:r>
              <a:rPr lang="ru-RU" sz="3200" dirty="0" smtClean="0">
                <a:latin typeface="Bahnschrift SemiBold SemiConden" panose="020B0502040204020203" pitchFamily="34" charset="0"/>
              </a:rPr>
              <a:t/>
            </a:r>
            <a:br>
              <a:rPr lang="ru-RU" sz="3200" dirty="0" smtClean="0">
                <a:latin typeface="Bahnschrift SemiBold SemiConden" panose="020B0502040204020203" pitchFamily="34" charset="0"/>
              </a:rPr>
            </a:br>
            <a:r>
              <a:rPr lang="ru-RU" sz="2800" dirty="0" smtClean="0">
                <a:latin typeface="Bahnschrift SemiBold SemiConden" panose="020B0502040204020203" pitchFamily="34" charset="0"/>
              </a:rPr>
              <a:t>(</a:t>
            </a:r>
            <a:r>
              <a:rPr lang="ru-RU" sz="2800" dirty="0">
                <a:latin typeface="Bahnschrift SemiBold SemiConden" panose="020B0502040204020203" pitchFamily="34" charset="0"/>
              </a:rPr>
              <a:t>Угадай, кто это? Одень </a:t>
            </a:r>
            <a:r>
              <a:rPr lang="ru-RU" sz="2800" dirty="0" smtClean="0">
                <a:latin typeface="Bahnschrift SemiBold SemiConden" panose="020B0502040204020203" pitchFamily="34" charset="0"/>
              </a:rPr>
              <a:t>куклу на прогулку</a:t>
            </a:r>
            <a:r>
              <a:rPr lang="en-US" sz="2800" dirty="0" smtClean="0">
                <a:latin typeface="Bahnschrift SemiBold SemiConden" panose="020B0502040204020203" pitchFamily="34" charset="0"/>
              </a:rPr>
              <a:t>;</a:t>
            </a:r>
            <a:r>
              <a:rPr lang="ru-RU" sz="2800" dirty="0" smtClean="0">
                <a:latin typeface="Bahnschrift SemiBold SemiConden" panose="020B0502040204020203" pitchFamily="34" charset="0"/>
              </a:rPr>
              <a:t>Подбери одежду</a:t>
            </a:r>
            <a:r>
              <a:rPr lang="ru-RU" sz="3200" dirty="0" smtClean="0">
                <a:latin typeface="Bahnschrift SemiBold SemiConden" panose="020B0502040204020203" pitchFamily="34" charset="0"/>
              </a:rPr>
              <a:t>;</a:t>
            </a:r>
            <a:br>
              <a:rPr lang="ru-RU" sz="3200" dirty="0" smtClean="0">
                <a:latin typeface="Bahnschrift SemiBold SemiConden" panose="020B0502040204020203" pitchFamily="34" charset="0"/>
              </a:rPr>
            </a:br>
            <a:r>
              <a:rPr lang="ru-RU" sz="2800" dirty="0" smtClean="0">
                <a:latin typeface="Bahnschrift SemiBold SemiConden" panose="020B0502040204020203" pitchFamily="34" charset="0"/>
              </a:rPr>
              <a:t>Что внутри меня?; Угадай одежду по контуру, тени, </a:t>
            </a:r>
            <a:r>
              <a:rPr lang="ru-RU" sz="2800" dirty="0" smtClean="0">
                <a:latin typeface="Bahnschrift SemiBold SemiConden" panose="020B0502040204020203" pitchFamily="34" charset="0"/>
              </a:rPr>
              <a:t>силуэту; </a:t>
            </a:r>
            <a:br>
              <a:rPr lang="ru-RU" sz="2800" dirty="0" smtClean="0">
                <a:latin typeface="Bahnschrift SemiBold SemiConden" panose="020B0502040204020203" pitchFamily="34" charset="0"/>
              </a:rPr>
            </a:br>
            <a:r>
              <a:rPr lang="ru-RU" sz="2800" dirty="0" smtClean="0">
                <a:latin typeface="Bahnschrift SemiBold SemiConden" panose="020B0502040204020203" pitchFamily="34" charset="0"/>
              </a:rPr>
              <a:t>Что </a:t>
            </a:r>
            <a:r>
              <a:rPr lang="ru-RU" sz="2800" dirty="0" smtClean="0">
                <a:latin typeface="Bahnschrift SemiBold SemiConden" panose="020B0502040204020203" pitchFamily="34" charset="0"/>
              </a:rPr>
              <a:t>сначала, что потом?;Что полезное, а что вредное?;</a:t>
            </a:r>
            <a:br>
              <a:rPr lang="ru-RU" sz="2800" dirty="0" smtClean="0">
                <a:latin typeface="Bahnschrift SemiBold SemiConden" panose="020B0502040204020203" pitchFamily="34" charset="0"/>
              </a:rPr>
            </a:br>
            <a:r>
              <a:rPr lang="ru-RU" sz="2800" dirty="0" smtClean="0">
                <a:latin typeface="Bahnschrift SemiBold SemiConden" panose="020B0502040204020203" pitchFamily="34" charset="0"/>
              </a:rPr>
              <a:t>Моя гигиена.)</a:t>
            </a:r>
            <a:endParaRPr lang="ru-RU" sz="2800" dirty="0">
              <a:latin typeface="Bahnschrift SemiBold SemiConden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61150">
            <a:off x="318252" y="2720588"/>
            <a:ext cx="3181439" cy="275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256" y="1"/>
            <a:ext cx="10475485" cy="651850"/>
          </a:xfrm>
        </p:spPr>
        <p:txBody>
          <a:bodyPr/>
          <a:lstStyle/>
          <a:p>
            <a:r>
              <a:rPr lang="ru-RU" sz="2800" dirty="0" smtClean="0"/>
              <a:t>Тема: я познаю себя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570368"/>
            <a:ext cx="10363826" cy="55937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1800" dirty="0" smtClean="0"/>
              <a:t> – помочь детям с нарушением зрения </a:t>
            </a:r>
            <a:r>
              <a:rPr lang="ru-RU" sz="1800" dirty="0" smtClean="0"/>
              <a:t>создать более </a:t>
            </a:r>
            <a:r>
              <a:rPr lang="ru-RU" sz="1800" dirty="0" smtClean="0"/>
              <a:t>целостное представление </a:t>
            </a:r>
            <a:r>
              <a:rPr lang="ru-RU" sz="1800" dirty="0" smtClean="0"/>
              <a:t>о </a:t>
            </a:r>
            <a:r>
              <a:rPr lang="ru-RU" sz="1800" dirty="0" smtClean="0"/>
              <a:t>самом себе и активизировать их познавательную деятельность через игру.</a:t>
            </a:r>
          </a:p>
          <a:p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1600" dirty="0"/>
              <a:t>Помочь детям </a:t>
            </a:r>
            <a:r>
              <a:rPr lang="ru-RU" sz="1600" dirty="0" smtClean="0"/>
              <a:t>узнать </a:t>
            </a:r>
            <a:r>
              <a:rPr lang="ru-RU" sz="1600" dirty="0"/>
              <a:t>о своём теле, об основных </a:t>
            </a:r>
            <a:r>
              <a:rPr lang="ru-RU" sz="1600" dirty="0" smtClean="0"/>
              <a:t>внутренних И ВНЕШНИХ органах;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1600" dirty="0" smtClean="0"/>
              <a:t>формировать </a:t>
            </a:r>
            <a:r>
              <a:rPr lang="ru-RU" sz="1600" dirty="0"/>
              <a:t>представление о личной </a:t>
            </a:r>
            <a:r>
              <a:rPr lang="ru-RU" sz="1600" dirty="0" smtClean="0"/>
              <a:t>гигиене(привитие культурно - гигиенических навыков);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1600" dirty="0" smtClean="0"/>
              <a:t>Закреплять общие представления и </a:t>
            </a:r>
            <a:r>
              <a:rPr lang="ru-RU" sz="1600" dirty="0"/>
              <a:t>названия предметов одежды и её </a:t>
            </a:r>
            <a:r>
              <a:rPr lang="ru-RU" sz="1600" dirty="0" smtClean="0"/>
              <a:t>частей (</a:t>
            </a:r>
            <a:r>
              <a:rPr lang="ru-RU" sz="1600" dirty="0" smtClean="0"/>
              <a:t>определять цвет, форму, величину, пространственное положение частей </a:t>
            </a:r>
            <a:r>
              <a:rPr lang="ru-RU" sz="1600" dirty="0" smtClean="0"/>
              <a:t>одежды (</a:t>
            </a:r>
            <a:r>
              <a:rPr lang="ru-RU" sz="1600" dirty="0" smtClean="0"/>
              <a:t>правый рукав, верхняя пуговица и т. д));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1600" dirty="0" smtClean="0"/>
              <a:t>расширять </a:t>
            </a:r>
            <a:r>
              <a:rPr lang="ru-RU" sz="1600" dirty="0"/>
              <a:t>и углублять представление об окружающем мире; </a:t>
            </a:r>
            <a:endParaRPr lang="ru-RU" sz="1600" dirty="0" smtClean="0"/>
          </a:p>
          <a:p>
            <a:pPr marL="914400" lvl="1" indent="-457200" algn="just">
              <a:buFont typeface="+mj-lt"/>
              <a:buAutoNum type="arabicPeriod"/>
            </a:pPr>
            <a:r>
              <a:rPr lang="ru-RU" sz="1600" dirty="0" smtClean="0"/>
              <a:t>Вызвать желание вести здоровый образ жизни;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1600" dirty="0" smtClean="0"/>
              <a:t>Способствовать развитию мелкой моторики рук, тактильной чувствительности(определять предметы на ощупь), УЗНАВАТЬ ПРЕДМЕТЫ при помощи подсветки(фонарика).</a:t>
            </a:r>
          </a:p>
          <a:p>
            <a:pPr algn="just"/>
            <a:r>
              <a:rPr lang="ru-RU" sz="1800" dirty="0" smtClean="0"/>
              <a:t>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 – </a:t>
            </a:r>
            <a:r>
              <a:rPr lang="ru-RU" sz="1800" dirty="0" smtClean="0"/>
              <a:t>дошкольники с нарушением зрения от 3 до 7 лет</a:t>
            </a:r>
          </a:p>
          <a:p>
            <a:pPr algn="just"/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результат: </a:t>
            </a:r>
            <a:r>
              <a:rPr lang="ru-RU" sz="1800" dirty="0" smtClean="0"/>
              <a:t>многофункциональное пособие поможет в формировании навыков: соблюдения режима дня, ухода за своим телом, внешним видом; привитие культурно-гигиенических навыков; получение знаний о полезных и вредных продуктах, о витаминах. Благодаря пособию в занимательно-игровой форме дети познакомятся со строением человеческого тела, с основными  ВНЕШНИМИ И внутренними органами человека и гендерным развитием.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3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7920" y="1430767"/>
            <a:ext cx="7152382" cy="20064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i="1" dirty="0" smtClean="0"/>
              <a:t>	</a:t>
            </a:r>
            <a:r>
              <a:rPr lang="ru-RU" sz="1600" i="1" dirty="0" smtClean="0"/>
              <a:t>Данное </a:t>
            </a:r>
            <a:r>
              <a:rPr lang="ru-RU" sz="1600" i="1" dirty="0" smtClean="0"/>
              <a:t>пособие ориентировано на природную любознательность и интерес ребенка к себе. Превосходная возможность поиграть на занятиях в забавные игры с одеждой («ПОДБЕРИ ОДЕЖДУ», «НАЙДИ ПАРУ», «Одень Таню</a:t>
            </a:r>
            <a:r>
              <a:rPr lang="en-US" sz="1600" i="1" dirty="0" smtClean="0"/>
              <a:t>/</a:t>
            </a:r>
            <a:r>
              <a:rPr lang="ru-RU" sz="1600" i="1" dirty="0" err="1" smtClean="0"/>
              <a:t>ваню</a:t>
            </a:r>
            <a:r>
              <a:rPr lang="ru-RU" sz="1600" i="1" dirty="0" smtClean="0"/>
              <a:t> на прогулку» и т. д). </a:t>
            </a:r>
            <a:endParaRPr lang="ru-RU" sz="1600" i="1" dirty="0" smtClean="0"/>
          </a:p>
          <a:p>
            <a:pPr marL="0" indent="0" algn="just">
              <a:buNone/>
            </a:pPr>
            <a:r>
              <a:rPr lang="ru-RU" sz="1600" i="1" dirty="0" smtClean="0"/>
              <a:t> </a:t>
            </a:r>
            <a:r>
              <a:rPr lang="ru-RU" sz="1600" b="1" i="1" dirty="0" smtClean="0"/>
              <a:t>Дидактические Игры изготовлены из фетра разной плотности и цветовой гаммы, на каждом предмете с задней стороны липучка, для устойчивого крепления на подложке. Подложки используем разных цветов, в зависимости от зрительного диагноза детей (для контрастности и четкости </a:t>
            </a:r>
            <a:r>
              <a:rPr lang="ru-RU" sz="1600" b="1" i="1" dirty="0" smtClean="0"/>
              <a:t>видения- соблюдение норм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</a:t>
            </a:r>
            <a:r>
              <a:rPr lang="ru-RU" sz="1800" b="1" i="1" dirty="0" smtClean="0"/>
              <a:t>). </a:t>
            </a:r>
            <a:endParaRPr lang="ru-RU" sz="1800" b="1" i="1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4"/>
          <a:stretch/>
        </p:blipFill>
        <p:spPr>
          <a:xfrm rot="638940">
            <a:off x="8081367" y="480243"/>
            <a:ext cx="3006237" cy="288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" t="44328" r="757" b="5828"/>
          <a:stretch/>
        </p:blipFill>
        <p:spPr>
          <a:xfrm>
            <a:off x="2183802" y="4666124"/>
            <a:ext cx="4378363" cy="191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8"/>
          <a:stretch/>
        </p:blipFill>
        <p:spPr>
          <a:xfrm rot="401534">
            <a:off x="7906502" y="3555995"/>
            <a:ext cx="3863257" cy="26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73421" y="320159"/>
            <a:ext cx="6692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ИГРОВОМ ПОСОБИИ ПРЕДСТАВЛЕНО ПОЭТАПНОЕ СОЦИАЛЬНО-ЛИЧНОСТНОЕ РАЗВИТИЕ ДОШКОЛЬНИКА.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3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6216" y="1802244"/>
            <a:ext cx="5615492" cy="342410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700" dirty="0" smtClean="0"/>
              <a:t>Данная </a:t>
            </a:r>
            <a:r>
              <a:rPr lang="ru-RU" sz="1700" dirty="0" smtClean="0"/>
              <a:t>дидактическая игра ПОЗВОЛЯЕТ ДЕТЯМ НА ОЩУПЬ ОПРЕДЕЛИТЬ, ЧТО ИЗГОТОВЛЕНО НА КАРТОЧКЕ. На глаза ребенку, поверх очков, повязывают тканевые очки (для более четкого результата</a:t>
            </a:r>
            <a:r>
              <a:rPr lang="ru-RU" sz="1700" dirty="0" smtClean="0"/>
              <a:t>).</a:t>
            </a:r>
          </a:p>
          <a:p>
            <a:pPr marL="0" indent="0" algn="just">
              <a:buNone/>
            </a:pPr>
            <a:r>
              <a:rPr lang="ru-RU" sz="1700" dirty="0" smtClean="0"/>
              <a:t> </a:t>
            </a:r>
            <a:r>
              <a:rPr lang="ru-RU" sz="1700" dirty="0" smtClean="0"/>
              <a:t>Игра помогает развивать тактильную </a:t>
            </a:r>
            <a:r>
              <a:rPr lang="ru-RU" sz="1700" dirty="0" smtClean="0"/>
              <a:t>чувствительность </a:t>
            </a:r>
            <a:r>
              <a:rPr lang="ru-RU" sz="1700" dirty="0" smtClean="0"/>
              <a:t>и мелкую моторику, знакомит с окружающим миром (классификация, обобщение)</a:t>
            </a:r>
          </a:p>
          <a:p>
            <a:pPr marL="0" indent="0" algn="just">
              <a:buNone/>
            </a:pPr>
            <a:r>
              <a:rPr lang="ru-RU" sz="1700" dirty="0" smtClean="0"/>
              <a:t>Карточки  изготовлены из цветного картона, одежда из чёрной фланели. </a:t>
            </a:r>
            <a:endParaRPr lang="ru-RU" sz="1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5"/>
          <a:stretch/>
        </p:blipFill>
        <p:spPr>
          <a:xfrm>
            <a:off x="6379415" y="839096"/>
            <a:ext cx="4736422" cy="5282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86114" y="963717"/>
            <a:ext cx="4917527" cy="8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игра-занятие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«Закрой глазки и узнай…»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3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7273" y="735339"/>
            <a:ext cx="4216614" cy="581558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Наглядно-Дидактическое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пособие 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Тело человека», «Что внутри меня?»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dirty="0" smtClean="0"/>
              <a:t>изготовлено </a:t>
            </a:r>
            <a:r>
              <a:rPr lang="ru-RU" dirty="0" smtClean="0"/>
              <a:t>из бумаги и картона. Для большего </a:t>
            </a:r>
            <a:r>
              <a:rPr lang="ru-RU" dirty="0"/>
              <a:t>э</a:t>
            </a:r>
            <a:r>
              <a:rPr lang="ru-RU" dirty="0" smtClean="0"/>
              <a:t>ффекта и достижения игрового замысла мы используем фонарик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Ребёнок с задней стороны картинки подсвечивает фонариком и видит, какие внутренние органы есть внутри каждого человека и у него в том числе. </a:t>
            </a:r>
          </a:p>
          <a:p>
            <a:pPr marL="0" indent="0" algn="just">
              <a:buNone/>
            </a:pPr>
            <a:r>
              <a:rPr lang="ru-RU" b="1" dirty="0" smtClean="0"/>
              <a:t>Целью </a:t>
            </a:r>
            <a:r>
              <a:rPr lang="ru-RU" b="1" dirty="0" smtClean="0"/>
              <a:t>увлекательного пособия </a:t>
            </a:r>
            <a:r>
              <a:rPr lang="ru-RU" b="1" dirty="0" smtClean="0"/>
              <a:t>является: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формирование </a:t>
            </a:r>
            <a:r>
              <a:rPr lang="ru-RU" dirty="0" smtClean="0"/>
              <a:t>представлений о внешнем и внутреннем строении человека, пространственном расположении частей тела; развитие зрительной </a:t>
            </a:r>
            <a:r>
              <a:rPr lang="ru-RU" dirty="0" smtClean="0"/>
              <a:t>памяти и внимания, развитие зрительно - моторной координации, мелкой моторики. воображения,  мышления.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1"/>
          <a:stretch/>
        </p:blipFill>
        <p:spPr>
          <a:xfrm>
            <a:off x="8106225" y="258183"/>
            <a:ext cx="3290816" cy="296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665" y="3204908"/>
            <a:ext cx="3074292" cy="33460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447" y="1054249"/>
            <a:ext cx="3306304" cy="37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0139" y="1918066"/>
            <a:ext cx="4405281" cy="14161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Забавный способ привить детям понятие о парных частях тела (две руки, две ноги, два глаза, два уха и т. д</a:t>
            </a:r>
            <a:r>
              <a:rPr lang="ru-RU" sz="1800" dirty="0"/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8"/>
          <a:stretch/>
        </p:blipFill>
        <p:spPr>
          <a:xfrm>
            <a:off x="5319055" y="270492"/>
            <a:ext cx="2815434" cy="287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758" y="340399"/>
            <a:ext cx="3059929" cy="2791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115" y="3334225"/>
            <a:ext cx="2103157" cy="2571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014" y="3334225"/>
            <a:ext cx="2107475" cy="25717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46908" y="6175799"/>
            <a:ext cx="7912729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 конце занятия дети замечательно справляются с заданием, допущенные ошибки разбираем дружным коллективом.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3774" y="340399"/>
            <a:ext cx="4138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«Найди пару», «Что у меня по два?»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61200" y="5697529"/>
            <a:ext cx="163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Работы детей*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6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6216" y="1041149"/>
            <a:ext cx="4268870" cy="42085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игры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i="1" dirty="0" smtClean="0"/>
              <a:t>закреплять знания детей о пользе и вреде тех или иных продуктов.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задача: </a:t>
            </a:r>
            <a:r>
              <a:rPr lang="ru-RU" sz="1600" dirty="0" smtClean="0"/>
              <a:t>нА столе лежат два больших цветочка с лепестками, в середине которых есть здоровые зубки и больные. Задача ребенка состоит в том, чтобы выбрать карточки с полезными продуктами для здоровых зубок, а карточки с вредными продуктами положить к больным зубкам. Тем самым ребёнок самостоятельно может сделать выводы что вредно, а что полезно?.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84" y="669848"/>
            <a:ext cx="3878989" cy="268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6"/>
          <a:stretch/>
        </p:blipFill>
        <p:spPr>
          <a:xfrm>
            <a:off x="4925086" y="3489066"/>
            <a:ext cx="3767094" cy="3027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161454" y="208183"/>
            <a:ext cx="780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Дидактическое пособие «Что вредно, а что полезно?».</a:t>
            </a:r>
            <a:r>
              <a:rPr lang="ru-RU" sz="2000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38202" y="4423400"/>
            <a:ext cx="318884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«Запломбируем зубки»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задача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dirty="0" smtClean="0"/>
              <a:t>Запломбировать </a:t>
            </a:r>
            <a:r>
              <a:rPr lang="ru-RU" sz="1600" dirty="0" smtClean="0"/>
              <a:t>больные зубы, закрыв (методом наложения) чёрные пятна на изображениях зубов с соответствующими по форме и размеру изображениями пломб.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5"/>
          <a:stretch/>
        </p:blipFill>
        <p:spPr>
          <a:xfrm>
            <a:off x="4999880" y="972671"/>
            <a:ext cx="2699910" cy="221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6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684" y="0"/>
            <a:ext cx="10363825" cy="667075"/>
          </a:xfrm>
        </p:spPr>
        <p:txBody>
          <a:bodyPr/>
          <a:lstStyle/>
          <a:p>
            <a:r>
              <a:rPr lang="ru-RU" dirty="0" smtClean="0"/>
              <a:t>«Моя гигиена»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5815" y="882295"/>
            <a:ext cx="5106026" cy="34241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1500" dirty="0" smtClean="0"/>
              <a:t>закреплять знания детей о гигиене и гигиенических принадлежностях, о гигиенической культуре, как составляющей здорового образа жизни; развивать зрительное внимание, память, мышление.</a:t>
            </a:r>
          </a:p>
          <a:p>
            <a:pPr marL="0" indent="0" algn="just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задача: </a:t>
            </a:r>
            <a:r>
              <a:rPr lang="ru-RU" sz="1500" dirty="0" smtClean="0"/>
              <a:t>К карточкам с изображением частей тела подобрать карточки с изображением предметов, необходимых для гигиенического ухода за данными частями тела(ногти-ножницы, волосы-шампунь\расческа ит. д)</a:t>
            </a:r>
            <a:endParaRPr lang="ru-RU" sz="1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81" y="4147645"/>
            <a:ext cx="3739275" cy="238224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 rot="20876972">
            <a:off x="6182889" y="122941"/>
            <a:ext cx="5267494" cy="45688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85656" y="4888230"/>
            <a:ext cx="38990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«Половинки»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Игровая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находят к каждому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предмету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соответствующую половинку…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83539"/>
            <a:ext cx="10363825" cy="6489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Результаты: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32509"/>
            <a:ext cx="10363825" cy="554359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900" dirty="0" smtClean="0"/>
              <a:t>Данное многофункциональное пособие «Я познаю себя» помогает детям, не только с нарушением зрения в интересной игровой форме поэтапно, целостно усвоить представление </a:t>
            </a:r>
            <a:r>
              <a:rPr lang="ru-RU" sz="1900" dirty="0" smtClean="0"/>
              <a:t>об окружающем мире и о </a:t>
            </a:r>
            <a:r>
              <a:rPr lang="ru-RU" sz="1900" dirty="0" smtClean="0"/>
              <a:t>самом себе (</a:t>
            </a:r>
            <a:r>
              <a:rPr lang="ru-RU" sz="1900" dirty="0" smtClean="0"/>
              <a:t>част</a:t>
            </a:r>
            <a:r>
              <a:rPr lang="ru-RU" sz="1900" dirty="0"/>
              <a:t>и</a:t>
            </a:r>
            <a:r>
              <a:rPr lang="ru-RU" sz="1900" dirty="0" smtClean="0"/>
              <a:t> </a:t>
            </a:r>
            <a:r>
              <a:rPr lang="ru-RU" sz="1900" dirty="0" smtClean="0"/>
              <a:t>тела, </a:t>
            </a:r>
            <a:r>
              <a:rPr lang="ru-RU" sz="1900" dirty="0" smtClean="0"/>
              <a:t>внешнее/внутреннее строение, гигиена, одежда, </a:t>
            </a:r>
            <a:r>
              <a:rPr lang="ru-RU" sz="1900" dirty="0" smtClean="0"/>
              <a:t>о полезных и вредных продуктах и т. д</a:t>
            </a:r>
            <a:r>
              <a:rPr lang="ru-RU" sz="1900" dirty="0" smtClean="0"/>
              <a:t>);</a:t>
            </a:r>
            <a:endParaRPr lang="ru-RU" sz="1900" dirty="0" smtClean="0"/>
          </a:p>
          <a:p>
            <a:pPr marL="0" indent="0" algn="just">
              <a:buNone/>
            </a:pPr>
            <a:r>
              <a:rPr lang="ru-RU" sz="1900" dirty="0" smtClean="0"/>
              <a:t>Наглядно-дидактический материал, представленный в пособии, помог в кратчайшие сроки сформировать у </a:t>
            </a:r>
            <a:r>
              <a:rPr lang="ru-RU" sz="1900" dirty="0" smtClean="0"/>
              <a:t>детей: общее представление о самом себе, совершенствовать </a:t>
            </a:r>
            <a:r>
              <a:rPr lang="ru-RU" sz="1900" dirty="0" smtClean="0"/>
              <a:t>культурно-гигиенические навыки, </a:t>
            </a:r>
            <a:r>
              <a:rPr lang="ru-RU" sz="1900" dirty="0" smtClean="0"/>
              <a:t>соблюдать режим </a:t>
            </a:r>
            <a:r>
              <a:rPr lang="ru-RU" sz="1900" dirty="0" smtClean="0"/>
              <a:t>дня</a:t>
            </a:r>
            <a:r>
              <a:rPr lang="ru-RU" sz="1900" dirty="0" smtClean="0"/>
              <a:t>, правильный уход </a:t>
            </a:r>
            <a:r>
              <a:rPr lang="ru-RU" sz="1900" dirty="0" smtClean="0"/>
              <a:t>за своим телом; вести здоровый образ </a:t>
            </a:r>
            <a:r>
              <a:rPr lang="ru-RU" sz="1900" dirty="0" smtClean="0"/>
              <a:t>жизни</a:t>
            </a:r>
            <a:r>
              <a:rPr lang="ru-RU" sz="1900" dirty="0" smtClean="0"/>
              <a:t>;</a:t>
            </a:r>
            <a:endParaRPr lang="ru-RU" sz="1900" dirty="0" smtClean="0"/>
          </a:p>
          <a:p>
            <a:pPr marL="0" indent="0" algn="just">
              <a:buNone/>
            </a:pPr>
            <a:r>
              <a:rPr lang="ru-RU" sz="1900" dirty="0" smtClean="0"/>
              <a:t>Дети благодаря пособию получили знания о полезных и вредных продуктах, о пользе витаминов; через пособие дети познакомились со строением человеческого тела(внутренними органами).</a:t>
            </a:r>
          </a:p>
          <a:p>
            <a:pPr marL="0" indent="0" algn="just">
              <a:buNone/>
            </a:pPr>
            <a:r>
              <a:rPr lang="ru-RU" sz="1900" dirty="0" smtClean="0"/>
              <a:t>Наглядно - дидактические </a:t>
            </a:r>
            <a:r>
              <a:rPr lang="ru-RU" sz="1900" dirty="0" smtClean="0"/>
              <a:t>игры из фетра внесли вклад в более эффективное  восприятие окружающего мира,  помогли в занимательной форме систематизировать знания </a:t>
            </a:r>
            <a:r>
              <a:rPr lang="ru-RU" sz="1900" dirty="0" smtClean="0"/>
              <a:t>детей.</a:t>
            </a:r>
          </a:p>
          <a:p>
            <a:pPr marL="0" indent="0" algn="just">
              <a:buNone/>
            </a:pPr>
            <a:r>
              <a:rPr lang="ru-RU" sz="1900" dirty="0" smtClean="0"/>
              <a:t>Э</a:t>
            </a:r>
            <a:r>
              <a:rPr lang="ru-RU" sz="1900" dirty="0" smtClean="0"/>
              <a:t>то </a:t>
            </a:r>
            <a:r>
              <a:rPr lang="ru-RU" sz="1900" dirty="0" smtClean="0"/>
              <a:t>интересный совместный вид деятельности ребёнка и взрослого.</a:t>
            </a:r>
            <a:endParaRPr lang="ru-RU" sz="1900" dirty="0"/>
          </a:p>
          <a:p>
            <a:pPr marL="0" indent="0" algn="just">
              <a:buNone/>
            </a:pPr>
            <a:r>
              <a:rPr lang="ru-RU" sz="1900" dirty="0" smtClean="0"/>
              <a:t>Обогащение пособия наглядно - дидактическим материалом продолжается пополняться. Детям очень полюбились игры с фонариком. Детскому удивлению и радости нет предела…</a:t>
            </a:r>
          </a:p>
          <a:p>
            <a:pPr marL="0" indent="0" algn="ctr">
              <a:buNone/>
            </a:pP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ru-RU" sz="31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9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543</TotalTime>
  <Words>755</Words>
  <Application>Microsoft Office PowerPoint</Application>
  <PresentationFormat>Широкоэкранный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Bahnschrift SemiBold SemiConden</vt:lpstr>
      <vt:lpstr>Times New Roman</vt:lpstr>
      <vt:lpstr>Tw Cen MT</vt:lpstr>
      <vt:lpstr>Wingdings</vt:lpstr>
      <vt:lpstr>Капля</vt:lpstr>
      <vt:lpstr>Наглядно-дидактическое пособие «я познаю себя» (Угадай, кто это? Одень куклу на прогулку;Подбери одежду; Что внутри меня?; Угадай одежду по контуру, тени, силуэту;  Что сначала, что потом?;Что полезное, а что вредное?; Моя гигиена.)</vt:lpstr>
      <vt:lpstr>Тема: я познаю себя…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«Моя гигиена»</vt:lpstr>
      <vt:lpstr>Результаты: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«Что я знаю о себе?» (Одень куклу на прогулку; Угадай, кто это?; Подбери одежду;Что сначала, что потом?; Что полезное, а что вредное?;Моя гигиена.)</dc:title>
  <dc:creator>Пользователь Windows</dc:creator>
  <cp:lastModifiedBy>Пользователь Windows</cp:lastModifiedBy>
  <cp:revision>46</cp:revision>
  <dcterms:created xsi:type="dcterms:W3CDTF">2019-08-27T14:38:43Z</dcterms:created>
  <dcterms:modified xsi:type="dcterms:W3CDTF">2021-08-02T16:02:49Z</dcterms:modified>
</cp:coreProperties>
</file>