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1E4B-BBF2-43A3-9201-73DE453571A8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F5B-6B82-44C4-9730-FF0C06668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2/17/2023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9752-9464-48CA-96EB-E97661E8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2/17/2023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9752-9464-48CA-96EB-E97661E8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9752-9464-48CA-96EB-E97661E8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1E4B-BBF2-43A3-9201-73DE453571A8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F5B-6B82-44C4-9730-FF0C06668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9752-9464-48CA-96EB-E97661E8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9752-9464-48CA-96EB-E97661E8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9752-9464-48CA-96EB-E97661E8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1E4B-BBF2-43A3-9201-73DE453571A8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F5B-6B82-44C4-9730-FF0C06668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9752-9464-48CA-96EB-E97661E8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9752-9464-48CA-96EB-E97661E8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2/17/2023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9752-9464-48CA-96EB-E97661E83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«Поклонимся великим тем годам…»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5792688" cy="22322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Поклонимся Великим тем годам,</a:t>
            </a:r>
            <a:br>
              <a:rPr lang="ru-RU" dirty="0" smtClean="0"/>
            </a:br>
            <a:r>
              <a:rPr lang="ru-RU" dirty="0" smtClean="0"/>
              <a:t>Тем славным командирам и бойцам; —</a:t>
            </a:r>
            <a:br>
              <a:rPr lang="ru-RU" dirty="0" smtClean="0"/>
            </a:br>
            <a:r>
              <a:rPr lang="ru-RU" dirty="0" smtClean="0"/>
              <a:t>И маршалам страны и рядовым —</a:t>
            </a:r>
            <a:br>
              <a:rPr lang="ru-RU" dirty="0" smtClean="0"/>
            </a:br>
            <a:r>
              <a:rPr lang="ru-RU" dirty="0" smtClean="0"/>
              <a:t>Поклонимся и мёртвым и живым</a:t>
            </a:r>
            <a:br>
              <a:rPr lang="ru-RU" dirty="0" smtClean="0"/>
            </a:br>
            <a:r>
              <a:rPr lang="ru-RU" dirty="0" smtClean="0"/>
              <a:t>Всем тем, которых забывать нельзя!</a:t>
            </a:r>
            <a:br>
              <a:rPr lang="ru-RU" dirty="0" smtClean="0"/>
            </a:br>
            <a:r>
              <a:rPr lang="ru-RU" dirty="0" smtClean="0"/>
              <a:t>Поклонимся, поклонимся друзья!</a:t>
            </a:r>
            <a:br>
              <a:rPr lang="ru-RU" dirty="0" smtClean="0"/>
            </a:br>
            <a:r>
              <a:rPr lang="ru-RU" dirty="0" smtClean="0"/>
              <a:t>Всем миром, всем народом, всей Землёй —</a:t>
            </a:r>
            <a:br>
              <a:rPr lang="ru-RU" dirty="0" smtClean="0"/>
            </a:br>
            <a:r>
              <a:rPr lang="ru-RU" dirty="0" smtClean="0"/>
              <a:t>Поклонимся за тот великий бой!</a:t>
            </a:r>
            <a:endParaRPr lang="ru-RU" dirty="0"/>
          </a:p>
        </p:txBody>
      </p:sp>
      <p:pic>
        <p:nvPicPr>
          <p:cNvPr id="82948" name="Picture 4" descr="https://kartinkin.net/uploads/posts/2021-07/1626790050_31-kartinkin-com-p-georgievskaya-lentochka-fon-krasivo-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-387424"/>
            <a:ext cx="12241360" cy="2942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wp-s.ru/wallpapers/4/13/388130518653111/sovetskoe-kontrnastupleniya-pod-moskv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724128" cy="3442883"/>
          </a:xfrm>
          <a:prstGeom prst="rect">
            <a:avLst/>
          </a:prstGeom>
          <a:noFill/>
        </p:spPr>
      </p:pic>
      <p:pic>
        <p:nvPicPr>
          <p:cNvPr id="2050" name="Picture 2" descr="https://hist-ege.sdamgia.ru/get_file?id=1157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3" y="1458675"/>
            <a:ext cx="3923928" cy="539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Сталинградская битва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136904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– решающая битва Великой Отечественной войны, начало коренного перелома в её ходе. Выдержав невероятно трудный оборонительный этап сражения (июль-ноябрь 1942 г.), советские войска не позволили врагу захватить город на Волге полностью. </a:t>
            </a:r>
          </a:p>
          <a:p>
            <a:r>
              <a:rPr lang="ru-RU" dirty="0" smtClean="0"/>
              <a:t>Они стояли насмерть, навсегда сделав слово «Сталинград» символом стойкости и мужества. С ноября 1942-го по февраль 1943 гг. проводилась наступательная фаза этой знаменитой битвы Великой Отечественной войны. В котле окружения оказалась многотысячная группировка немецких войск во главе с фельдмаршалом Паулюсом.</a:t>
            </a:r>
          </a:p>
          <a:p>
            <a:r>
              <a:rPr lang="ru-RU" i="1" dirty="0" smtClean="0"/>
              <a:t> Вермахт достиг максимума в своём наступлении и обессилел, и Красная Армия перехватила у него инициативу. Последующие основные сражения Великой Отечественной уже проходили, в основном, «по её правилам».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hist-ege.sdamgia.ru/get_file?id=115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1"/>
            <a:ext cx="4598931" cy="3456384"/>
          </a:xfrm>
          <a:prstGeom prst="rect">
            <a:avLst/>
          </a:prstGeom>
          <a:noFill/>
        </p:spPr>
      </p:pic>
      <p:pic>
        <p:nvPicPr>
          <p:cNvPr id="23556" name="Picture 4" descr="https://catherineasquithgallery.com/uploads/posts/2021-02/1613444515_25-p-fon-dlya-prezentatsii-pro-stalingradskuyu-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93866"/>
            <a:ext cx="5364088" cy="3564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Битва на Курской дуге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980728"/>
            <a:ext cx="792088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– по мнению многих, именно её можно с полным правом назвать важнейшим сражением Великой Отечественной войны 1941 1945 годов. Если в Сталинграде начался коренной перелом в военных действиях, то победа в Курской дуге довершила дело. </a:t>
            </a:r>
          </a:p>
          <a:p>
            <a:r>
              <a:rPr lang="ru-RU" dirty="0" smtClean="0"/>
              <a:t>После неё стратегическая инициатива уже окончательно и бесповоротно оказалась в руках советских войск, а немцы попросту не имели сил для организации масштабных наступательных операций. Вновь, как и многие другие главные сражения Великой Отечественной войны 1941 1945.</a:t>
            </a:r>
          </a:p>
          <a:p>
            <a:r>
              <a:rPr lang="ru-RU" dirty="0" smtClean="0"/>
              <a:t>В рамках этого великого сражения Великой Отечественной войны состоялась самая большая встречная танковая битва в мировой истории: две бронированные армады сошлись в смертельной схватке 12 июля под ж/</a:t>
            </a:r>
            <a:r>
              <a:rPr lang="ru-RU" dirty="0" err="1" smtClean="0"/>
              <a:t>д</a:t>
            </a:r>
            <a:r>
              <a:rPr lang="ru-RU" dirty="0" smtClean="0"/>
              <a:t> станцией Прохоровка.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4578" name="Picture 2" descr="https://hist-ege.sdamgia.ru/get_file?id=115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4" cy="4657898"/>
          </a:xfrm>
          <a:prstGeom prst="rect">
            <a:avLst/>
          </a:prstGeom>
          <a:noFill/>
        </p:spPr>
      </p:pic>
      <p:pic>
        <p:nvPicPr>
          <p:cNvPr id="24580" name="Picture 4" descr="https://m.politnavigator.net/wp-content/uploads/2019/07/photo_2019-07-10_17-10-54.jpg"/>
          <p:cNvPicPr>
            <a:picLocks noChangeAspect="1" noChangeArrowheads="1"/>
          </p:cNvPicPr>
          <p:nvPr/>
        </p:nvPicPr>
        <p:blipFill>
          <a:blip r:embed="rId4" cstate="print"/>
          <a:srcRect t="21583" b="4936"/>
          <a:stretch>
            <a:fillRect/>
          </a:stretch>
        </p:blipFill>
        <p:spPr bwMode="auto">
          <a:xfrm>
            <a:off x="2349624" y="4049688"/>
            <a:ext cx="679437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 numCol="2">
            <a:normAutofit fontScale="90000"/>
          </a:bodyPr>
          <a:lstStyle/>
          <a:p>
            <a:r>
              <a:rPr lang="ru-RU" sz="1800" b="1" dirty="0" smtClean="0"/>
              <a:t>Эдуард Асадов</a:t>
            </a:r>
            <a:br>
              <a:rPr lang="ru-RU" sz="1800" b="1" dirty="0" smtClean="0"/>
            </a:br>
            <a:r>
              <a:rPr lang="ru-RU" sz="1800" b="1" dirty="0" smtClean="0"/>
              <a:t>Письмо с фронта</a:t>
            </a:r>
            <a:br>
              <a:rPr lang="ru-RU" sz="1800" b="1" dirty="0" smtClean="0"/>
            </a:br>
            <a:r>
              <a:rPr lang="ru-RU" sz="1800" dirty="0" smtClean="0"/>
              <a:t>Мама! Тебе эти строки пишу я,</a:t>
            </a:r>
            <a:br>
              <a:rPr lang="ru-RU" sz="1800" dirty="0" smtClean="0"/>
            </a:br>
            <a:r>
              <a:rPr lang="ru-RU" sz="1800" dirty="0" smtClean="0"/>
              <a:t>Тебе посылаю сыновний привет,</a:t>
            </a:r>
            <a:br>
              <a:rPr lang="ru-RU" sz="1800" dirty="0" smtClean="0"/>
            </a:br>
            <a:r>
              <a:rPr lang="ru-RU" sz="1800" dirty="0" smtClean="0"/>
              <a:t>Тебя вспоминаю, такую родную,</a:t>
            </a:r>
            <a:br>
              <a:rPr lang="ru-RU" sz="1800" dirty="0" smtClean="0"/>
            </a:br>
            <a:r>
              <a:rPr lang="ru-RU" sz="1800" dirty="0" smtClean="0"/>
              <a:t>Такую хорошую — слов даже нет!</a:t>
            </a:r>
            <a:br>
              <a:rPr lang="ru-RU" sz="1800" dirty="0" smtClean="0"/>
            </a:br>
            <a:r>
              <a:rPr lang="ru-RU" sz="1800" dirty="0" smtClean="0"/>
              <a:t>Читаешь письмо ты, а видишь мальчишку,</a:t>
            </a:r>
            <a:br>
              <a:rPr lang="ru-RU" sz="1800" dirty="0" smtClean="0"/>
            </a:br>
            <a:r>
              <a:rPr lang="ru-RU" sz="1800" dirty="0" smtClean="0"/>
              <a:t>Немного лентяя и вечно не в срок</a:t>
            </a:r>
            <a:br>
              <a:rPr lang="ru-RU" sz="1800" dirty="0" smtClean="0"/>
            </a:br>
            <a:r>
              <a:rPr lang="ru-RU" sz="1800" dirty="0" smtClean="0"/>
              <a:t>Бегущего утром с портфелем под мышкой,</a:t>
            </a:r>
            <a:br>
              <a:rPr lang="ru-RU" sz="1800" dirty="0" smtClean="0"/>
            </a:br>
            <a:r>
              <a:rPr lang="ru-RU" sz="1800" dirty="0" smtClean="0"/>
              <a:t>Свистя беззаботно, на первый урок.</a:t>
            </a:r>
            <a:br>
              <a:rPr lang="ru-RU" sz="1800" dirty="0" smtClean="0"/>
            </a:br>
            <a:r>
              <a:rPr lang="ru-RU" sz="1800" dirty="0" smtClean="0"/>
              <a:t>Грустила ты, если мне физик, бывало,</a:t>
            </a:r>
            <a:br>
              <a:rPr lang="ru-RU" sz="1800" dirty="0" smtClean="0"/>
            </a:br>
            <a:r>
              <a:rPr lang="ru-RU" sz="1800" dirty="0" smtClean="0"/>
              <a:t>Суровою двойкой дневник «украшал»,</a:t>
            </a:r>
            <a:br>
              <a:rPr lang="ru-RU" sz="1800" dirty="0" smtClean="0"/>
            </a:br>
            <a:r>
              <a:rPr lang="ru-RU" sz="1800" dirty="0" smtClean="0"/>
              <a:t>Гордилась, когда я под сводами зала</a:t>
            </a:r>
            <a:br>
              <a:rPr lang="ru-RU" sz="1800" dirty="0" smtClean="0"/>
            </a:br>
            <a:r>
              <a:rPr lang="ru-RU" sz="1800" dirty="0" smtClean="0"/>
              <a:t>Стихи свои с жаром ребятам читал.</a:t>
            </a:r>
            <a:br>
              <a:rPr lang="ru-RU" sz="1800" dirty="0" smtClean="0"/>
            </a:br>
            <a:r>
              <a:rPr lang="ru-RU" sz="1800" dirty="0" smtClean="0"/>
              <a:t>Мы были беспечными, глупыми были,</a:t>
            </a:r>
            <a:br>
              <a:rPr lang="ru-RU" sz="1800" dirty="0" smtClean="0"/>
            </a:br>
            <a:r>
              <a:rPr lang="ru-RU" sz="1800" dirty="0" smtClean="0"/>
              <a:t>Мы все, что имели, не очень ценили,</a:t>
            </a:r>
            <a:br>
              <a:rPr lang="ru-RU" sz="1800" dirty="0" smtClean="0"/>
            </a:br>
            <a:r>
              <a:rPr lang="ru-RU" sz="1800" dirty="0" smtClean="0"/>
              <a:t>А поняли, может, лишь тут, на войне:</a:t>
            </a:r>
            <a:br>
              <a:rPr lang="ru-RU" sz="1800" dirty="0" smtClean="0"/>
            </a:br>
            <a:r>
              <a:rPr lang="ru-RU" sz="1800" dirty="0" smtClean="0"/>
              <a:t>Приятели, книжки, московские споры —</a:t>
            </a:r>
            <a:br>
              <a:rPr lang="ru-RU" sz="1800" dirty="0" smtClean="0"/>
            </a:br>
            <a:r>
              <a:rPr lang="ru-RU" sz="1800" dirty="0" smtClean="0"/>
              <a:t>Все — сказка, все в дымке, как снежные горы…</a:t>
            </a:r>
            <a:br>
              <a:rPr lang="ru-RU" sz="1800" dirty="0" smtClean="0"/>
            </a:br>
            <a:r>
              <a:rPr lang="ru-RU" sz="1800" dirty="0" smtClean="0"/>
              <a:t>Пусть так, возвратимся — оценим вдвойне!</a:t>
            </a:r>
            <a:br>
              <a:rPr lang="ru-RU" sz="1800" dirty="0" smtClean="0"/>
            </a:br>
            <a:r>
              <a:rPr lang="ru-RU" sz="1800" dirty="0" smtClean="0"/>
              <a:t>Сейчас передышка. Сойдясь у опушки,</a:t>
            </a:r>
            <a:br>
              <a:rPr lang="ru-RU" sz="1800" dirty="0" smtClean="0"/>
            </a:br>
            <a:r>
              <a:rPr lang="ru-RU" sz="1800" dirty="0" smtClean="0"/>
              <a:t>Застыли орудья, как стадо слонов,</a:t>
            </a:r>
            <a:br>
              <a:rPr lang="ru-RU" sz="1800" dirty="0" smtClean="0"/>
            </a:br>
            <a:r>
              <a:rPr lang="ru-RU" sz="1800" dirty="0" smtClean="0"/>
              <a:t>И где-то </a:t>
            </a:r>
            <a:r>
              <a:rPr lang="ru-RU" sz="1800" dirty="0" err="1" smtClean="0"/>
              <a:t>по-мирному</a:t>
            </a:r>
            <a:r>
              <a:rPr lang="ru-RU" sz="1800" dirty="0" smtClean="0"/>
              <a:t> в гуще лесов,</a:t>
            </a:r>
            <a:br>
              <a:rPr lang="ru-RU" sz="1800" dirty="0" smtClean="0"/>
            </a:br>
            <a:r>
              <a:rPr lang="ru-RU" sz="1800" dirty="0" smtClean="0"/>
              <a:t>Как в детстве, мне слышится голос кукушки…</a:t>
            </a:r>
            <a:br>
              <a:rPr lang="ru-RU" sz="1800" dirty="0" smtClean="0"/>
            </a:br>
            <a:r>
              <a:rPr lang="ru-RU" sz="1800" dirty="0" smtClean="0"/>
              <a:t>За жизнь, за тебя, за родные края</a:t>
            </a:r>
            <a:br>
              <a:rPr lang="ru-RU" sz="1800" dirty="0" smtClean="0"/>
            </a:br>
            <a:r>
              <a:rPr lang="ru-RU" sz="1800" dirty="0" smtClean="0"/>
              <a:t>Иду я навстречу свинцовому ветру.</a:t>
            </a:r>
            <a:br>
              <a:rPr lang="ru-RU" sz="1800" dirty="0" smtClean="0"/>
            </a:br>
            <a:r>
              <a:rPr lang="ru-RU" sz="1800" dirty="0" smtClean="0"/>
              <a:t>И пусть между нами сейчас километры —</a:t>
            </a:r>
            <a:br>
              <a:rPr lang="ru-RU" sz="1800" dirty="0" smtClean="0"/>
            </a:br>
            <a:r>
              <a:rPr lang="ru-RU" sz="1800" dirty="0" smtClean="0"/>
              <a:t>Ты здесь, ты со мною, родная моя!</a:t>
            </a:r>
            <a:br>
              <a:rPr lang="ru-RU" sz="1800" dirty="0" smtClean="0"/>
            </a:br>
            <a:r>
              <a:rPr lang="ru-RU" sz="1800" dirty="0" smtClean="0"/>
              <a:t>В холодной ночи, под неласковым небом,</a:t>
            </a:r>
            <a:br>
              <a:rPr lang="ru-RU" sz="1800" dirty="0" smtClean="0"/>
            </a:br>
            <a:r>
              <a:rPr lang="ru-RU" sz="1800" dirty="0" smtClean="0"/>
              <a:t>Склонившись, мне тихую песню поешь</a:t>
            </a:r>
            <a:br>
              <a:rPr lang="ru-RU" sz="1800" dirty="0" smtClean="0"/>
            </a:br>
            <a:r>
              <a:rPr lang="ru-RU" sz="1800" dirty="0" smtClean="0"/>
              <a:t>И вместе со мною к далеким победам</a:t>
            </a:r>
            <a:br>
              <a:rPr lang="ru-RU" sz="1800" dirty="0" smtClean="0"/>
            </a:br>
            <a:r>
              <a:rPr lang="ru-RU" sz="1800" dirty="0" smtClean="0"/>
              <a:t>Солдатской дорогой незримо идешь.</a:t>
            </a:r>
            <a:br>
              <a:rPr lang="ru-RU" sz="1800" dirty="0" smtClean="0"/>
            </a:br>
            <a:r>
              <a:rPr lang="ru-RU" sz="1800" dirty="0" smtClean="0"/>
              <a:t>И чем бы в пути мне война ни грозила,</a:t>
            </a:r>
            <a:br>
              <a:rPr lang="ru-RU" sz="1800" dirty="0" smtClean="0"/>
            </a:br>
            <a:r>
              <a:rPr lang="ru-RU" sz="1800" dirty="0" smtClean="0"/>
              <a:t>Ты знай, я не сдамся, покуда дышу!</a:t>
            </a:r>
            <a:br>
              <a:rPr lang="ru-RU" sz="1800" dirty="0" smtClean="0"/>
            </a:br>
            <a:r>
              <a:rPr lang="ru-RU" sz="1800" dirty="0" smtClean="0"/>
              <a:t>Я знаю, что ты меня благословила,</a:t>
            </a:r>
            <a:br>
              <a:rPr lang="ru-RU" sz="1800" dirty="0" smtClean="0"/>
            </a:br>
            <a:r>
              <a:rPr lang="ru-RU" sz="1800" dirty="0" smtClean="0"/>
              <a:t>И утром, не дрогнув, я в бой ухожу!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zpkio.ru/wp-content/uploads/2020/05/aleksandr-ivanovich-laktionov-pismo-s-fronta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960" cy="5401887"/>
          </a:xfrm>
          <a:prstGeom prst="rect">
            <a:avLst/>
          </a:prstGeom>
          <a:noFill/>
        </p:spPr>
      </p:pic>
      <p:pic>
        <p:nvPicPr>
          <p:cNvPr id="26630" name="Picture 6" descr="https://rusmuseumvrm.ru/data/collections/museums/ekaterinburgskiy_muzey_izobrazitelnih_iskusstv/shurpin_f.s._pismo_s_fronta._1942._emii._/23828_mainfoto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568" y="0"/>
            <a:ext cx="3888432" cy="3914529"/>
          </a:xfrm>
          <a:prstGeom prst="rect">
            <a:avLst/>
          </a:prstGeom>
          <a:noFill/>
        </p:spPr>
      </p:pic>
      <p:pic>
        <p:nvPicPr>
          <p:cNvPr id="26628" name="Picture 4" descr="https://cdn.culture.ru/images/9c2aef9d-ebc0-59dc-88ba-39ed783521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645024"/>
            <a:ext cx="4639676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>
                <a:solidFill>
                  <a:srgbClr val="C00000"/>
                </a:solidFill>
              </a:rPr>
              <a:t>Великая отечественная война. Ужас, который победили наши предки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7772400" cy="237626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Ежегодно мы отмечаем дату, которую чтит и помнит каждый гражданин нашей страны, – День Победы. Это  - день  «со слезами на глазах». 9 мая 1945 года война закончилась... ужасная, жестокая, беспощадная.</a:t>
            </a:r>
          </a:p>
          <a:p>
            <a:r>
              <a:rPr lang="ru-RU" dirty="0">
                <a:solidFill>
                  <a:schemeClr val="tx1"/>
                </a:solidFill>
              </a:rPr>
              <a:t>22 июня 1941 года, без объявления войны, фашистская Германия напала на нашу страну, принеся смерть и разрушения. Города и деревни были охвачены огнем. </a:t>
            </a:r>
            <a:r>
              <a:rPr lang="ru-RU" dirty="0" err="1">
                <a:solidFill>
                  <a:schemeClr val="tx1"/>
                </a:solidFill>
              </a:rPr>
              <a:t>Врaг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ru-RU" dirty="0" err="1">
                <a:solidFill>
                  <a:schemeClr val="tx1"/>
                </a:solidFill>
              </a:rPr>
              <a:t>ссчитывал</a:t>
            </a:r>
            <a:r>
              <a:rPr lang="ru-RU" dirty="0">
                <a:solidFill>
                  <a:schemeClr val="tx1"/>
                </a:solidFill>
              </a:rPr>
              <a:t> быстро </a:t>
            </a:r>
            <a:r>
              <a:rPr lang="ru-RU" dirty="0" err="1">
                <a:solidFill>
                  <a:schemeClr val="tx1"/>
                </a:solidFill>
              </a:rPr>
              <a:t>р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ru-RU" dirty="0">
                <a:solidFill>
                  <a:schemeClr val="tx1"/>
                </a:solidFill>
              </a:rPr>
              <a:t>справиться с </a:t>
            </a:r>
            <a:r>
              <a:rPr lang="ru-RU" dirty="0" err="1">
                <a:solidFill>
                  <a:schemeClr val="tx1"/>
                </a:solidFill>
              </a:rPr>
              <a:t>н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ru-RU" dirty="0">
                <a:solidFill>
                  <a:schemeClr val="tx1"/>
                </a:solidFill>
              </a:rPr>
              <a:t>ми, но </a:t>
            </a:r>
            <a:r>
              <a:rPr lang="ru-RU" dirty="0" err="1">
                <a:solidFill>
                  <a:schemeClr val="tx1"/>
                </a:solidFill>
              </a:rPr>
              <a:t>ф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ru-RU" dirty="0" err="1">
                <a:solidFill>
                  <a:schemeClr val="tx1"/>
                </a:solidFill>
              </a:rPr>
              <a:t>шисты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просчит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ru-RU" dirty="0" err="1">
                <a:solidFill>
                  <a:schemeClr val="tx1"/>
                </a:solidFill>
              </a:rPr>
              <a:t>лись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7772400" cy="37444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ru-RU" dirty="0">
                <a:solidFill>
                  <a:schemeClr val="tx1"/>
                </a:solidFill>
              </a:rPr>
              <a:t> четыре года войны </a:t>
            </a:r>
            <a:r>
              <a:rPr lang="ru-RU" dirty="0" err="1">
                <a:solidFill>
                  <a:schemeClr val="tx1"/>
                </a:solidFill>
              </a:rPr>
              <a:t>ф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ru-RU" dirty="0" err="1">
                <a:solidFill>
                  <a:schemeClr val="tx1"/>
                </a:solidFill>
              </a:rPr>
              <a:t>шистские</a:t>
            </a:r>
            <a:r>
              <a:rPr lang="ru-RU" dirty="0">
                <a:solidFill>
                  <a:schemeClr val="tx1"/>
                </a:solidFill>
              </a:rPr>
              <a:t> варвары разрушили и сожгли 1710 городов, более 70 000 сел и поселков, </a:t>
            </a:r>
            <a:r>
              <a:rPr lang="ru-RU" dirty="0" err="1">
                <a:solidFill>
                  <a:schemeClr val="tx1"/>
                </a:solidFill>
              </a:rPr>
              <a:t>р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ru-RU" dirty="0" err="1">
                <a:solidFill>
                  <a:schemeClr val="tx1"/>
                </a:solidFill>
              </a:rPr>
              <a:t>зрушили</a:t>
            </a:r>
            <a:r>
              <a:rPr lang="ru-RU" dirty="0">
                <a:solidFill>
                  <a:schemeClr val="tx1"/>
                </a:solidFill>
              </a:rPr>
              <a:t> 84 000 школ, оставили без кров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ru-RU" dirty="0">
                <a:solidFill>
                  <a:schemeClr val="tx1"/>
                </a:solidFill>
              </a:rPr>
              <a:t> 25 миллионов человек и нанесли нашей стране огромный материальный ущерб.</a:t>
            </a:r>
          </a:p>
          <a:p>
            <a:r>
              <a:rPr lang="ru-RU" dirty="0">
                <a:solidFill>
                  <a:schemeClr val="tx1"/>
                </a:solidFill>
              </a:rPr>
              <a:t>29 трагических дней обороны Брестской крепости, 250 дней героической обороны Севастополя, 900 дней блокадного Ленинграда, подарившего миру образцы стойкости человеческого духа, 103 дня великой битвы под Москвой, 201 день стояния насмерть в Сталинграде и 50 дни Курской битвы остались в памяти народа навсегда.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Бессмертный полк это-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7772400" cy="3672408"/>
          </a:xfrm>
        </p:spPr>
        <p:txBody>
          <a:bodyPr>
            <a:normAutofit/>
          </a:bodyPr>
          <a:lstStyle/>
          <a:p>
            <a:r>
              <a:rPr lang="ru-RU" dirty="0"/>
              <a:t>Международное общественное гражданско-патриотическое движение по сохранению личной памяти о поколении Великой Отечественной войны, а также название акций-шествий, организуемых данным движением. Участники ежегодно в День Победы проходят колонной по улицам городов с фотографиями своих родственников - участников Великой Отечественной войны, подпольщиков, бойцов Сопротивления, тружеников тыла, узников концлагерей, блокадников, детей войны, - и записывают семейные истории о них в Народную летопись на сайте движения.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96258" name="Picture 2" descr="https://zelenyimir.ru/wp-content/uploads/2022/04/9maya-po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 акции: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96752"/>
            <a:ext cx="777240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Бессмертный полк своей главной задачей считает сохранение в каждой семье личной памяти о поколении Великой Отечественной войны.</a:t>
            </a:r>
          </a:p>
          <a:p>
            <a:r>
              <a:rPr lang="ru-RU" dirty="0" smtClean="0"/>
              <a:t>- патриотическое воспитание детей и подростков, их приобщение к подвигу дедов и прадедов победивших фашизм;</a:t>
            </a:r>
          </a:p>
          <a:p>
            <a:r>
              <a:rPr lang="ru-RU" dirty="0" smtClean="0"/>
              <a:t>- воспитание у детей и подростков уважительного отношения к истории Отечества, к их семейной истории, ветеранам войны и труженикам тыла военных лет;</a:t>
            </a:r>
          </a:p>
          <a:p>
            <a:r>
              <a:rPr lang="ru-RU" dirty="0" smtClean="0"/>
              <a:t>- привлечение образовательных учреждений и семей к более качественному патриотическому и нравственно-эстетическому воспитанию детей, подростков и молодежи;</a:t>
            </a:r>
          </a:p>
          <a:p>
            <a:r>
              <a:rPr lang="ru-RU" dirty="0" smtClean="0"/>
              <a:t>- стимулирование процессов популяризации поиска и обобщения данных о родственниках, участвовавших в Великой Отечественной войне 1941-1945 гг.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Великая отечественная война.</a:t>
            </a:r>
            <a:br>
              <a:rPr lang="ru-RU" dirty="0" smtClean="0"/>
            </a:br>
            <a:r>
              <a:rPr lang="ru-RU" dirty="0" smtClean="0"/>
              <a:t>Главные битвы </a:t>
            </a:r>
            <a:endParaRPr lang="ru-RU" dirty="0"/>
          </a:p>
        </p:txBody>
      </p:sp>
      <p:pic>
        <p:nvPicPr>
          <p:cNvPr id="77828" name="Picture 4" descr="https://nsuem.ru/upload/iblock/cec/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30831"/>
            <a:ext cx="9144000" cy="5227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Смоленское сражение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7772400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– продолжалось с 10 июля по 10 сентября. Ценой огромных потерь советским войскам удалось задержать наступление германской группы армий «Центр» на Москву. Это была не одна битва, а целая серия крупных сражений Великой Отечественной войны, развернувшихся вокруг Смоленска. </a:t>
            </a:r>
          </a:p>
          <a:p>
            <a:r>
              <a:rPr lang="ru-RU" dirty="0" smtClean="0"/>
              <a:t>Сумбурно и неумело организованная, эта тактика приводила к большим потерям убитыми и пленными. Тем не менее, Смоленское сражение стало решающим фактором замедления гитлеровского блицкрига*, и его последующего краха.		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1166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*Блицкриг</a:t>
            </a:r>
          </a:p>
          <a:p>
            <a:r>
              <a:rPr lang="ru-RU" sz="1200" dirty="0" smtClean="0"/>
              <a:t>План ведения скоротечной войны, согласно которому победа достигается в короткие сроки, исчисляемые днями, неделями или месяцами, до того, как противник сумеет мобилизовать и развернуть свои основные военные силы.</a:t>
            </a:r>
            <a:endParaRPr lang="ru-RU" sz="1200" dirty="0"/>
          </a:p>
        </p:txBody>
      </p:sp>
      <p:pic>
        <p:nvPicPr>
          <p:cNvPr id="4098" name="Picture 2" descr="Немецкие войска в г. Ярцево Смоленской области"/>
          <p:cNvPicPr>
            <a:picLocks noChangeAspect="1" noChangeArrowheads="1"/>
          </p:cNvPicPr>
          <p:nvPr/>
        </p:nvPicPr>
        <p:blipFill>
          <a:blip r:embed="rId3" cstate="print"/>
          <a:srcRect r="-1977" b="36769"/>
          <a:stretch>
            <a:fillRect/>
          </a:stretch>
        </p:blipFill>
        <p:spPr bwMode="auto">
          <a:xfrm>
            <a:off x="1403648" y="3861048"/>
            <a:ext cx="5760640" cy="2316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n.net/uploads/posts/2020-07/1595711906_4-p-fon-velikaya-otechestvennaya-voina-dlya-p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075"/>
          </a:xfrm>
        </p:spPr>
        <p:txBody>
          <a:bodyPr/>
          <a:lstStyle/>
          <a:p>
            <a:r>
              <a:rPr lang="ru-RU" dirty="0" smtClean="0"/>
              <a:t>Битва за Москву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08911" cy="5400599"/>
          </a:xfrm>
        </p:spPr>
        <p:txBody>
          <a:bodyPr>
            <a:normAutofit/>
          </a:bodyPr>
          <a:lstStyle/>
          <a:p>
            <a:r>
              <a:rPr lang="ru-RU" dirty="0" smtClean="0"/>
              <a:t> – с 30 сентября по 7 января 1942 г. Ключевые битвы Великой Отечественной войны начались именно с этой первой решающей победы советских войск. Немцы были очень близки к захвату Москвы, и в середине октября столица СССР оказалась в отчаянном положении. Немаловажную роль в том, что победное контрнаступление Красной Армии под Москвой стало возможным, сыграла своевременно организованная переброска по железной дороге войск с Дальнего Востока. </a:t>
            </a:r>
          </a:p>
          <a:p>
            <a:r>
              <a:rPr lang="ru-RU" dirty="0" smtClean="0"/>
              <a:t>Сущность этого важного сражения Великой Отечественной войны состояла в том, что оборонительными боями враг был измотан и обескровлен, после чего 5 декабря советские войска перешли в контрнаступление и нанесли ему тяжёлое поражение. Битва под Москвой имела колоссальное значение: она развеяла миф о непобедимости германской армии и поставила крест на её планах «молниеносной войны».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юнтех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юнтех</Template>
  <TotalTime>135</TotalTime>
  <Words>457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юнтех</vt:lpstr>
      <vt:lpstr>«Поклонимся великим тем годам…»</vt:lpstr>
      <vt:lpstr>Великая отечественная война. Ужас, который победили наши предки </vt:lpstr>
      <vt:lpstr>Слайд 3</vt:lpstr>
      <vt:lpstr>Бессмертный полк это-</vt:lpstr>
      <vt:lpstr>Слайд 5</vt:lpstr>
      <vt:lpstr>задачи акции:</vt:lpstr>
      <vt:lpstr>Великая отечественная война. Главные битвы </vt:lpstr>
      <vt:lpstr>Смоленское сражение </vt:lpstr>
      <vt:lpstr>Битва за Москву</vt:lpstr>
      <vt:lpstr>Слайд 10</vt:lpstr>
      <vt:lpstr>Сталинградская битва </vt:lpstr>
      <vt:lpstr>Слайд 12</vt:lpstr>
      <vt:lpstr>Битва на Курской дуге </vt:lpstr>
      <vt:lpstr>Слайд 14</vt:lpstr>
      <vt:lpstr>Эдуард Асадов Письмо с фронта Мама! Тебе эти строки пишу я, Тебе посылаю сыновний привет, Тебя вспоминаю, такую родную, Такую хорошую — слов даже нет! Читаешь письмо ты, а видишь мальчишку, Немного лентяя и вечно не в срок Бегущего утром с портфелем под мышкой, Свистя беззаботно, на первый урок. Грустила ты, если мне физик, бывало, Суровою двойкой дневник «украшал», Гордилась, когда я под сводами зала Стихи свои с жаром ребятам читал. Мы были беспечными, глупыми были, Мы все, что имели, не очень ценили, А поняли, может, лишь тут, на войне: Приятели, книжки, московские споры — Все — сказка, все в дымке, как снежные горы… Пусть так, возвратимся — оценим вдвойне! Сейчас передышка. Сойдясь у опушки, Застыли орудья, как стадо слонов, И где-то по-мирному в гуще лесов, Как в детстве, мне слышится голос кукушки… За жизнь, за тебя, за родные края Иду я навстречу свинцовому ветру. И пусть между нами сейчас километры — Ты здесь, ты со мною, родная моя! В холодной ночи, под неласковым небом, Склонившись, мне тихую песню поешь И вместе со мною к далеким победам Солдатской дорогой незримо идешь. И чем бы в пути мне война ни грозила, Ты знай, я не сдамся, покуда дышу! Я знаю, что ты меня благословила, И утром, не дрогнув, я в бой ухожу! </vt:lpstr>
      <vt:lpstr>Слайд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</cp:revision>
  <dcterms:created xsi:type="dcterms:W3CDTF">2023-02-17T12:40:04Z</dcterms:created>
  <dcterms:modified xsi:type="dcterms:W3CDTF">2023-02-17T21:03:24Z</dcterms:modified>
</cp:coreProperties>
</file>