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3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>Дидактическое многофункциональное пособие «ИгроГрад»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36510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Автор: учитель-логопед Шишова Екатерина Анатольевна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18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Дидактическое пособие «ИгроГрад»</a:t>
            </a:r>
          </a:p>
          <a:p>
            <a:pPr algn="ctr"/>
            <a:endParaRPr lang="ru-RU" sz="28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Цель</a:t>
            </a:r>
            <a:r>
              <a:rPr lang="ru-RU" dirty="0" smtClean="0">
                <a:latin typeface="Comic Sans MS" pitchFamily="66" charset="0"/>
              </a:rPr>
              <a:t>:  </a:t>
            </a:r>
            <a:r>
              <a:rPr lang="ru-RU" sz="2000" dirty="0" smtClean="0">
                <a:latin typeface="Comic Sans MS" pitchFamily="66" charset="0"/>
              </a:rPr>
              <a:t>развитие речи детей с 4 до 5 лет;</a:t>
            </a:r>
            <a:r>
              <a:rPr lang="ru-RU" sz="2000" dirty="0"/>
              <a:t> </a:t>
            </a:r>
            <a:r>
              <a:rPr lang="ru-RU" sz="2000" dirty="0">
                <a:latin typeface="Comic Sans MS" pitchFamily="66" charset="0"/>
              </a:rPr>
              <a:t>повышение интереса детей к логопедическим занятиям.</a:t>
            </a:r>
            <a:r>
              <a:rPr lang="ru-RU" sz="2000" dirty="0" smtClean="0">
                <a:latin typeface="Comic Sans MS" pitchFamily="66" charset="0"/>
              </a:rPr>
              <a:t> </a:t>
            </a:r>
          </a:p>
          <a:p>
            <a:endParaRPr lang="ru-RU" sz="2000" dirty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С помощью данного панно, детям предлагаются различные игры на развитие речи в форме сказки.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083" y="3140968"/>
            <a:ext cx="5040560" cy="258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247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629980"/>
            <a:ext cx="80648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Сказка</a:t>
            </a:r>
          </a:p>
          <a:p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В оном царстве государстве жил-был гном и звали его Язычок, но жил он там не один были у него младшие братья звали их </a:t>
            </a:r>
            <a:r>
              <a:rPr lang="ru-RU" b="1" dirty="0">
                <a:latin typeface="Comic Sans MS" pitchFamily="66" charset="0"/>
              </a:rPr>
              <a:t>А,О, </a:t>
            </a:r>
            <a:r>
              <a:rPr lang="ru-RU" b="1" dirty="0" smtClean="0">
                <a:latin typeface="Comic Sans MS" pitchFamily="66" charset="0"/>
              </a:rPr>
              <a:t>У,Э,Ы </a:t>
            </a:r>
            <a:r>
              <a:rPr lang="ru-RU" dirty="0" smtClean="0">
                <a:latin typeface="Comic Sans MS" pitchFamily="66" charset="0"/>
              </a:rPr>
              <a:t>( предложите ребёнку назвать имена гномов, либо педагог называет сам). 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Каждое утро у братьев язычков начинается с гимнастики:</a:t>
            </a:r>
          </a:p>
          <a:p>
            <a:pPr lvl="0"/>
            <a:r>
              <a:rPr lang="ru-RU" b="1" dirty="0">
                <a:latin typeface="Comic Sans MS" pitchFamily="66" charset="0"/>
              </a:rPr>
              <a:t>Артикуляционная гимнастика</a:t>
            </a:r>
            <a:endParaRPr lang="ru-RU" dirty="0">
              <a:latin typeface="Comic Sans MS" pitchFamily="66" charset="0"/>
            </a:endParaRPr>
          </a:p>
          <a:p>
            <a:r>
              <a:rPr lang="ru-RU" u="sng" dirty="0">
                <a:latin typeface="Comic Sans MS" pitchFamily="66" charset="0"/>
              </a:rPr>
              <a:t>Цель: </a:t>
            </a:r>
            <a:r>
              <a:rPr lang="ru-RU" dirty="0">
                <a:latin typeface="Comic Sans MS" pitchFamily="66" charset="0"/>
              </a:rPr>
              <a:t>развитие артикуляционного праксиса, формирование переключения артикуляционных поз.</a:t>
            </a:r>
          </a:p>
          <a:p>
            <a:r>
              <a:rPr lang="ru-RU" u="sng" dirty="0">
                <a:latin typeface="Comic Sans MS" pitchFamily="66" charset="0"/>
              </a:rPr>
              <a:t>Инструкция: </a:t>
            </a:r>
            <a:r>
              <a:rPr lang="ru-RU" dirty="0">
                <a:latin typeface="Comic Sans MS" pitchFamily="66" charset="0"/>
              </a:rPr>
              <a:t>педагог предлагает  открывать окошки </a:t>
            </a:r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 err="1" smtClean="0">
                <a:latin typeface="Comic Sans MS" pitchFamily="66" charset="0"/>
              </a:rPr>
              <a:t>ИгроГрада</a:t>
            </a:r>
            <a:r>
              <a:rPr lang="ru-RU" dirty="0" smtClean="0">
                <a:latin typeface="Comic Sans MS" pitchFamily="66" charset="0"/>
              </a:rPr>
              <a:t>»  </a:t>
            </a:r>
            <a:r>
              <a:rPr lang="ru-RU" dirty="0">
                <a:latin typeface="Comic Sans MS" pitchFamily="66" charset="0"/>
              </a:rPr>
              <a:t>без</a:t>
            </a:r>
            <a:r>
              <a:rPr lang="ru-RU" u="sng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установленного порядка, а по желанию ребёнка. Ребёнок воспроизводит артикуляцию по счёт с контролем в индивидуальное зеркало.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365104"/>
            <a:ext cx="31641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405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81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Жили они дружно и любили играть в прядки:</a:t>
            </a:r>
          </a:p>
          <a:p>
            <a:pPr lvl="0"/>
            <a:r>
              <a:rPr lang="ru-RU" sz="2000" b="1" dirty="0">
                <a:latin typeface="Comic Sans MS" pitchFamily="66" charset="0"/>
              </a:rPr>
              <a:t>Игра «Прятки»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u="sng" dirty="0">
                <a:latin typeface="Comic Sans MS" pitchFamily="66" charset="0"/>
              </a:rPr>
              <a:t>Цель:</a:t>
            </a:r>
            <a:r>
              <a:rPr lang="ru-RU" sz="2000" dirty="0">
                <a:latin typeface="Comic Sans MS" pitchFamily="66" charset="0"/>
              </a:rPr>
              <a:t> Познакомить (закрепить) знания о предлогах, актуализировать знания о гласных звуках, закрепить образ звука (буква).</a:t>
            </a:r>
          </a:p>
          <a:p>
            <a:r>
              <a:rPr lang="ru-RU" sz="2000" u="sng" dirty="0">
                <a:latin typeface="Comic Sans MS" pitchFamily="66" charset="0"/>
              </a:rPr>
              <a:t>Инструкция:</a:t>
            </a:r>
            <a:r>
              <a:rPr lang="ru-RU" sz="2000" dirty="0">
                <a:latin typeface="Comic Sans MS" pitchFamily="66" charset="0"/>
              </a:rPr>
              <a:t> педагог предлагает найти гномов назвать их имена (гласные звуки), стимулировать детей в составлении  фразы с использованием предлогов (за, под, на, из-под, около, с).</a:t>
            </a:r>
          </a:p>
          <a:p>
            <a:r>
              <a:rPr lang="ru-RU" sz="2000" i="1" dirty="0">
                <a:latin typeface="Comic Sans MS" pitchFamily="66" charset="0"/>
              </a:rPr>
              <a:t>Например</a:t>
            </a:r>
            <a:r>
              <a:rPr lang="ru-RU" sz="2000" dirty="0">
                <a:latin typeface="Comic Sans MS" pitchFamily="66" charset="0"/>
              </a:rPr>
              <a:t>: Гном А спрятался </a:t>
            </a:r>
            <a:r>
              <a:rPr lang="ru-RU" sz="2000" u="sng" dirty="0">
                <a:latin typeface="Comic Sans MS" pitchFamily="66" charset="0"/>
              </a:rPr>
              <a:t>за</a:t>
            </a:r>
            <a:r>
              <a:rPr lang="ru-RU" sz="2000" dirty="0">
                <a:latin typeface="Comic Sans MS" pitchFamily="66" charset="0"/>
              </a:rPr>
              <a:t> башней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478283"/>
            <a:ext cx="5733256" cy="294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856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004" y="-99392"/>
            <a:ext cx="9180004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Однажды гнома ходили в зоопарк, посмотри, кого они там увидели:</a:t>
            </a:r>
          </a:p>
          <a:p>
            <a:pPr lvl="0"/>
            <a:r>
              <a:rPr lang="ru-RU" b="1" dirty="0">
                <a:latin typeface="Comic Sans MS" pitchFamily="66" charset="0"/>
              </a:rPr>
              <a:t>Игра «</a:t>
            </a:r>
            <a:r>
              <a:rPr lang="ru-RU" b="1" dirty="0" smtClean="0">
                <a:latin typeface="Comic Sans MS" pitchFamily="66" charset="0"/>
              </a:rPr>
              <a:t>Посчитай-ка!»</a:t>
            </a:r>
            <a:endParaRPr lang="ru-RU" dirty="0">
              <a:latin typeface="Comic Sans MS" pitchFamily="66" charset="0"/>
            </a:endParaRPr>
          </a:p>
          <a:p>
            <a:r>
              <a:rPr lang="ru-RU" u="sng" dirty="0">
                <a:latin typeface="Comic Sans MS" pitchFamily="66" charset="0"/>
              </a:rPr>
              <a:t>Цель:</a:t>
            </a:r>
            <a:r>
              <a:rPr lang="ru-RU" dirty="0">
                <a:latin typeface="Comic Sans MS" pitchFamily="66" charset="0"/>
              </a:rPr>
              <a:t> закрепить счёт от 1 до 5 (10), закрепить умение согласовывать существительное с числительным.</a:t>
            </a:r>
          </a:p>
          <a:p>
            <a:r>
              <a:rPr lang="ru-RU" u="sng" dirty="0">
                <a:latin typeface="Comic Sans MS" pitchFamily="66" charset="0"/>
              </a:rPr>
              <a:t>Инструкция:</a:t>
            </a:r>
            <a:r>
              <a:rPr lang="ru-RU" dirty="0">
                <a:latin typeface="Comic Sans MS" pitchFamily="66" charset="0"/>
              </a:rPr>
              <a:t> каждое окошко гномов пронумеровано в окошке животные (на столе) нудно правильно соотнести количество с числом.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724020"/>
            <a:ext cx="4005064" cy="363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724020"/>
            <a:ext cx="3960440" cy="3638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9386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76470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Самый старший гном Язычок не только играет с младшими братьями, но и учит их.</a:t>
            </a:r>
          </a:p>
          <a:p>
            <a:pPr lvl="0"/>
            <a:r>
              <a:rPr lang="ru-RU" sz="2000" b="1" dirty="0">
                <a:latin typeface="Comic Sans MS" pitchFamily="66" charset="0"/>
              </a:rPr>
              <a:t>Игра «Радуга цвета»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u="sng" dirty="0">
                <a:latin typeface="Comic Sans MS" pitchFamily="66" charset="0"/>
              </a:rPr>
              <a:t>Цель:</a:t>
            </a:r>
            <a:r>
              <a:rPr lang="ru-RU" sz="2000" dirty="0">
                <a:latin typeface="Comic Sans MS" pitchFamily="66" charset="0"/>
              </a:rPr>
              <a:t> Закрепить знания детей о цветах и оттенках, закрепить умение согласовывать существительное с </a:t>
            </a:r>
            <a:r>
              <a:rPr lang="ru-RU" sz="2000" dirty="0" smtClean="0">
                <a:latin typeface="Comic Sans MS" pitchFamily="66" charset="0"/>
              </a:rPr>
              <a:t>прилагательным, .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u="sng" dirty="0">
                <a:latin typeface="Comic Sans MS" pitchFamily="66" charset="0"/>
              </a:rPr>
              <a:t>Инструкция:</a:t>
            </a:r>
            <a:r>
              <a:rPr lang="ru-RU" sz="2000" dirty="0">
                <a:latin typeface="Comic Sans MS" pitchFamily="66" charset="0"/>
              </a:rPr>
              <a:t> в разноцветных окошках находятся черно-белые картинки </a:t>
            </a:r>
            <a:r>
              <a:rPr lang="ru-RU" sz="2000" dirty="0" smtClean="0">
                <a:latin typeface="Comic Sans MS" pitchFamily="66" charset="0"/>
              </a:rPr>
              <a:t>(раскраски) </a:t>
            </a:r>
            <a:r>
              <a:rPr lang="ru-RU" sz="2000" dirty="0">
                <a:latin typeface="Comic Sans MS" pitchFamily="66" charset="0"/>
              </a:rPr>
              <a:t>нужно их соотнести с цветом и построить фразу.</a:t>
            </a:r>
          </a:p>
          <a:p>
            <a:r>
              <a:rPr lang="ru-RU" sz="2000" i="1" dirty="0">
                <a:latin typeface="Comic Sans MS" pitchFamily="66" charset="0"/>
              </a:rPr>
              <a:t>Например: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зелёный арбуз, синяя туча, белое яйцо и </a:t>
            </a:r>
            <a:r>
              <a:rPr lang="ru-RU" sz="2000" dirty="0">
                <a:latin typeface="Comic Sans MS" pitchFamily="66" charset="0"/>
              </a:rPr>
              <a:t>др.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740740"/>
            <a:ext cx="3366539" cy="289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845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88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052737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Comic Sans MS" pitchFamily="66" charset="0"/>
              </a:rPr>
              <a:t>Игра «</a:t>
            </a:r>
            <a:r>
              <a:rPr lang="ru-RU" sz="2000" b="1" dirty="0" err="1">
                <a:latin typeface="Comic Sans MS" pitchFamily="66" charset="0"/>
              </a:rPr>
              <a:t>Мемори</a:t>
            </a:r>
            <a:r>
              <a:rPr lang="ru-RU" sz="2000" b="1" dirty="0">
                <a:latin typeface="Comic Sans MS" pitchFamily="66" charset="0"/>
              </a:rPr>
              <a:t>»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b="1" dirty="0">
                <a:latin typeface="Comic Sans MS" pitchFamily="66" charset="0"/>
              </a:rPr>
              <a:t> </a:t>
            </a:r>
            <a:endParaRPr lang="ru-RU" sz="2000" dirty="0">
              <a:latin typeface="Comic Sans MS" pitchFamily="66" charset="0"/>
            </a:endParaRPr>
          </a:p>
          <a:p>
            <a:r>
              <a:rPr lang="ru-RU" sz="2000" u="sng" dirty="0">
                <a:latin typeface="Comic Sans MS" pitchFamily="66" charset="0"/>
              </a:rPr>
              <a:t>Цель: </a:t>
            </a:r>
            <a:r>
              <a:rPr lang="ru-RU" sz="2000" dirty="0">
                <a:latin typeface="Comic Sans MS" pitchFamily="66" charset="0"/>
              </a:rPr>
              <a:t>Развивать зрительную память. Закрепить умение употреблять существительное с окончанием –ы во множественном числе без перехода ударения.</a:t>
            </a:r>
          </a:p>
          <a:p>
            <a:r>
              <a:rPr lang="ru-RU" sz="2000" u="sng" dirty="0">
                <a:latin typeface="Comic Sans MS" pitchFamily="66" charset="0"/>
              </a:rPr>
              <a:t>Инструкция:</a:t>
            </a:r>
            <a:r>
              <a:rPr lang="ru-RU" sz="2000" dirty="0">
                <a:latin typeface="Comic Sans MS" pitchFamily="66" charset="0"/>
              </a:rPr>
              <a:t> В  закрытых окошках , в разброс помещены изображения в </a:t>
            </a:r>
            <a:r>
              <a:rPr lang="ru-RU" sz="2000" dirty="0" err="1">
                <a:latin typeface="Comic Sans MS" pitchFamily="66" charset="0"/>
              </a:rPr>
              <a:t>ед.ч</a:t>
            </a:r>
            <a:r>
              <a:rPr lang="ru-RU" sz="2000" dirty="0">
                <a:latin typeface="Comic Sans MS" pitchFamily="66" charset="0"/>
              </a:rPr>
              <a:t> и </a:t>
            </a:r>
            <a:r>
              <a:rPr lang="ru-RU" sz="2000" dirty="0" err="1">
                <a:latin typeface="Comic Sans MS" pitchFamily="66" charset="0"/>
              </a:rPr>
              <a:t>мн.ч</a:t>
            </a:r>
            <a:r>
              <a:rPr lang="ru-RU" sz="2000" dirty="0">
                <a:latin typeface="Comic Sans MS" pitchFamily="66" charset="0"/>
              </a:rPr>
              <a:t>, нужно найти пары, то окошко в котором картинка не совпадает, закрывается.</a:t>
            </a:r>
          </a:p>
          <a:p>
            <a:r>
              <a:rPr lang="ru-RU" sz="2000" i="1" dirty="0">
                <a:latin typeface="Comic Sans MS" pitchFamily="66" charset="0"/>
              </a:rPr>
              <a:t>Например: </a:t>
            </a:r>
            <a:r>
              <a:rPr lang="ru-RU" sz="2000" dirty="0">
                <a:latin typeface="Comic Sans MS" pitchFamily="66" charset="0"/>
              </a:rPr>
              <a:t>лапа-лапы, липа-липы и др.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89040"/>
            <a:ext cx="3491880" cy="24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789040"/>
            <a:ext cx="3672408" cy="233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0732" y="260648"/>
            <a:ext cx="8465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Гномики не только сами любят прятаться, но и прятать от старшего брата разные предметы.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59443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41277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 завершении игры педагог благодарит ребёнка от имени гномиков и приглашает для игры в следующий раз.</a:t>
            </a:r>
          </a:p>
          <a:p>
            <a:pPr lvl="0"/>
            <a:r>
              <a:rPr lang="ru-RU" sz="2400" b="1" dirty="0" smtClean="0">
                <a:latin typeface="Comic Sans MS" pitchFamily="66" charset="0"/>
              </a:rPr>
              <a:t> Рефлексия</a:t>
            </a:r>
            <a:r>
              <a:rPr lang="ru-RU" sz="2400" b="1" dirty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696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387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10</cp:revision>
  <dcterms:created xsi:type="dcterms:W3CDTF">2023-02-28T03:31:08Z</dcterms:created>
  <dcterms:modified xsi:type="dcterms:W3CDTF">2023-03-08T11:04:30Z</dcterms:modified>
</cp:coreProperties>
</file>