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3" r:id="rId8"/>
    <p:sldId id="265" r:id="rId9"/>
    <p:sldId id="264" r:id="rId10"/>
    <p:sldId id="262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588" autoAdjust="0"/>
    <p:restoredTop sz="94624" autoAdjust="0"/>
  </p:normalViewPr>
  <p:slideViewPr>
    <p:cSldViewPr>
      <p:cViewPr varScale="1">
        <p:scale>
          <a:sx n="82" d="100"/>
          <a:sy n="82" d="100"/>
        </p:scale>
        <p:origin x="-141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66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2" name="Прямоугольник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Прямоугольник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56" name="Прямоугольник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5" name="Прямоугольник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6" name="Прямоугольник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67" name="Прямоугольник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олилиния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5" name="Полилиния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3" name="Полилиния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6" name="Полилиния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7" name="Полилиния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8" name="Полилиния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19" name="Полилиния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0" name="Полилиния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1" name="Полилиния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2" name="Полилиния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3" name="Полилиния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4" name="Полилиния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5" name="Полилиния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6" name="Полилиния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27" name="Полилиния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Прямоугольник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Прямоугольник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9" name="Прямоугольник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Группа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Прямая соединительная линия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dirty="0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grpSp>
        <p:nvGrpSpPr>
          <p:cNvPr id="14" name="Группа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Прямая соединительная линия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Прямая соединительная линия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18.03.2023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404664"/>
            <a:ext cx="7772400" cy="1728192"/>
          </a:xfrm>
        </p:spPr>
        <p:txBody>
          <a:bodyPr/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Духовно – нравственное воспитание дошкольников средствами театрализованной деятельности.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79912" y="6309320"/>
            <a:ext cx="10335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2022 </a:t>
            </a:r>
            <a:r>
              <a:rPr lang="ru-RU" dirty="0" smtClean="0"/>
              <a:t>год</a:t>
            </a:r>
            <a:endParaRPr lang="ru-RU" dirty="0"/>
          </a:p>
        </p:txBody>
      </p:sp>
      <p:pic>
        <p:nvPicPr>
          <p:cNvPr id="3" name="Picture 3" descr="C:\Users\HP\Desktop\20151126_1554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996952"/>
            <a:ext cx="6696744" cy="30963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99965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91880" y="-19846"/>
            <a:ext cx="2592288" cy="540672"/>
          </a:xfrm>
        </p:spPr>
        <p:txBody>
          <a:bodyPr/>
          <a:lstStyle/>
          <a:p>
            <a:r>
              <a:rPr lang="ru-RU" sz="2800" dirty="0" smtClean="0"/>
              <a:t>Мониторинг</a:t>
            </a:r>
            <a:endParaRPr lang="ru-RU" sz="28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351461370"/>
              </p:ext>
            </p:extLst>
          </p:nvPr>
        </p:nvGraphicFramePr>
        <p:xfrm>
          <a:off x="539553" y="476672"/>
          <a:ext cx="8496942" cy="664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32314"/>
                <a:gridCol w="2832314"/>
                <a:gridCol w="2832314"/>
              </a:tblGrid>
              <a:tr h="360040">
                <a:tc>
                  <a:txBody>
                    <a:bodyPr/>
                    <a:lstStyle/>
                    <a:p>
                      <a:r>
                        <a:rPr lang="ru-RU" dirty="0" smtClean="0"/>
                        <a:t>Низкий.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Средний.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Высокий.</a:t>
                      </a:r>
                      <a:endParaRPr lang="ru-RU" dirty="0"/>
                    </a:p>
                  </a:txBody>
                  <a:tcPr/>
                </a:tc>
              </a:tr>
              <a:tr h="6059146"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объясняют необходимость занятий по исправлению речевых недостатков, опираясь на внутренний мотив;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называют основные средства коррекции речи (специальные упражнения для язычка, гимнастика для пальчиков, скороговорки, чтение стихов);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ладеют комплексом артикуляционной гимнастики;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очиняют этюды по заданной теме индивидуально и коллективно;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ыразительно читают наизусть стихотворный текст, 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ч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етко произносят в разных темпах пять-шесть скороговорок;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 показывают шесть-восемь эмоциональных выражений;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д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вигаются в заданном ритме и не передают его по цепочке;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оздают пластические импровизации под музыку различного характера;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у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меют держаться на сцене уверенно, свободно выполняя простейшие действия.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трудом объясняют необходимость занятий по исправлению речевых недостатков, опираясь на внутренний мотив;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 трудом называют основные средства коррекции речи (специальные упражнения для язычка, гимнастика для пальчиков, скороговорки, чтение стихов);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Плохо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ладеют комплексом артикуляционной гимнастики;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Не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очиняют этюды по заданной теме индивидуально и коллективно;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Без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выражения 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читают наизусть стихотворный текст, 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Произносят в разных темпах пять-шесть скороговорок;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показывают шесть-восемь эмоциональных выражений;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Двигаются в заданном ритме и передают его по цепочке;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</a:t>
                      </a:r>
                      <a:r>
                        <a:rPr kumimoji="0" lang="ru-RU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трудом с</a:t>
                      </a:r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оздают пластические импровизации под музыку различного характера;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Умеют держаться на сцене выполняя простейшие действия.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Объясняют необходимость занятий по исправлению речевых недостатков, опираясь на внутренний мотив;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Называют основные средства коррекции речи (специальные упражнения для язычка, гимнастика для пальчиков, скороговорки, чтение стихов);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Владеют комплексом артикуляционной гимнастики;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Сочиняют этюды по заданной теме индивидуально и коллективно;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Выразительно читают наизусть стихотворный текст, 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Четко произносят в разных темпах пять-шесть скороговорок;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показывают шесть-восемь эмоциональных выражений;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Двигаются в заданном ритме и передают его по цепочке;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Создают пластические импровизации под музыку различного характера;</a:t>
                      </a:r>
                    </a:p>
                    <a:p>
                      <a:pPr lvl="0"/>
                      <a:r>
                        <a:rPr kumimoji="0" lang="ru-RU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Умеют держаться на сцене уверенно, свободно выполняя простейшие действия.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08365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16632"/>
            <a:ext cx="7772400" cy="6624736"/>
          </a:xfrm>
        </p:spPr>
        <p:txBody>
          <a:bodyPr>
            <a:normAutofit fontScale="32500" lnSpcReduction="20000"/>
          </a:bodyPr>
          <a:lstStyle/>
          <a:p>
            <a:pPr marL="68580" indent="0">
              <a:buNone/>
            </a:pPr>
            <a:r>
              <a:rPr lang="ru-RU" sz="4900" b="1" dirty="0">
                <a:solidFill>
                  <a:srgbClr val="FFC000"/>
                </a:solidFill>
              </a:rPr>
              <a:t>Цель </a:t>
            </a:r>
            <a:r>
              <a:rPr lang="ru-RU" sz="4900" b="1" dirty="0" smtClean="0">
                <a:solidFill>
                  <a:srgbClr val="FFC000"/>
                </a:solidFill>
              </a:rPr>
              <a:t>: </a:t>
            </a:r>
            <a:r>
              <a:rPr lang="ru-RU" sz="4900" dirty="0" smtClean="0"/>
              <a:t>Приобщение детей к духовным и нравственным ценностям, развитие личности через театрализованную деятельность.</a:t>
            </a:r>
          </a:p>
          <a:p>
            <a:pPr marL="68580" indent="0">
              <a:buNone/>
            </a:pPr>
            <a:endParaRPr lang="ru-RU" sz="4900" b="1" dirty="0">
              <a:solidFill>
                <a:srgbClr val="FFC000"/>
              </a:solidFill>
            </a:endParaRPr>
          </a:p>
          <a:p>
            <a:pPr marL="68580" indent="0">
              <a:buNone/>
            </a:pPr>
            <a:r>
              <a:rPr lang="ru-RU" sz="4900" b="1" dirty="0" smtClean="0">
                <a:solidFill>
                  <a:srgbClr val="FFC000"/>
                </a:solidFill>
              </a:rPr>
              <a:t>Задачи:</a:t>
            </a:r>
            <a:r>
              <a:rPr lang="ru-RU" sz="4900" dirty="0" smtClean="0"/>
              <a:t>1. </a:t>
            </a:r>
            <a:r>
              <a:rPr lang="ru-RU" sz="4900" u="sng" dirty="0" smtClean="0"/>
              <a:t>Воспитание гуманных чувств детей:</a:t>
            </a:r>
            <a:endParaRPr lang="ru-RU" sz="4900" dirty="0" smtClean="0"/>
          </a:p>
          <a:p>
            <a:pPr lvl="0"/>
            <a:r>
              <a:rPr lang="ru-RU" sz="4900" dirty="0" smtClean="0"/>
              <a:t>формирование представлений о честности, справедливости, доброте, воспитание отрицательного отношения к жестокости, хитрости, трусости;</a:t>
            </a:r>
          </a:p>
          <a:p>
            <a:pPr lvl="0"/>
            <a:r>
              <a:rPr lang="ru-RU" sz="4900" dirty="0" smtClean="0"/>
              <a:t>развитие чувства самоуважения, собственного достоинства и стремления быть отзывчивыми к взрослым и детям, умения проявлять внимание к их душевному состоянию, радоваться успехам сверстников, стремиться прийти на помощь в трудную минуту.</a:t>
            </a:r>
          </a:p>
          <a:p>
            <a:r>
              <a:rPr lang="ru-RU" sz="4900" dirty="0" smtClean="0"/>
              <a:t> 2. </a:t>
            </a:r>
            <a:r>
              <a:rPr lang="ru-RU" sz="4900" u="sng" dirty="0" smtClean="0"/>
              <a:t>Воспитание коллективизма:</a:t>
            </a:r>
            <a:endParaRPr lang="ru-RU" sz="4900" dirty="0" smtClean="0"/>
          </a:p>
          <a:p>
            <a:pPr lvl="0"/>
            <a:r>
              <a:rPr lang="ru-RU" sz="4900" dirty="0" smtClean="0"/>
              <a:t>Формирование у детей умения поступать в соответствии с нравственными ценностями коллектива;</a:t>
            </a:r>
          </a:p>
          <a:p>
            <a:pPr lvl="0"/>
            <a:r>
              <a:rPr lang="ru-RU" sz="4900" dirty="0" smtClean="0"/>
              <a:t>закрепление культуры общения и поведения на занятиях, во время подготовки и проведения спектаклей;</a:t>
            </a:r>
          </a:p>
          <a:p>
            <a:pPr lvl="0"/>
            <a:r>
              <a:rPr lang="ru-RU" sz="4900" dirty="0" smtClean="0"/>
              <a:t>поддержание желания детей активно участвовать в праздниках и развлечениях, используя умения и навыки, приобретенные на занятиях и в самостоятельной деятельности.</a:t>
            </a:r>
          </a:p>
          <a:p>
            <a:r>
              <a:rPr lang="ru-RU" sz="4900" dirty="0" smtClean="0"/>
              <a:t>3.</a:t>
            </a:r>
            <a:r>
              <a:rPr lang="ru-RU" sz="4900" u="sng" dirty="0" smtClean="0"/>
              <a:t>Развитие творческих способностей и приобщение к театральному искусству:</a:t>
            </a:r>
            <a:endParaRPr lang="ru-RU" sz="4900" dirty="0" smtClean="0"/>
          </a:p>
          <a:p>
            <a:pPr lvl="0"/>
            <a:r>
              <a:rPr lang="ru-RU" sz="4900" dirty="0" smtClean="0"/>
              <a:t>Последовательно знакомить детей с различными видами театра;</a:t>
            </a:r>
          </a:p>
          <a:p>
            <a:pPr lvl="0"/>
            <a:r>
              <a:rPr lang="ru-RU" sz="4900" dirty="0" smtClean="0"/>
              <a:t>Развивать интерес к театрализованной игре, желание попробовать себя в разных ролях.</a:t>
            </a:r>
          </a:p>
          <a:p>
            <a:r>
              <a:rPr lang="ru-RU" sz="4900" dirty="0" smtClean="0"/>
              <a:t>Формировать умения выстраивать линию поведения в роли, используя атрибуты, детали костюмов, маски</a:t>
            </a:r>
            <a:r>
              <a:rPr lang="ru-RU" sz="4900" dirty="0"/>
              <a:t>; </a:t>
            </a:r>
            <a:endParaRPr lang="ru-RU" sz="4900" dirty="0" smtClean="0"/>
          </a:p>
          <a:p>
            <a:pPr lvl="0"/>
            <a:r>
              <a:rPr lang="ru-RU" sz="4900" dirty="0" smtClean="0"/>
              <a:t>Воспитывать артистические качества, раскрывать творческий потенциал;</a:t>
            </a:r>
          </a:p>
          <a:p>
            <a:pPr marL="68580" lvl="0" indent="0">
              <a:buNone/>
            </a:pPr>
            <a:endParaRPr lang="ru-RU" dirty="0"/>
          </a:p>
          <a:p>
            <a:pPr marL="68580" indent="0">
              <a:buNone/>
            </a:pPr>
            <a:r>
              <a:rPr lang="ru-RU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xmlns="" val="128936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2254"/>
            <a:ext cx="7772400" cy="6657105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1. </a:t>
            </a:r>
            <a:r>
              <a:rPr lang="ru-RU" b="1" dirty="0" smtClean="0">
                <a:solidFill>
                  <a:schemeClr val="accent4"/>
                </a:solidFill>
              </a:rPr>
              <a:t>Воспитание гуманных чувств детей.</a:t>
            </a:r>
            <a:endParaRPr lang="ru-RU" dirty="0" smtClean="0">
              <a:solidFill>
                <a:schemeClr val="accent4"/>
              </a:solidFill>
            </a:endParaRPr>
          </a:p>
          <a:p>
            <a:pPr lvl="0"/>
            <a:r>
              <a:rPr lang="ru-RU" dirty="0" smtClean="0"/>
              <a:t>формирование представлений о честности, справедливости, доброте, воспитание отрицательного отношения к жестокости, хитрости, трусости;</a:t>
            </a:r>
          </a:p>
          <a:p>
            <a:pPr lvl="0"/>
            <a:r>
              <a:rPr lang="ru-RU" dirty="0" smtClean="0"/>
              <a:t>формирование у детей умения правильно оценивать поступки персонажей кукольных и драматических спектаклей, а также правильно оценивать свои и чужие поступки;</a:t>
            </a:r>
          </a:p>
          <a:p>
            <a:pPr lvl="0"/>
            <a:r>
              <a:rPr lang="ru-RU" dirty="0" smtClean="0"/>
              <a:t>развитие чувства самоуважения, собственного достоинства и стремления быть отзывчивыми к взрослым и детям, умения проявлять внимание к их душевному состоянию, радоваться успехам сверстников, стремиться прийти на помощь в трудную минуту.</a:t>
            </a:r>
          </a:p>
          <a:p>
            <a:pPr marL="6858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44657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772400" cy="6552728"/>
          </a:xfrm>
        </p:spPr>
        <p:txBody>
          <a:bodyPr/>
          <a:lstStyle/>
          <a:p>
            <a:r>
              <a:rPr lang="ru-RU" sz="1700" dirty="0" smtClean="0">
                <a:latin typeface="+mn-lt"/>
              </a:rPr>
              <a:t/>
            </a:r>
            <a:br>
              <a:rPr lang="ru-RU" sz="1700" dirty="0" smtClean="0">
                <a:latin typeface="+mn-lt"/>
              </a:rPr>
            </a:br>
            <a:r>
              <a:rPr lang="ru-RU" sz="2800" b="1" dirty="0" smtClean="0"/>
              <a:t>2. </a:t>
            </a:r>
            <a:r>
              <a:rPr lang="ru-RU" sz="2800" b="1" dirty="0" smtClean="0">
                <a:solidFill>
                  <a:schemeClr val="accent4"/>
                </a:solidFill>
              </a:rPr>
              <a:t>Воспитание коллективизма.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Формирование у детей умения поступать в соответствии с нравственными ценностями коллектива;</a:t>
            </a:r>
            <a:br>
              <a:rPr lang="ru-RU" sz="2800" dirty="0" smtClean="0"/>
            </a:br>
            <a:r>
              <a:rPr lang="ru-RU" sz="2800" dirty="0" smtClean="0"/>
              <a:t>закрепление культуры общения и поведения на занятиях, во время подготовки и проведения спектаклей;</a:t>
            </a:r>
            <a:br>
              <a:rPr lang="ru-RU" sz="2800" dirty="0" smtClean="0"/>
            </a:br>
            <a:r>
              <a:rPr lang="ru-RU" sz="2800" dirty="0" smtClean="0"/>
              <a:t>развитие умения оценивать результаты своей работы и работы сверстников;</a:t>
            </a:r>
            <a:br>
              <a:rPr lang="ru-RU" sz="2800" dirty="0" smtClean="0"/>
            </a:br>
            <a:r>
              <a:rPr lang="ru-RU" sz="2800" dirty="0" smtClean="0"/>
              <a:t>поддержание желания детей активно участвовать в праздниках и развлечениях, используя умения и навыки, приобретенные на занятиях и в самостоятельной деятельности</a:t>
            </a: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2668973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51566" y="116632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88640"/>
            <a:ext cx="8352928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4"/>
                </a:solidFill>
              </a:rPr>
              <a:t>Воспитание любви к Родине.</a:t>
            </a:r>
            <a:endParaRPr lang="ru-RU" sz="2400" dirty="0" smtClean="0">
              <a:solidFill>
                <a:schemeClr val="accent4"/>
              </a:solidFill>
            </a:endParaRPr>
          </a:p>
          <a:p>
            <a:pPr lvl="0"/>
            <a:r>
              <a:rPr lang="ru-RU" sz="2400" dirty="0" smtClean="0"/>
              <a:t>приобщение детей к моральным ценностям (дружба, отзывчивость, взаимопомощь, храбрость);</a:t>
            </a:r>
          </a:p>
          <a:p>
            <a:pPr lvl="0"/>
            <a:r>
              <a:rPr lang="ru-RU" sz="2400" dirty="0" smtClean="0"/>
              <a:t>формирование дружелюбных чувств к людям разных национальностей, потребности делать что – то для других;</a:t>
            </a:r>
          </a:p>
          <a:p>
            <a:pPr lvl="0"/>
            <a:r>
              <a:rPr lang="ru-RU" sz="2400" dirty="0" smtClean="0"/>
              <a:t>воспитание чувства сопричастности к жизни детского сада, города, страны.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xmlns="" val="398422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0"/>
            <a:ext cx="7772400" cy="67413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dirty="0" smtClean="0"/>
              <a:t>Показ спектакля «Гуси - лебеди».</a:t>
            </a:r>
            <a:endParaRPr lang="ru-RU" dirty="0"/>
          </a:p>
        </p:txBody>
      </p:sp>
      <p:pic>
        <p:nvPicPr>
          <p:cNvPr id="1026" name="Picture 2" descr="C:\Users\HP\Desktop\2014-04-11 20.36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196752"/>
            <a:ext cx="7200800" cy="4819675"/>
          </a:xfrm>
          <a:prstGeom prst="rect">
            <a:avLst/>
          </a:prstGeom>
          <a:noFill/>
        </p:spPr>
      </p:pic>
      <p:pic>
        <p:nvPicPr>
          <p:cNvPr id="1027" name="Picture 3" descr="C:\Users\HP\Desktop\2014-04-11 20.36.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857250"/>
            <a:ext cx="7776864" cy="5143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42982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/>
              <a:t>Показ спектакля «</a:t>
            </a:r>
            <a:r>
              <a:rPr lang="ru-RU" sz="3200" dirty="0" err="1" smtClean="0"/>
              <a:t>Круть</a:t>
            </a:r>
            <a:r>
              <a:rPr lang="ru-RU" sz="3200" dirty="0" smtClean="0"/>
              <a:t> и Верть».</a:t>
            </a:r>
            <a:endParaRPr lang="ru-RU" sz="3200" dirty="0"/>
          </a:p>
        </p:txBody>
      </p:sp>
      <p:pic>
        <p:nvPicPr>
          <p:cNvPr id="4" name="Picture 12" descr="C:\Users\HP\Desktop\20150323_1537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4362"/>
            <a:ext cx="7772400" cy="437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548680"/>
            <a:ext cx="7772400" cy="914400"/>
          </a:xfrm>
        </p:spPr>
        <p:txBody>
          <a:bodyPr/>
          <a:lstStyle/>
          <a:p>
            <a:r>
              <a:rPr lang="ru-RU" sz="3200" dirty="0" smtClean="0"/>
              <a:t>Показ спектакля «Алиса в стране математике».</a:t>
            </a:r>
            <a:endParaRPr lang="ru-RU" sz="3200" dirty="0"/>
          </a:p>
        </p:txBody>
      </p:sp>
      <p:pic>
        <p:nvPicPr>
          <p:cNvPr id="1026" name="Picture 2" descr="C:\Users\HP\Desktop\20151126_16015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884362"/>
            <a:ext cx="7772400" cy="4371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/>
              <a:t>Мастер класс с родителями по изготовлению атрибутов.</a:t>
            </a:r>
            <a:endParaRPr lang="ru-RU" sz="3600" dirty="0"/>
          </a:p>
        </p:txBody>
      </p:sp>
      <p:pic>
        <p:nvPicPr>
          <p:cNvPr id="2054" name="Picture 6" descr="C:\Users\HP\Desktop\20150319_1755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772816"/>
            <a:ext cx="3456384" cy="4320480"/>
          </a:xfrm>
          <a:prstGeom prst="rect">
            <a:avLst/>
          </a:prstGeom>
          <a:noFill/>
        </p:spPr>
      </p:pic>
      <p:pic>
        <p:nvPicPr>
          <p:cNvPr id="2062" name="Picture 14" descr="C:\Users\HP\Desktop\20150319_1720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564904"/>
            <a:ext cx="4536504" cy="39604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Метро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Метро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231</TotalTime>
  <Words>489</Words>
  <Application>Microsoft Office PowerPoint</Application>
  <PresentationFormat>Экран (4:3)</PresentationFormat>
  <Paragraphs>66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Метро</vt:lpstr>
      <vt:lpstr> Духовно – нравственное воспитание дошкольников средствами театрализованной деятельности.</vt:lpstr>
      <vt:lpstr>Слайд 2</vt:lpstr>
      <vt:lpstr>Слайд 3</vt:lpstr>
      <vt:lpstr> 2. Воспитание коллективизма. Формирование у детей умения поступать в соответствии с нравственными ценностями коллектива; закрепление культуры общения и поведения на занятиях, во время подготовки и проведения спектаклей; развитие умения оценивать результаты своей работы и работы сверстников; поддержание желания детей активно участвовать в праздниках и развлечениях, используя умения и навыки, приобретенные на занятиях и в самостоятельной деятельности </vt:lpstr>
      <vt:lpstr>Слайд 5</vt:lpstr>
      <vt:lpstr>Слайд 6</vt:lpstr>
      <vt:lpstr>Показ спектакля «Круть и Верть».</vt:lpstr>
      <vt:lpstr>Показ спектакля «Алиса в стране математике».</vt:lpstr>
      <vt:lpstr>Мастер класс с родителями по изготовлению атрибутов.</vt:lpstr>
      <vt:lpstr>Мониторинг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HP</cp:lastModifiedBy>
  <cp:revision>27</cp:revision>
  <dcterms:created xsi:type="dcterms:W3CDTF">2015-10-20T14:00:42Z</dcterms:created>
  <dcterms:modified xsi:type="dcterms:W3CDTF">2023-03-18T08:13:00Z</dcterms:modified>
</cp:coreProperties>
</file>