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app.xml" ContentType="application/vnd.openxmlformats-officedocument.extended-propertie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docProps/core.xml" ContentType="application/vnd.openxmlformats-package.core-properti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</p:sldIdLst>
  <p:sldSz cx="9144000" cy="6858000" type="screen4x3"/>
  <p:notesSz cx="9144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presProps" Target="presProps.xml" /><Relationship Id="rId8" Type="http://schemas.openxmlformats.org/officeDocument/2006/relationships/tableStyles" Target="tableStyles.xml" /><Relationship Id="rId9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7" name="Date Placeholder 6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9D35139F-D1B6-4FB4-96C3-BD22D9A28A65}" type="datetimeFigureOut">
              <a:rPr lang="ru-RU"/>
              <a:t/>
            </a:fld>
            <a:endParaRPr lang="ru-RU"/>
          </a:p>
        </p:txBody>
      </p:sp>
      <p:sp>
        <p:nvSpPr>
          <p:cNvPr id="8" name="Slide Number Placeholder 7" hidden="0"/>
          <p:cNvSpPr>
            <a:spLocks noGrp="1"/>
          </p:cNvSpPr>
          <p:nvPr isPhoto="0" userDrawn="0">
            <p:ph type="sldNum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fld id="{CEB9BD49-5F9C-4291-B64F-8C5FEA563CC1}" type="slidenum">
              <a:rPr lang="ru-RU"/>
              <a:t/>
            </a:fld>
            <a:endParaRPr lang="ru-RU"/>
          </a:p>
        </p:txBody>
      </p:sp>
      <p:sp>
        <p:nvSpPr>
          <p:cNvPr id="9" name="Footer Placeholder 8" hidden="0"/>
          <p:cNvSpPr>
            <a:spLocks noGrp="1"/>
          </p:cNvSpPr>
          <p:nvPr isPhoto="0" userDrawn="0">
            <p:ph type="ftr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9D35139F-D1B6-4FB4-96C3-BD22D9A28A65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CEB9BD49-5F9C-4291-B64F-8C5FEA563CC1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 hidden="0"/>
          <p:cNvSpPr>
            <a:spLocks noGrp="1"/>
          </p:cNvSpPr>
          <p:nvPr isPhoto="0" userDrawn="0">
            <p:ph type="title" orient="vert" hasCustomPrompt="0"/>
          </p:nvPr>
        </p:nvSpPr>
        <p:spPr bwMode="auto">
          <a:xfrm>
            <a:off x="6629400" y="274638"/>
            <a:ext cx="2057400" cy="585152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9D35139F-D1B6-4FB4-96C3-BD22D9A28A65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CEB9BD49-5F9C-4291-B64F-8C5FEA563CC1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/>
              <a:buChar char="•"/>
              <a:defRPr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9D35139F-D1B6-4FB4-96C3-BD22D9A28A65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CEB9BD49-5F9C-4291-B64F-8C5FEA563CC1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722313" y="1371600"/>
            <a:ext cx="7772400" cy="2505074"/>
          </a:xfrm>
        </p:spPr>
        <p:txBody>
          <a:bodyPr anchor="b"/>
          <a:lstStyle>
            <a:lvl1pPr algn="ctr" defTabSz="914400">
              <a:lnSpc>
                <a:spcPct val="100000"/>
              </a:lnSpc>
              <a:spcBef>
                <a:spcPts val="0"/>
              </a:spcBef>
              <a:buNone/>
              <a:defRPr lang="en-US" sz="48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9D35139F-D1B6-4FB4-96C3-BD22D9A28A65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CEB9BD49-5F9C-4291-B64F-8C5FEA563CC1}" type="slidenum">
              <a:rPr lang="ru-RU"/>
              <a:t/>
            </a:fld>
            <a:endParaRPr lang="ru-RU"/>
          </a:p>
        </p:txBody>
      </p:sp>
      <p:sp>
        <p:nvSpPr>
          <p:cNvPr id="7" name="Oval 6" hidden="0"/>
          <p:cNvSpPr/>
          <p:nvPr isPhoto="0" userDrawn="0"/>
        </p:nvSpPr>
        <p:spPr bwMode="auto"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 hidden="0"/>
          <p:cNvSpPr/>
          <p:nvPr isPhoto="0" userDrawn="0"/>
        </p:nvSpPr>
        <p:spPr bwMode="auto"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 hidden="0"/>
          <p:cNvSpPr/>
          <p:nvPr isPhoto="0" userDrawn="0"/>
        </p:nvSpPr>
        <p:spPr bwMode="auto"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Content Placeholder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9D35139F-D1B6-4FB4-96C3-BD22D9A28A65}" type="datetimeFigureOut">
              <a:rPr lang="ru-RU"/>
              <a:t/>
            </a:fld>
            <a:endParaRPr lang="ru-RU"/>
          </a:p>
        </p:txBody>
      </p:sp>
      <p:sp>
        <p:nvSpPr>
          <p:cNvPr id="6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CEB9BD49-5F9C-4291-B64F-8C5FEA563CC1}" type="slidenum">
              <a:rPr lang="ru-RU"/>
              <a:t/>
            </a:fld>
            <a:endParaRPr lang="ru-RU"/>
          </a:p>
        </p:txBody>
      </p:sp>
      <p:sp>
        <p:nvSpPr>
          <p:cNvPr id="9" name="Content Placeholder 8" hidden="0"/>
          <p:cNvSpPr>
            <a:spLocks noGrp="1"/>
          </p:cNvSpPr>
          <p:nvPr isPhoto="0" userDrawn="0">
            <p:ph sz="quarter" idx="13" hasCustomPrompt="0"/>
          </p:nvPr>
        </p:nvSpPr>
        <p:spPr bwMode="auto">
          <a:xfrm>
            <a:off x="365760" y="1600200"/>
            <a:ext cx="4041648" cy="452628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Text Placeholder 4" hidden="0"/>
          <p:cNvSpPr>
            <a:spLocks noGrp="1"/>
          </p:cNvSpPr>
          <p:nvPr isPhoto="0" userDrawn="0">
            <p:ph type="body" sz="quarter" idx="3" hasCustomPrompt="0"/>
          </p:nvPr>
        </p:nvSpPr>
        <p:spPr bwMode="auto"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Date Placeholder 6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9D35139F-D1B6-4FB4-96C3-BD22D9A28A65}" type="datetimeFigureOut">
              <a:rPr lang="ru-RU"/>
              <a:t/>
            </a:fld>
            <a:endParaRPr lang="ru-RU"/>
          </a:p>
        </p:txBody>
      </p:sp>
      <p:sp>
        <p:nvSpPr>
          <p:cNvPr id="8" name="Footer Placeholder 7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CEB9BD49-5F9C-4291-B64F-8C5FEA563CC1}" type="slidenum">
              <a:rPr lang="ru-RU"/>
              <a:t/>
            </a:fld>
            <a:endParaRPr lang="ru-RU"/>
          </a:p>
        </p:txBody>
      </p:sp>
      <p:sp>
        <p:nvSpPr>
          <p:cNvPr id="11" name="Content Placeholder 10" hidden="0"/>
          <p:cNvSpPr>
            <a:spLocks noGrp="1"/>
          </p:cNvSpPr>
          <p:nvPr isPhoto="0" userDrawn="0">
            <p:ph sz="quarter" idx="13" hasCustomPrompt="0"/>
          </p:nvPr>
        </p:nvSpPr>
        <p:spPr bwMode="auto">
          <a:xfrm>
            <a:off x="457200" y="2212848"/>
            <a:ext cx="4041648" cy="3913632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Content Placeholder 12" hidden="0"/>
          <p:cNvSpPr>
            <a:spLocks noGrp="1"/>
          </p:cNvSpPr>
          <p:nvPr isPhoto="0" userDrawn="0">
            <p:ph sz="quarter" idx="14" hasCustomPrompt="0"/>
          </p:nvPr>
        </p:nvSpPr>
        <p:spPr bwMode="auto">
          <a:xfrm>
            <a:off x="4672584" y="2212848"/>
            <a:ext cx="4041648" cy="3913187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9D35139F-D1B6-4FB4-96C3-BD22D9A28A65}" type="datetimeFigureOut">
              <a:rPr lang="ru-RU"/>
              <a:t/>
            </a:fld>
            <a:endParaRPr lang="ru-RU"/>
          </a:p>
        </p:txBody>
      </p:sp>
      <p:sp>
        <p:nvSpPr>
          <p:cNvPr id="4" name="Footer Placeholder 3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CEB9BD49-5F9C-4291-B64F-8C5FEA563CC1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9D35139F-D1B6-4FB4-96C3-BD22D9A28A65}" type="datetimeFigureOut">
              <a:rPr lang="ru-RU"/>
              <a:t/>
            </a:fld>
            <a:endParaRPr lang="ru-RU"/>
          </a:p>
        </p:txBody>
      </p:sp>
      <p:sp>
        <p:nvSpPr>
          <p:cNvPr id="3" name="Footer Placeholder 2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CEB9BD49-5F9C-4291-B64F-8C5FEA563CC1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5907087" y="2438400"/>
            <a:ext cx="3008313" cy="3687762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9D35139F-D1B6-4FB4-96C3-BD22D9A28A65}" type="datetimeFigureOut">
              <a:rPr lang="ru-RU"/>
              <a:t/>
            </a:fld>
            <a:endParaRPr lang="ru-RU"/>
          </a:p>
        </p:txBody>
      </p:sp>
      <p:sp>
        <p:nvSpPr>
          <p:cNvPr id="6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CEB9BD49-5F9C-4291-B64F-8C5FEA563CC1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 hidden="0"/>
          <p:cNvSpPr>
            <a:spLocks noGrp="1"/>
          </p:cNvSpPr>
          <p:nvPr isPhoto="0" userDrawn="0">
            <p:ph type="pic" idx="1" hasCustomPrompt="0"/>
          </p:nvPr>
        </p:nvSpPr>
        <p:spPr bwMode="auto">
          <a:xfrm>
            <a:off x="1508126" y="1143000"/>
            <a:ext cx="6054724" cy="4541044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blurRad="88900" dist="50800" dir="5400000" rotWithShape="0" algn="ctr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9D35139F-D1B6-4FB4-96C3-BD22D9A28A65}" type="datetimeFigureOut">
              <a:rPr lang="ru-RU"/>
              <a:t/>
            </a:fld>
            <a:endParaRPr lang="ru-RU"/>
          </a:p>
        </p:txBody>
      </p:sp>
      <p:sp>
        <p:nvSpPr>
          <p:cNvPr id="6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CEB9BD49-5F9C-4291-B64F-8C5FEA563CC1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2">
        <a:schemeClr val="bg1"/>
      </p:bgRef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 hidden="0"/>
          <p:cNvSpPr>
            <a:spLocks noGrp="1"/>
          </p:cNvSpPr>
          <p:nvPr isPhoto="0" userDrawn="0">
            <p:ph type="dt" sz="half" idx="2" hasCustomPrompt="0"/>
          </p:nvPr>
        </p:nvSpPr>
        <p:spPr bwMode="auto"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defRPr>
            </a:lvl1pPr>
          </a:lstStyle>
          <a:p>
            <a:pPr>
              <a:defRPr/>
            </a:pPr>
            <a:fld id="{9D35139F-D1B6-4FB4-96C3-BD22D9A28A65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defRPr>
            </a:lvl1pPr>
          </a:lstStyle>
          <a:p>
            <a:pPr>
              <a:defRPr/>
            </a:pPr>
            <a:fld id="{CEB9BD49-5F9C-4291-B64F-8C5FEA563CC1}" type="slidenum">
              <a:rPr lang="ru-RU"/>
              <a:t/>
            </a:fld>
            <a:endParaRPr lang="ru-RU"/>
          </a:p>
        </p:txBody>
      </p:sp>
      <p:sp>
        <p:nvSpPr>
          <p:cNvPr id="7" name="Oval 6" hidden="0"/>
          <p:cNvSpPr/>
          <p:nvPr isPhoto="0" userDrawn="0"/>
        </p:nvSpPr>
        <p:spPr bwMode="auto"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 hidden="0"/>
          <p:cNvSpPr/>
          <p:nvPr isPhoto="0" userDrawn="0"/>
        </p:nvSpPr>
        <p:spPr bwMode="auto"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>
        <a:lnSpc>
          <a:spcPts val="5800"/>
        </a:lnSpc>
        <a:spcBef>
          <a:spcPts val="0"/>
        </a:spcBef>
        <a:buNone/>
        <a:defRPr sz="54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24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Courier New"/>
        <a:buChar char="o"/>
        <a:defRPr sz="16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16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Courier New"/>
        <a:buChar char="o"/>
        <a:defRPr sz="16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•"/>
        <a:defRPr sz="16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Courier New"/>
        <a:buChar char="o"/>
        <a:defRPr sz="16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16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Courier New"/>
        <a:buChar char="o"/>
        <a:defRPr sz="16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16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Подзаголовок 2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250263" y="1304007"/>
            <a:ext cx="8688867" cy="684832"/>
          </a:xfrm>
        </p:spPr>
        <p:txBody>
          <a:bodyPr>
            <a:normAutofit fontScale="25000" lnSpcReduction="20000"/>
          </a:bodyPr>
          <a:lstStyle/>
          <a:p>
            <a:pPr>
              <a:defRPr/>
            </a:pPr>
            <a:r>
              <a:rPr lang="ru-RU" sz="9600" b="1">
                <a:solidFill>
                  <a:schemeClr val="tx1"/>
                </a:solidFill>
                <a:latin typeface="Times New Roman"/>
                <a:cs typeface="Times New Roman"/>
              </a:rPr>
              <a:t>Конкурс: «Эффективные практики дошкольного образования»</a:t>
            </a:r>
            <a:endParaRPr lang="ru-RU" sz="9600" b="1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lnSpc>
                <a:spcPct val="114999"/>
              </a:lnSpc>
              <a:defRPr/>
            </a:pPr>
            <a:r>
              <a:rPr lang="ru-RU" sz="8000" b="1">
                <a:solidFill>
                  <a:schemeClr val="tx1"/>
                </a:solidFill>
                <a:latin typeface="Times New Roman"/>
                <a:cs typeface="Times New Roman"/>
              </a:rPr>
              <a:t>Название работы: «</a:t>
            </a:r>
            <a:r>
              <a:rPr lang="ru-RU" sz="8000" b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Опыт взаимодействия с семьями воспитанников с ограниченными возможностями здоровья в рамках реализации творческих проектов</a:t>
            </a:r>
            <a:r>
              <a:rPr lang="ru-RU" sz="8000" b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»</a:t>
            </a:r>
            <a:endParaRPr lang="ru-RU" sz="800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algn="ctr">
              <a:defRPr/>
            </a:pPr>
            <a:r>
              <a:rPr lang="ru-RU" sz="9600" b="1">
                <a:solidFill>
                  <a:srgbClr val="0070C0"/>
                </a:solidFill>
                <a:latin typeface="Times New Roman"/>
                <a:cs typeface="Times New Roman"/>
              </a:rPr>
              <a:t>»</a:t>
            </a:r>
            <a:endParaRPr lang="ru-RU" sz="9600" b="1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6" name="Прямоугольник 5" hidden="0"/>
          <p:cNvSpPr/>
          <p:nvPr isPhoto="0" userDrawn="0"/>
        </p:nvSpPr>
        <p:spPr bwMode="auto">
          <a:xfrm>
            <a:off x="2917490" y="5301208"/>
            <a:ext cx="54872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>
                <a:latin typeface="Times New Roman"/>
                <a:cs typeface="Times New Roman"/>
              </a:rPr>
              <a:t>Подготовили: </a:t>
            </a:r>
            <a:endParaRPr/>
          </a:p>
          <a:p>
            <a:pPr>
              <a:defRPr/>
            </a:pPr>
            <a:r>
              <a:rPr lang="ru-RU" b="1">
                <a:latin typeface="Times New Roman"/>
                <a:cs typeface="Times New Roman"/>
              </a:rPr>
              <a:t>Шабунина</a:t>
            </a:r>
            <a:r>
              <a:rPr lang="ru-RU" b="1">
                <a:latin typeface="Times New Roman"/>
                <a:cs typeface="Times New Roman"/>
              </a:rPr>
              <a:t> Лидия Михайловна (учитель-логопед), </a:t>
            </a:r>
            <a:endParaRPr/>
          </a:p>
          <a:p>
            <a:pPr>
              <a:defRPr/>
            </a:pPr>
            <a:r>
              <a:rPr lang="ru-RU" b="1">
                <a:latin typeface="Times New Roman"/>
                <a:cs typeface="Times New Roman"/>
              </a:rPr>
              <a:t>Чернавских</a:t>
            </a:r>
            <a:r>
              <a:rPr lang="ru-RU" b="1">
                <a:latin typeface="Times New Roman"/>
                <a:cs typeface="Times New Roman"/>
              </a:rPr>
              <a:t> Татьяна Павловна (учитель-логопед</a:t>
            </a:r>
            <a:r>
              <a:rPr lang="ru-RU" b="1">
                <a:latin typeface="Arial"/>
                <a:cs typeface="Arial"/>
              </a:rPr>
              <a:t>)</a:t>
            </a:r>
            <a:endParaRPr lang="ru-RU" b="1"/>
          </a:p>
        </p:txBody>
      </p:sp>
      <p:sp>
        <p:nvSpPr>
          <p:cNvPr id="2" name="Прямоугольник 1" hidden="0"/>
          <p:cNvSpPr/>
          <p:nvPr isPhoto="0" userDrawn="0"/>
        </p:nvSpPr>
        <p:spPr bwMode="auto">
          <a:xfrm>
            <a:off x="250263" y="109818"/>
            <a:ext cx="8712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>
                <a:latin typeface="Times New Roman"/>
                <a:cs typeface="Times New Roman"/>
              </a:rPr>
              <a:t>Муниципальное детский сад «Солнышко» комбинированного вида  структурное </a:t>
            </a:r>
            <a:r>
              <a:rPr lang="ru-RU" sz="2000" b="1">
                <a:latin typeface="Times New Roman"/>
                <a:cs typeface="Times New Roman"/>
              </a:rPr>
              <a:t>подразделение детский сад № </a:t>
            </a:r>
            <a:r>
              <a:rPr lang="ru-RU" sz="2000" b="1">
                <a:latin typeface="Times New Roman"/>
                <a:cs typeface="Times New Roman"/>
              </a:rPr>
              <a:t>138</a:t>
            </a:r>
            <a:endParaRPr lang="ru-RU" sz="2000" b="1"/>
          </a:p>
        </p:txBody>
      </p:sp>
      <p:pic>
        <p:nvPicPr>
          <p:cNvPr id="7" name="Picture 3" descr="C:\Users\123\Desktop\Проекты на конкурсы\Лучшие практики\Фото алфавит\IMG_20210812_113536.jpg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6233879" y="3085729"/>
            <a:ext cx="2729352" cy="1951579"/>
          </a:xfrm>
          <a:prstGeom prst="rect">
            <a:avLst/>
          </a:prstGeom>
          <a:noFill/>
        </p:spPr>
      </p:pic>
      <p:pic>
        <p:nvPicPr>
          <p:cNvPr id="1028" name="Picture 4" hidden="0"/>
          <p:cNvPicPr>
            <a:picLocks noChangeAspect="1" noChangeArrowheads="1"/>
          </p:cNvPicPr>
          <p:nvPr isPhoto="0" userDrawn="0"/>
        </p:nvPicPr>
        <p:blipFill>
          <a:blip r:embed="rId3"/>
          <a:srcRect l="0" t="0" r="15709" b="7977"/>
          <a:stretch/>
        </p:blipFill>
        <p:spPr bwMode="auto">
          <a:xfrm>
            <a:off x="3102412" y="3085729"/>
            <a:ext cx="2925854" cy="1951581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029" name="Picture 5" hidden="0"/>
          <p:cNvPicPr>
            <a:picLocks noChangeAspect="1" noChangeArrowheads="1"/>
          </p:cNvPicPr>
          <p:nvPr isPhoto="0" userDrawn="0"/>
        </p:nvPicPr>
        <p:blipFill>
          <a:blip r:embed="rId4"/>
          <a:srcRect l="2761" t="-873" r="26694" b="16751"/>
          <a:stretch/>
        </p:blipFill>
        <p:spPr bwMode="auto">
          <a:xfrm>
            <a:off x="107650" y="3085729"/>
            <a:ext cx="2809985" cy="1951581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9" name="Группа 8" hidden="0"/>
          <p:cNvGrpSpPr/>
          <p:nvPr isPhoto="0" userDrawn="0"/>
        </p:nvGrpSpPr>
        <p:grpSpPr bwMode="auto">
          <a:xfrm>
            <a:off x="356698" y="710196"/>
            <a:ext cx="8535782" cy="5887156"/>
            <a:chOff x="303702" y="727699"/>
            <a:chExt cx="8443371" cy="3542461"/>
          </a:xfrm>
        </p:grpSpPr>
        <p:sp>
          <p:nvSpPr>
            <p:cNvPr id="10" name="Полилиния 9" hidden="0"/>
            <p:cNvSpPr/>
            <p:nvPr isPhoto="0" userDrawn="0"/>
          </p:nvSpPr>
          <p:spPr bwMode="auto">
            <a:xfrm>
              <a:off x="1859311" y="727699"/>
              <a:ext cx="6887762" cy="1202686"/>
            </a:xfrm>
            <a:custGeom>
              <a:avLst/>
              <a:gdLst>
                <a:gd name="connsiteX0" fmla="*/ 240306 w 1441810"/>
                <a:gd name="connsiteY0" fmla="*/ 0 h 6887762"/>
                <a:gd name="connsiteX1" fmla="*/ 1201504 w 1441810"/>
                <a:gd name="connsiteY1" fmla="*/ 0 h 6887762"/>
                <a:gd name="connsiteX2" fmla="*/ 1441810 w 1441810"/>
                <a:gd name="connsiteY2" fmla="*/ 240306 h 6887762"/>
                <a:gd name="connsiteX3" fmla="*/ 1441810 w 1441810"/>
                <a:gd name="connsiteY3" fmla="*/ 6887762 h 6887762"/>
                <a:gd name="connsiteX4" fmla="*/ 1441810 w 1441810"/>
                <a:gd name="connsiteY4" fmla="*/ 6887762 h 6887762"/>
                <a:gd name="connsiteX5" fmla="*/ 0 w 1441810"/>
                <a:gd name="connsiteY5" fmla="*/ 6887762 h 6887762"/>
                <a:gd name="connsiteX6" fmla="*/ 0 w 1441810"/>
                <a:gd name="connsiteY6" fmla="*/ 6887762 h 6887762"/>
                <a:gd name="connsiteX7" fmla="*/ 0 w 1441810"/>
                <a:gd name="connsiteY7" fmla="*/ 240306 h 6887762"/>
                <a:gd name="connsiteX8" fmla="*/ 240306 w 1441810"/>
                <a:gd name="connsiteY8" fmla="*/ 0 h 6887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1810" h="6887762" fill="norm" stroke="1" extrusionOk="0">
                  <a:moveTo>
                    <a:pt x="1441810" y="1147983"/>
                  </a:moveTo>
                  <a:lnTo>
                    <a:pt x="1441810" y="5739779"/>
                  </a:lnTo>
                  <a:cubicBezTo>
                    <a:pt x="1441810" y="6373790"/>
                    <a:pt x="1419288" y="6887760"/>
                    <a:pt x="1391507" y="6887760"/>
                  </a:cubicBezTo>
                  <a:lnTo>
                    <a:pt x="0" y="6887760"/>
                  </a:lnTo>
                  <a:lnTo>
                    <a:pt x="0" y="6887760"/>
                  </a:lnTo>
                  <a:lnTo>
                    <a:pt x="0" y="2"/>
                  </a:lnTo>
                  <a:lnTo>
                    <a:pt x="0" y="2"/>
                  </a:lnTo>
                  <a:lnTo>
                    <a:pt x="1391507" y="2"/>
                  </a:lnTo>
                  <a:cubicBezTo>
                    <a:pt x="1419288" y="2"/>
                    <a:pt x="1441810" y="513972"/>
                    <a:pt x="1441810" y="1147983"/>
                  </a:cubicBez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1" tIns="194207" rIns="318032" bIns="194209" numCol="1" spcCol="1270" anchor="ctr" anchorCtr="0">
              <a:noAutofit/>
            </a:bodyPr>
            <a:lstStyle/>
            <a:p>
              <a:pPr marL="0" lvl="1" algn="just" defTabSz="8001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FontTx/>
                <a:buChar char="••"/>
                <a:defRPr/>
              </a:pPr>
              <a:r>
                <a:rPr lang="ru-RU" sz="2400">
                  <a:latin typeface="Times New Roman"/>
                  <a:cs typeface="Times New Roman"/>
                </a:rPr>
                <a:t>практико-ориентированный, творческий </a:t>
              </a:r>
              <a:endParaRPr/>
            </a:p>
            <a:p>
              <a:pPr marL="0" lvl="1" algn="just" defTabSz="8001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FontTx/>
                <a:buChar char="••"/>
                <a:defRPr/>
              </a:pPr>
              <a:r>
                <a:rPr lang="ru-RU" sz="2400">
                  <a:latin typeface="Times New Roman"/>
                  <a:cs typeface="Times New Roman"/>
                </a:rPr>
                <a:t>детско-взрослый</a:t>
              </a:r>
              <a:endParaRPr lang="ru-RU" sz="2400">
                <a:latin typeface="Times New Roman"/>
                <a:cs typeface="Times New Roman"/>
              </a:endParaRPr>
            </a:p>
            <a:p>
              <a:pPr marL="0" lvl="1" algn="just" defTabSz="8001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har char="••"/>
                <a:defRPr/>
              </a:pPr>
              <a:r>
                <a:rPr lang="ru-RU" sz="2400">
                  <a:latin typeface="Times New Roman"/>
                  <a:cs typeface="Times New Roman"/>
                </a:rPr>
                <a:t>с</a:t>
              </a:r>
              <a:r>
                <a:rPr lang="ru-RU" sz="2400">
                  <a:latin typeface="Times New Roman"/>
                  <a:cs typeface="Times New Roman"/>
                </a:rPr>
                <a:t>редней продолжительности </a:t>
              </a:r>
              <a:endParaRPr/>
            </a:p>
            <a:p>
              <a:pPr marL="0" lvl="1" algn="just" defTabSz="8001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>
                  <a:latin typeface="Times New Roman"/>
                  <a:cs typeface="Times New Roman"/>
                </a:rPr>
                <a:t>(апрель–май 2021 г.) </a:t>
              </a:r>
              <a:endParaRPr/>
            </a:p>
          </p:txBody>
        </p:sp>
        <p:sp>
          <p:nvSpPr>
            <p:cNvPr id="11" name="Полилиния 10" hidden="0"/>
            <p:cNvSpPr/>
            <p:nvPr isPhoto="0" userDrawn="0"/>
          </p:nvSpPr>
          <p:spPr bwMode="auto">
            <a:xfrm>
              <a:off x="396731" y="727699"/>
              <a:ext cx="1462579" cy="1084212"/>
            </a:xfrm>
            <a:custGeom>
              <a:avLst/>
              <a:gdLst>
                <a:gd name="connsiteX0" fmla="*/ 0 w 1462579"/>
                <a:gd name="connsiteY0" fmla="*/ 180706 h 1084212"/>
                <a:gd name="connsiteX1" fmla="*/ 180706 w 1462579"/>
                <a:gd name="connsiteY1" fmla="*/ 0 h 1084212"/>
                <a:gd name="connsiteX2" fmla="*/ 1281873 w 1462579"/>
                <a:gd name="connsiteY2" fmla="*/ 0 h 1084212"/>
                <a:gd name="connsiteX3" fmla="*/ 1462579 w 1462579"/>
                <a:gd name="connsiteY3" fmla="*/ 180706 h 1084212"/>
                <a:gd name="connsiteX4" fmla="*/ 1462579 w 1462579"/>
                <a:gd name="connsiteY4" fmla="*/ 903506 h 1084212"/>
                <a:gd name="connsiteX5" fmla="*/ 1281873 w 1462579"/>
                <a:gd name="connsiteY5" fmla="*/ 1084212 h 1084212"/>
                <a:gd name="connsiteX6" fmla="*/ 180706 w 1462579"/>
                <a:gd name="connsiteY6" fmla="*/ 1084212 h 1084212"/>
                <a:gd name="connsiteX7" fmla="*/ 0 w 1462579"/>
                <a:gd name="connsiteY7" fmla="*/ 903506 h 1084212"/>
                <a:gd name="connsiteX8" fmla="*/ 0 w 1462579"/>
                <a:gd name="connsiteY8" fmla="*/ 180706 h 1084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2579" h="1084212" fill="norm" stroke="1" extrusionOk="0">
                  <a:moveTo>
                    <a:pt x="0" y="180706"/>
                  </a:moveTo>
                  <a:cubicBezTo>
                    <a:pt x="0" y="80905"/>
                    <a:pt x="80905" y="0"/>
                    <a:pt x="180706" y="0"/>
                  </a:cubicBezTo>
                  <a:lnTo>
                    <a:pt x="1281873" y="0"/>
                  </a:lnTo>
                  <a:cubicBezTo>
                    <a:pt x="1381674" y="0"/>
                    <a:pt x="1462579" y="80905"/>
                    <a:pt x="1462579" y="180706"/>
                  </a:cubicBezTo>
                  <a:lnTo>
                    <a:pt x="1462579" y="903506"/>
                  </a:lnTo>
                  <a:cubicBezTo>
                    <a:pt x="1462579" y="1003307"/>
                    <a:pt x="1381674" y="1084212"/>
                    <a:pt x="1281873" y="1084212"/>
                  </a:cubicBezTo>
                  <a:lnTo>
                    <a:pt x="180706" y="1084212"/>
                  </a:lnTo>
                  <a:cubicBezTo>
                    <a:pt x="80905" y="1084212"/>
                    <a:pt x="0" y="1003307"/>
                    <a:pt x="0" y="903506"/>
                  </a:cubicBezTo>
                  <a:lnTo>
                    <a:pt x="0" y="18070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1507" tIns="87217" rIns="121507" bIns="87217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800">
                  <a:latin typeface="Times New Roman"/>
                  <a:cs typeface="Times New Roman"/>
                </a:rPr>
                <a:t>Вид проекта</a:t>
              </a:r>
              <a:endParaRPr lang="ru-RU" sz="1800">
                <a:latin typeface="Times New Roman"/>
                <a:cs typeface="Times New Roman"/>
              </a:endParaRPr>
            </a:p>
          </p:txBody>
        </p:sp>
        <p:sp>
          <p:nvSpPr>
            <p:cNvPr id="12" name="Полилиния 11" hidden="0"/>
            <p:cNvSpPr/>
            <p:nvPr isPhoto="0" userDrawn="0"/>
          </p:nvSpPr>
          <p:spPr bwMode="auto">
            <a:xfrm>
              <a:off x="1879992" y="1988907"/>
              <a:ext cx="6867081" cy="1096782"/>
            </a:xfrm>
            <a:custGeom>
              <a:avLst/>
              <a:gdLst>
                <a:gd name="connsiteX0" fmla="*/ 306963 w 1841743"/>
                <a:gd name="connsiteY0" fmla="*/ 0 h 6867080"/>
                <a:gd name="connsiteX1" fmla="*/ 1534780 w 1841743"/>
                <a:gd name="connsiteY1" fmla="*/ 0 h 6867080"/>
                <a:gd name="connsiteX2" fmla="*/ 1841743 w 1841743"/>
                <a:gd name="connsiteY2" fmla="*/ 306963 h 6867080"/>
                <a:gd name="connsiteX3" fmla="*/ 1841743 w 1841743"/>
                <a:gd name="connsiteY3" fmla="*/ 6867080 h 6867080"/>
                <a:gd name="connsiteX4" fmla="*/ 1841743 w 1841743"/>
                <a:gd name="connsiteY4" fmla="*/ 6867080 h 6867080"/>
                <a:gd name="connsiteX5" fmla="*/ 0 w 1841743"/>
                <a:gd name="connsiteY5" fmla="*/ 6867080 h 6867080"/>
                <a:gd name="connsiteX6" fmla="*/ 0 w 1841743"/>
                <a:gd name="connsiteY6" fmla="*/ 6867080 h 6867080"/>
                <a:gd name="connsiteX7" fmla="*/ 0 w 1841743"/>
                <a:gd name="connsiteY7" fmla="*/ 306963 h 6867080"/>
                <a:gd name="connsiteX8" fmla="*/ 306963 w 1841743"/>
                <a:gd name="connsiteY8" fmla="*/ 0 h 6867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41743" h="6867080" fill="norm" stroke="1" extrusionOk="0">
                  <a:moveTo>
                    <a:pt x="1841743" y="1144536"/>
                  </a:moveTo>
                  <a:lnTo>
                    <a:pt x="1841743" y="5722544"/>
                  </a:lnTo>
                  <a:cubicBezTo>
                    <a:pt x="1841743" y="6354653"/>
                    <a:pt x="1804884" y="6867078"/>
                    <a:pt x="1759416" y="6867078"/>
                  </a:cubicBezTo>
                  <a:lnTo>
                    <a:pt x="0" y="6867078"/>
                  </a:lnTo>
                  <a:lnTo>
                    <a:pt x="0" y="6867078"/>
                  </a:lnTo>
                  <a:lnTo>
                    <a:pt x="0" y="2"/>
                  </a:lnTo>
                  <a:lnTo>
                    <a:pt x="0" y="2"/>
                  </a:lnTo>
                  <a:lnTo>
                    <a:pt x="1759416" y="2"/>
                  </a:lnTo>
                  <a:cubicBezTo>
                    <a:pt x="1804884" y="2"/>
                    <a:pt x="1841743" y="512427"/>
                    <a:pt x="1841743" y="1144536"/>
                  </a:cubicBez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1" tIns="213731" rIns="337556" bIns="213732" numCol="1" spcCol="1270" anchor="ctr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har char="••"/>
                <a:defRPr/>
              </a:pPr>
              <a:r>
                <a:rPr lang="ru-RU" sz="2400">
                  <a:latin typeface="Times New Roman"/>
                  <a:cs typeface="Times New Roman"/>
                </a:rPr>
                <a:t>дети старшей группы</a:t>
              </a:r>
              <a:endParaRPr lang="ru-RU" sz="2400">
                <a:latin typeface="Times New Roman"/>
                <a:cs typeface="Times New Roman"/>
              </a:endParaRPr>
            </a:p>
            <a:p>
              <a:pPr marL="171450" lvl="1" indent="-171450" algn="l" defTabSz="8001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har char="••"/>
                <a:defRPr/>
              </a:pPr>
              <a:r>
                <a:rPr lang="ru-RU" sz="2400">
                  <a:latin typeface="Times New Roman"/>
                  <a:cs typeface="Times New Roman"/>
                </a:rPr>
                <a:t>учитель – логопед (куратор проекта)</a:t>
              </a:r>
              <a:endParaRPr lang="ru-RU" sz="2400">
                <a:latin typeface="Times New Roman"/>
                <a:cs typeface="Times New Roman"/>
              </a:endParaRPr>
            </a:p>
            <a:p>
              <a:pPr marL="171450" lvl="1" indent="-171450" algn="l" defTabSz="8001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har char="••"/>
                <a:defRPr/>
              </a:pPr>
              <a:r>
                <a:rPr lang="ru-RU" sz="2400">
                  <a:latin typeface="Times New Roman"/>
                  <a:cs typeface="Times New Roman"/>
                </a:rPr>
                <a:t>родители</a:t>
              </a:r>
              <a:endParaRPr/>
            </a:p>
          </p:txBody>
        </p:sp>
        <p:sp>
          <p:nvSpPr>
            <p:cNvPr id="13" name="Полилиния 12" hidden="0"/>
            <p:cNvSpPr/>
            <p:nvPr isPhoto="0" userDrawn="0"/>
          </p:nvSpPr>
          <p:spPr bwMode="auto">
            <a:xfrm>
              <a:off x="356695" y="1930385"/>
              <a:ext cx="1481524" cy="1155303"/>
            </a:xfrm>
            <a:custGeom>
              <a:avLst/>
              <a:gdLst>
                <a:gd name="connsiteX0" fmla="*/ 0 w 1481524"/>
                <a:gd name="connsiteY0" fmla="*/ 192554 h 1155303"/>
                <a:gd name="connsiteX1" fmla="*/ 192554 w 1481524"/>
                <a:gd name="connsiteY1" fmla="*/ 0 h 1155303"/>
                <a:gd name="connsiteX2" fmla="*/ 1288970 w 1481524"/>
                <a:gd name="connsiteY2" fmla="*/ 0 h 1155303"/>
                <a:gd name="connsiteX3" fmla="*/ 1481524 w 1481524"/>
                <a:gd name="connsiteY3" fmla="*/ 192554 h 1155303"/>
                <a:gd name="connsiteX4" fmla="*/ 1481524 w 1481524"/>
                <a:gd name="connsiteY4" fmla="*/ 962749 h 1155303"/>
                <a:gd name="connsiteX5" fmla="*/ 1288970 w 1481524"/>
                <a:gd name="connsiteY5" fmla="*/ 1155303 h 1155303"/>
                <a:gd name="connsiteX6" fmla="*/ 192554 w 1481524"/>
                <a:gd name="connsiteY6" fmla="*/ 1155303 h 1155303"/>
                <a:gd name="connsiteX7" fmla="*/ 0 w 1481524"/>
                <a:gd name="connsiteY7" fmla="*/ 962749 h 1155303"/>
                <a:gd name="connsiteX8" fmla="*/ 0 w 1481524"/>
                <a:gd name="connsiteY8" fmla="*/ 192554 h 1155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1524" h="1155303" fill="norm" stroke="1" extrusionOk="0">
                  <a:moveTo>
                    <a:pt x="0" y="192554"/>
                  </a:moveTo>
                  <a:cubicBezTo>
                    <a:pt x="0" y="86209"/>
                    <a:pt x="86209" y="0"/>
                    <a:pt x="192554" y="0"/>
                  </a:cubicBezTo>
                  <a:lnTo>
                    <a:pt x="1288970" y="0"/>
                  </a:lnTo>
                  <a:cubicBezTo>
                    <a:pt x="1395315" y="0"/>
                    <a:pt x="1481524" y="86209"/>
                    <a:pt x="1481524" y="192554"/>
                  </a:cubicBezTo>
                  <a:lnTo>
                    <a:pt x="1481524" y="962749"/>
                  </a:lnTo>
                  <a:cubicBezTo>
                    <a:pt x="1481524" y="1069094"/>
                    <a:pt x="1395315" y="1155303"/>
                    <a:pt x="1288970" y="1155303"/>
                  </a:cubicBezTo>
                  <a:lnTo>
                    <a:pt x="192554" y="1155303"/>
                  </a:lnTo>
                  <a:cubicBezTo>
                    <a:pt x="86209" y="1155303"/>
                    <a:pt x="0" y="1069094"/>
                    <a:pt x="0" y="962749"/>
                  </a:cubicBezTo>
                  <a:lnTo>
                    <a:pt x="0" y="19255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4977" tIns="90686" rIns="124977" bIns="90686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800">
                  <a:latin typeface="Times New Roman"/>
                  <a:cs typeface="Times New Roman"/>
                </a:rPr>
                <a:t>Участники проекта</a:t>
              </a:r>
              <a:endParaRPr lang="ru-RU" sz="1800">
                <a:latin typeface="Times New Roman"/>
                <a:cs typeface="Times New Roman"/>
              </a:endParaRPr>
            </a:p>
          </p:txBody>
        </p:sp>
        <p:sp>
          <p:nvSpPr>
            <p:cNvPr id="14" name="Полилиния 13" hidden="0"/>
            <p:cNvSpPr/>
            <p:nvPr isPhoto="0" userDrawn="0"/>
          </p:nvSpPr>
          <p:spPr bwMode="auto">
            <a:xfrm>
              <a:off x="1876270" y="3212977"/>
              <a:ext cx="6816018" cy="1057183"/>
            </a:xfrm>
            <a:custGeom>
              <a:avLst/>
              <a:gdLst>
                <a:gd name="connsiteX0" fmla="*/ 154498 w 926972"/>
                <a:gd name="connsiteY0" fmla="*/ 0 h 6816017"/>
                <a:gd name="connsiteX1" fmla="*/ 772474 w 926972"/>
                <a:gd name="connsiteY1" fmla="*/ 0 h 6816017"/>
                <a:gd name="connsiteX2" fmla="*/ 926972 w 926972"/>
                <a:gd name="connsiteY2" fmla="*/ 154498 h 6816017"/>
                <a:gd name="connsiteX3" fmla="*/ 926972 w 926972"/>
                <a:gd name="connsiteY3" fmla="*/ 6816017 h 6816017"/>
                <a:gd name="connsiteX4" fmla="*/ 926972 w 926972"/>
                <a:gd name="connsiteY4" fmla="*/ 6816017 h 6816017"/>
                <a:gd name="connsiteX5" fmla="*/ 0 w 926972"/>
                <a:gd name="connsiteY5" fmla="*/ 6816017 h 6816017"/>
                <a:gd name="connsiteX6" fmla="*/ 0 w 926972"/>
                <a:gd name="connsiteY6" fmla="*/ 6816017 h 6816017"/>
                <a:gd name="connsiteX7" fmla="*/ 0 w 926972"/>
                <a:gd name="connsiteY7" fmla="*/ 154498 h 6816017"/>
                <a:gd name="connsiteX8" fmla="*/ 154498 w 926972"/>
                <a:gd name="connsiteY8" fmla="*/ 0 h 681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6972" h="6816017" fill="norm" stroke="1" extrusionOk="0">
                  <a:moveTo>
                    <a:pt x="926972" y="1136025"/>
                  </a:moveTo>
                  <a:lnTo>
                    <a:pt x="926972" y="5679992"/>
                  </a:lnTo>
                  <a:cubicBezTo>
                    <a:pt x="926972" y="6307400"/>
                    <a:pt x="917565" y="6816013"/>
                    <a:pt x="905960" y="6816013"/>
                  </a:cubicBezTo>
                  <a:lnTo>
                    <a:pt x="0" y="6816013"/>
                  </a:lnTo>
                  <a:lnTo>
                    <a:pt x="0" y="6816013"/>
                  </a:lnTo>
                  <a:lnTo>
                    <a:pt x="0" y="4"/>
                  </a:lnTo>
                  <a:lnTo>
                    <a:pt x="0" y="4"/>
                  </a:lnTo>
                  <a:lnTo>
                    <a:pt x="905960" y="4"/>
                  </a:lnTo>
                  <a:cubicBezTo>
                    <a:pt x="917565" y="4"/>
                    <a:pt x="926972" y="508617"/>
                    <a:pt x="926972" y="1136025"/>
                  </a:cubicBez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1" tIns="169077" rIns="292901" bIns="169076" numCol="1" spcCol="1270" anchor="ctr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har char="••"/>
                <a:defRPr/>
              </a:pPr>
              <a:endParaRPr lang="ru-RU" sz="1800">
                <a:latin typeface="Times New Roman"/>
                <a:cs typeface="Times New Roman"/>
              </a:endParaRPr>
            </a:p>
          </p:txBody>
        </p:sp>
        <p:sp>
          <p:nvSpPr>
            <p:cNvPr id="15" name="Полилиния 14" hidden="0"/>
            <p:cNvSpPr/>
            <p:nvPr isPhoto="0" userDrawn="0"/>
          </p:nvSpPr>
          <p:spPr bwMode="auto">
            <a:xfrm>
              <a:off x="303702" y="3293801"/>
              <a:ext cx="1534518" cy="976359"/>
            </a:xfrm>
            <a:custGeom>
              <a:avLst/>
              <a:gdLst>
                <a:gd name="connsiteX0" fmla="*/ 0 w 1534518"/>
                <a:gd name="connsiteY0" fmla="*/ 162730 h 976359"/>
                <a:gd name="connsiteX1" fmla="*/ 162730 w 1534518"/>
                <a:gd name="connsiteY1" fmla="*/ 0 h 976359"/>
                <a:gd name="connsiteX2" fmla="*/ 1371788 w 1534518"/>
                <a:gd name="connsiteY2" fmla="*/ 0 h 976359"/>
                <a:gd name="connsiteX3" fmla="*/ 1534518 w 1534518"/>
                <a:gd name="connsiteY3" fmla="*/ 162730 h 976359"/>
                <a:gd name="connsiteX4" fmla="*/ 1534518 w 1534518"/>
                <a:gd name="connsiteY4" fmla="*/ 813629 h 976359"/>
                <a:gd name="connsiteX5" fmla="*/ 1371788 w 1534518"/>
                <a:gd name="connsiteY5" fmla="*/ 976359 h 976359"/>
                <a:gd name="connsiteX6" fmla="*/ 162730 w 1534518"/>
                <a:gd name="connsiteY6" fmla="*/ 976359 h 976359"/>
                <a:gd name="connsiteX7" fmla="*/ 0 w 1534518"/>
                <a:gd name="connsiteY7" fmla="*/ 813629 h 976359"/>
                <a:gd name="connsiteX8" fmla="*/ 0 w 1534518"/>
                <a:gd name="connsiteY8" fmla="*/ 162730 h 976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4518" h="976359" fill="norm" stroke="1" extrusionOk="0">
                  <a:moveTo>
                    <a:pt x="0" y="162730"/>
                  </a:moveTo>
                  <a:cubicBezTo>
                    <a:pt x="0" y="72857"/>
                    <a:pt x="72857" y="0"/>
                    <a:pt x="162730" y="0"/>
                  </a:cubicBezTo>
                  <a:lnTo>
                    <a:pt x="1371788" y="0"/>
                  </a:lnTo>
                  <a:cubicBezTo>
                    <a:pt x="1461661" y="0"/>
                    <a:pt x="1534518" y="72857"/>
                    <a:pt x="1534518" y="162730"/>
                  </a:cubicBezTo>
                  <a:lnTo>
                    <a:pt x="1534518" y="813629"/>
                  </a:lnTo>
                  <a:cubicBezTo>
                    <a:pt x="1534518" y="903502"/>
                    <a:pt x="1461661" y="976359"/>
                    <a:pt x="1371788" y="976359"/>
                  </a:cubicBezTo>
                  <a:lnTo>
                    <a:pt x="162730" y="976359"/>
                  </a:lnTo>
                  <a:cubicBezTo>
                    <a:pt x="72857" y="976359"/>
                    <a:pt x="0" y="903502"/>
                    <a:pt x="0" y="813629"/>
                  </a:cubicBezTo>
                  <a:lnTo>
                    <a:pt x="0" y="16273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6242" tIns="81952" rIns="116242" bIns="81952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800">
                  <a:latin typeface="Times New Roman"/>
                  <a:cs typeface="Times New Roman"/>
                </a:rPr>
                <a:t>Цель проекта</a:t>
              </a:r>
              <a:endParaRPr lang="ru-RU" sz="1800">
                <a:latin typeface="Times New Roman"/>
                <a:cs typeface="Times New Roman"/>
              </a:endParaRPr>
            </a:p>
          </p:txBody>
        </p:sp>
      </p:grpSp>
      <p:sp>
        <p:nvSpPr>
          <p:cNvPr id="18" name="Прямоугольник 17" hidden="0"/>
          <p:cNvSpPr/>
          <p:nvPr isPhoto="0" userDrawn="0"/>
        </p:nvSpPr>
        <p:spPr bwMode="auto">
          <a:xfrm>
            <a:off x="2051720" y="219998"/>
            <a:ext cx="6048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>
                <a:solidFill>
                  <a:srgbClr val="0070C0"/>
                </a:solidFill>
                <a:latin typeface="Times New Roman"/>
                <a:cs typeface="Times New Roman"/>
              </a:rPr>
              <a:t>Проект «Алфавит»</a:t>
            </a:r>
            <a:endParaRPr/>
          </a:p>
        </p:txBody>
      </p:sp>
      <p:sp>
        <p:nvSpPr>
          <p:cNvPr id="2" name="Прямоугольник 1" hidden="0"/>
          <p:cNvSpPr/>
          <p:nvPr isPhoto="0" userDrawn="0"/>
        </p:nvSpPr>
        <p:spPr bwMode="auto">
          <a:xfrm>
            <a:off x="2021346" y="4968404"/>
            <a:ext cx="66391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400">
                <a:latin typeface="Times New Roman"/>
                <a:cs typeface="Times New Roman"/>
              </a:rPr>
              <a:t>изучение </a:t>
            </a:r>
            <a:r>
              <a:rPr lang="ru-RU" sz="2400">
                <a:latin typeface="Times New Roman"/>
                <a:cs typeface="Times New Roman"/>
              </a:rPr>
              <a:t>детьми с </a:t>
            </a:r>
            <a:r>
              <a:rPr lang="ru-RU" sz="2400">
                <a:latin typeface="Times New Roman"/>
                <a:cs typeface="Times New Roman"/>
              </a:rPr>
              <a:t>тяжелыми нарушениями речи </a:t>
            </a:r>
            <a:r>
              <a:rPr lang="ru-RU" sz="2400">
                <a:latin typeface="Times New Roman"/>
                <a:cs typeface="Times New Roman"/>
              </a:rPr>
              <a:t>букв и звуков русского алфавита, формирование предпосылок успешного обучения в школе.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5" name="Объект 4" hidden="0"/>
          <p:cNvGrpSpPr/>
          <p:nvPr isPhoto="0" userDrawn="0"/>
        </p:nvGrpSpPr>
        <p:grpSpPr bwMode="auto">
          <a:xfrm>
            <a:off x="395536" y="627069"/>
            <a:ext cx="8496944" cy="5754259"/>
            <a:chOff x="0" y="0"/>
            <a:chExt cx="8496944" cy="5754259"/>
          </a:xfrm>
        </p:grpSpPr>
        <p:sp>
          <p:nvSpPr>
            <p:cNvPr id="0" name="" hidden="0"/>
            <p:cNvSpPr/>
            <p:nvPr isPhoto="0" userDrawn="0"/>
          </p:nvSpPr>
          <p:spPr bwMode="auto">
            <a:xfrm>
              <a:off x="0" y="172449"/>
              <a:ext cx="8496944" cy="2148300"/>
            </a:xfrm>
            <a:prstGeom prst="rect">
              <a:avLst/>
            </a:prstGeom>
            <a:solidFill>
              <a:schemeClr val="lt1">
                <a:hueOff val="0"/>
                <a:satOff val="0"/>
                <a:lumOff val="0"/>
                <a:alphaOff val="0"/>
                <a:alpha val="90000"/>
              </a:schemeClr>
            </a:solidFill>
            <a:ln w="28575" cap="flat" cmpd="sng" algn="ctr"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/>
          </p:style>
          <p:txBody>
            <a:bodyPr spcFirstLastPara="0" vert="horz" wrap="square" lIns="659457" tIns="229108" rIns="659457" bIns="142240" numCol="1" spcCol="1270" anchor="t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har char="••"/>
                <a:defRPr/>
              </a:pPr>
              <a:r>
                <a:rPr lang="ru-RU" sz="2000" b="1">
                  <a:latin typeface="Times New Roman"/>
                  <a:cs typeface="Times New Roman"/>
                </a:rPr>
                <a:t>закрепление графического образа букв русского алфавита;</a:t>
              </a:r>
              <a:endParaRPr lang="ru-RU" sz="2000" b="1">
                <a:latin typeface="Times New Roman"/>
                <a:cs typeface="Times New Roman"/>
              </a:endParaRPr>
            </a:p>
            <a:p>
              <a:pPr marL="228600" lvl="1" indent="-228600" algn="l" defTabSz="8890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har char="••"/>
                <a:defRPr/>
              </a:pPr>
              <a:r>
                <a:rPr lang="ru-RU" sz="2000" b="1">
                  <a:latin typeface="Times New Roman"/>
                  <a:cs typeface="Times New Roman"/>
                </a:rPr>
                <a:t>развитие фонематических процессов;</a:t>
              </a:r>
              <a:endParaRPr lang="ru-RU" sz="2000" b="1">
                <a:latin typeface="Times New Roman"/>
                <a:cs typeface="Times New Roman"/>
              </a:endParaRPr>
            </a:p>
            <a:p>
              <a:pPr marL="228600" lvl="1" indent="-228600" algn="l" defTabSz="8890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har char="••"/>
                <a:defRPr/>
              </a:pPr>
              <a:r>
                <a:rPr lang="ru-RU" sz="2000" b="1">
                  <a:latin typeface="Times New Roman"/>
                  <a:cs typeface="Times New Roman"/>
                </a:rPr>
                <a:t>развитие зрительного восприятия и зрительно-моторной координации;</a:t>
              </a:r>
              <a:endParaRPr lang="ru-RU" sz="2000" b="1">
                <a:latin typeface="Times New Roman"/>
                <a:cs typeface="Times New Roman"/>
              </a:endParaRPr>
            </a:p>
            <a:p>
              <a:pPr marL="228600" lvl="1" indent="-228600" algn="l" defTabSz="8890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har char="••"/>
                <a:defRPr/>
              </a:pPr>
              <a:r>
                <a:rPr lang="ru-RU" sz="2000" b="1">
                  <a:latin typeface="Times New Roman"/>
                  <a:cs typeface="Times New Roman"/>
                </a:rPr>
                <a:t>развитие воображения и художественных способностей;</a:t>
              </a:r>
              <a:endParaRPr lang="ru-RU" sz="2000" b="1">
                <a:latin typeface="Times New Roman"/>
                <a:cs typeface="Times New Roman"/>
              </a:endParaRPr>
            </a:p>
            <a:p>
              <a:pPr marL="228600" lvl="1" indent="-228600" algn="l" defTabSz="8890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har char="••"/>
                <a:defRPr/>
              </a:pPr>
              <a:r>
                <a:rPr lang="ru-RU" sz="2000" b="1">
                  <a:latin typeface="Times New Roman"/>
                  <a:cs typeface="Times New Roman"/>
                </a:rPr>
                <a:t>развитие связной речи детей с ТНР.</a:t>
              </a:r>
              <a:endParaRPr lang="ru-RU" sz="2000" b="1">
                <a:latin typeface="Times New Roman"/>
                <a:cs typeface="Times New Roman"/>
              </a:endParaRPr>
            </a:p>
          </p:txBody>
        </p:sp>
        <p:sp>
          <p:nvSpPr>
            <p:cNvPr id="0" name="" hidden="0"/>
            <p:cNvSpPr/>
            <p:nvPr isPhoto="0" userDrawn="0"/>
          </p:nvSpPr>
          <p:spPr bwMode="auto">
            <a:xfrm>
              <a:off x="424847" y="10089"/>
              <a:ext cx="5947860" cy="32472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28575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224815" tIns="0" rIns="224815" bIns="0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>
                  <a:latin typeface="Times New Roman"/>
                  <a:cs typeface="Times New Roman"/>
                </a:rPr>
                <a:t>Коррекционно-развивающие:</a:t>
              </a:r>
              <a:endParaRPr lang="ru-RU" sz="2800">
                <a:latin typeface="Times New Roman"/>
                <a:cs typeface="Times New Roman"/>
              </a:endParaRPr>
            </a:p>
          </p:txBody>
        </p:sp>
        <p:sp>
          <p:nvSpPr>
            <p:cNvPr id="0" name="" hidden="0"/>
            <p:cNvSpPr/>
            <p:nvPr isPhoto="0" userDrawn="0"/>
          </p:nvSpPr>
          <p:spPr bwMode="auto">
            <a:xfrm>
              <a:off x="0" y="2542509"/>
              <a:ext cx="8496944" cy="1178100"/>
            </a:xfrm>
            <a:prstGeom prst="rect">
              <a:avLst/>
            </a:prstGeom>
            <a:solidFill>
              <a:schemeClr val="lt1">
                <a:hueOff val="0"/>
                <a:satOff val="0"/>
                <a:lumOff val="0"/>
                <a:alphaOff val="0"/>
                <a:alpha val="90000"/>
              </a:schemeClr>
            </a:solidFill>
            <a:ln w="28575" cap="flat" cmpd="sng" algn="ctr"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/>
          </p:style>
          <p:txBody>
            <a:bodyPr spcFirstLastPara="0" vert="horz" wrap="square" lIns="659457" tIns="229108" rIns="659457" bIns="142240" numCol="1" spcCol="1270" anchor="t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har char="••"/>
                <a:defRPr/>
              </a:pPr>
              <a:r>
                <a:rPr lang="ru-RU" sz="2000" b="1">
                  <a:latin typeface="Times New Roman"/>
                  <a:cs typeface="Times New Roman"/>
                </a:rPr>
                <a:t>расширение представлений об окружающем мире через знакомство с процессом создания букв из различных материалов.</a:t>
              </a:r>
              <a:endParaRPr lang="ru-RU" sz="2000" b="1">
                <a:latin typeface="Times New Roman"/>
                <a:cs typeface="Times New Roman"/>
              </a:endParaRPr>
            </a:p>
          </p:txBody>
        </p:sp>
        <p:sp>
          <p:nvSpPr>
            <p:cNvPr id="0" name="" hidden="0"/>
            <p:cNvSpPr/>
            <p:nvPr isPhoto="0" userDrawn="0"/>
          </p:nvSpPr>
          <p:spPr bwMode="auto">
            <a:xfrm>
              <a:off x="360041" y="2343092"/>
              <a:ext cx="5947860" cy="32472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28575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224815" tIns="0" rIns="224815" bIns="0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>
                  <a:latin typeface="Times New Roman"/>
                  <a:cs typeface="Times New Roman"/>
                </a:rPr>
                <a:t>Образовательные:</a:t>
              </a:r>
              <a:endParaRPr lang="ru-RU" sz="2800" b="1">
                <a:latin typeface="Times New Roman"/>
                <a:cs typeface="Times New Roman"/>
              </a:endParaRPr>
            </a:p>
          </p:txBody>
        </p:sp>
        <p:sp>
          <p:nvSpPr>
            <p:cNvPr id="0" name="" hidden="0"/>
            <p:cNvSpPr/>
            <p:nvPr isPhoto="0" userDrawn="0"/>
          </p:nvSpPr>
          <p:spPr bwMode="auto">
            <a:xfrm>
              <a:off x="0" y="3942369"/>
              <a:ext cx="8496944" cy="1801800"/>
            </a:xfrm>
            <a:prstGeom prst="rect">
              <a:avLst/>
            </a:prstGeom>
            <a:solidFill>
              <a:schemeClr val="lt1">
                <a:hueOff val="0"/>
                <a:satOff val="0"/>
                <a:lumOff val="0"/>
                <a:alphaOff val="0"/>
                <a:alpha val="90000"/>
              </a:schemeClr>
            </a:solidFill>
            <a:ln w="28575" cap="flat" cmpd="sng" algn="ctr"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/>
          </p:style>
          <p:txBody>
            <a:bodyPr spcFirstLastPara="0" vert="horz" wrap="square" lIns="659457" tIns="229108" rIns="659457" bIns="142240" numCol="1" spcCol="1270" anchor="t" anchorCtr="0">
              <a:noAutofit/>
            </a:bodyPr>
            <a:lstStyle/>
            <a:p>
              <a:pPr marL="228600" lvl="1" indent="-228600" algn="just" defTabSz="8890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har char="••"/>
                <a:defRPr/>
              </a:pPr>
              <a:r>
                <a:rPr lang="ru-RU" sz="2000" b="1">
                  <a:latin typeface="Times New Roman"/>
                  <a:cs typeface="Times New Roman"/>
                </a:rPr>
                <a:t>развитие самостоятельности, инициативности, умение  работать в коллективе;</a:t>
              </a:r>
              <a:endParaRPr lang="ru-RU" sz="2000" b="1">
                <a:latin typeface="Times New Roman"/>
                <a:cs typeface="Times New Roman"/>
              </a:endParaRPr>
            </a:p>
            <a:p>
              <a:pPr marL="228600" lvl="1" indent="-228600" algn="just" defTabSz="8890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har char="••"/>
                <a:defRPr/>
              </a:pPr>
              <a:r>
                <a:rPr lang="ru-RU" sz="2000" b="1">
                  <a:latin typeface="Times New Roman"/>
                  <a:cs typeface="Times New Roman"/>
                </a:rPr>
                <a:t>вовлечение семьи в единое образовательное пространство;</a:t>
              </a:r>
              <a:endParaRPr lang="ru-RU" sz="2000" b="1">
                <a:latin typeface="Times New Roman"/>
                <a:cs typeface="Times New Roman"/>
              </a:endParaRPr>
            </a:p>
            <a:p>
              <a:pPr marL="228600" lvl="1" indent="-228600" algn="just" defTabSz="8890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har char="••"/>
                <a:defRPr/>
              </a:pPr>
              <a:r>
                <a:rPr lang="ru-RU" sz="2000" b="1">
                  <a:latin typeface="Times New Roman"/>
                  <a:cs typeface="Times New Roman"/>
                </a:rPr>
                <a:t>установление доверительных, партнерских взаимоотношений с родителями.</a:t>
              </a:r>
              <a:endParaRPr lang="ru-RU" sz="2000" b="1">
                <a:latin typeface="Times New Roman"/>
                <a:cs typeface="Times New Roman"/>
              </a:endParaRPr>
            </a:p>
          </p:txBody>
        </p:sp>
        <p:sp>
          <p:nvSpPr>
            <p:cNvPr id="0" name="" hidden="0"/>
            <p:cNvSpPr/>
            <p:nvPr isPhoto="0" userDrawn="0"/>
          </p:nvSpPr>
          <p:spPr bwMode="auto">
            <a:xfrm>
              <a:off x="424847" y="3780009"/>
              <a:ext cx="5947860" cy="32472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28575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224815" tIns="0" rIns="224815" bIns="0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>
                  <a:latin typeface="Times New Roman"/>
                  <a:cs typeface="Times New Roman"/>
                </a:rPr>
                <a:t>Воспитательные:</a:t>
              </a:r>
              <a:endParaRPr lang="ru-RU" sz="2800">
                <a:latin typeface="Times New Roman"/>
                <a:cs typeface="Times New Roman"/>
              </a:endParaRPr>
            </a:p>
          </p:txBody>
        </p:sp>
      </p:grpSp>
      <p:sp>
        <p:nvSpPr>
          <p:cNvPr id="7" name="Прямоугольник 6" hidden="0"/>
          <p:cNvSpPr/>
          <p:nvPr isPhoto="0" userDrawn="0"/>
        </p:nvSpPr>
        <p:spPr bwMode="auto">
          <a:xfrm>
            <a:off x="1907704" y="49517"/>
            <a:ext cx="6048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>
                <a:solidFill>
                  <a:srgbClr val="0070C0"/>
                </a:solidFill>
                <a:latin typeface="Times New Roman"/>
                <a:cs typeface="Times New Roman"/>
              </a:rPr>
              <a:t>Задачи проекта «Алфавит»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 hidden="0"/>
          <p:cNvSpPr/>
          <p:nvPr isPhoto="0" userDrawn="0"/>
        </p:nvSpPr>
        <p:spPr bwMode="auto">
          <a:xfrm>
            <a:off x="683568" y="63492"/>
            <a:ext cx="82809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>
                <a:solidFill>
                  <a:srgbClr val="0070C0"/>
                </a:solidFill>
                <a:latin typeface="Times New Roman"/>
                <a:cs typeface="Times New Roman"/>
              </a:rPr>
              <a:t>Результаты и практическая значимость проекта:</a:t>
            </a:r>
            <a:endParaRPr lang="ru-RU" sz="2800" b="1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grpSp>
        <p:nvGrpSpPr>
          <p:cNvPr id="5" name="Схема 4" hidden="0"/>
          <p:cNvGrpSpPr/>
          <p:nvPr isPhoto="0" userDrawn="0"/>
        </p:nvGrpSpPr>
        <p:grpSpPr bwMode="auto">
          <a:xfrm>
            <a:off x="179512" y="664517"/>
            <a:ext cx="8784976" cy="6076851"/>
            <a:chOff x="0" y="0"/>
            <a:chExt cx="8784976" cy="6076851"/>
          </a:xfrm>
        </p:grpSpPr>
        <p:sp>
          <p:nvSpPr>
            <p:cNvPr id="0" name="" hidden="0"/>
            <p:cNvSpPr/>
            <p:nvPr isPhoto="0" userDrawn="0"/>
          </p:nvSpPr>
          <p:spPr bwMode="auto">
            <a:xfrm rot="5400000">
              <a:off x="-116051" y="138027"/>
              <a:ext cx="773686" cy="541580"/>
            </a:xfrm>
            <a:prstGeom prst="chevron">
              <a:avLst>
                <a:gd name="adj" fmla="val 5000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28575" cap="flat" cmpd="sng" algn="ctr"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vert270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>
                  <a:latin typeface="Times New Roman"/>
                  <a:cs typeface="Times New Roman"/>
                </a:rPr>
                <a:t>1</a:t>
              </a:r>
              <a:endParaRPr lang="ru-RU" sz="2400">
                <a:latin typeface="Times New Roman"/>
                <a:cs typeface="Times New Roman"/>
              </a:endParaRPr>
            </a:p>
          </p:txBody>
        </p:sp>
        <p:sp>
          <p:nvSpPr>
            <p:cNvPr id="0" name="" hidden="0"/>
            <p:cNvSpPr/>
            <p:nvPr isPhoto="0" userDrawn="0"/>
          </p:nvSpPr>
          <p:spPr bwMode="auto">
            <a:xfrm rot="5400000">
              <a:off x="4411697" y="-3848142"/>
              <a:ext cx="503160" cy="8243395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hueOff val="0"/>
                <a:satOff val="0"/>
                <a:lumOff val="0"/>
                <a:alphaOff val="0"/>
                <a:alpha val="90000"/>
              </a:schemeClr>
            </a:solidFill>
            <a:ln w="28575" cap="flat" cmpd="sng" algn="ctr"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/>
          </p:style>
          <p:txBody>
            <a:bodyPr spcFirstLastPara="0" vert="vert270" wrap="square" lIns="170688" tIns="15240" rIns="15240" bIns="15240" numCol="1" spcCol="1270" anchor="ctr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har char="••"/>
                <a:defRPr/>
              </a:pPr>
              <a:r>
                <a:rPr lang="ru-RU" sz="2400">
                  <a:latin typeface="Times New Roman"/>
                  <a:cs typeface="Times New Roman"/>
                </a:rPr>
                <a:t>пропедевтика оптической </a:t>
              </a:r>
              <a:r>
                <a:rPr lang="ru-RU" sz="2400">
                  <a:latin typeface="Times New Roman"/>
                  <a:cs typeface="Times New Roman"/>
                </a:rPr>
                <a:t>дисграфии</a:t>
              </a:r>
              <a:r>
                <a:rPr lang="ru-RU" sz="2400">
                  <a:latin typeface="Times New Roman"/>
                  <a:cs typeface="Times New Roman"/>
                </a:rPr>
                <a:t>;</a:t>
              </a:r>
              <a:endParaRPr lang="ru-RU" sz="2400">
                <a:latin typeface="Times New Roman"/>
                <a:cs typeface="Times New Roman"/>
              </a:endParaRPr>
            </a:p>
          </p:txBody>
        </p:sp>
        <p:sp>
          <p:nvSpPr>
            <p:cNvPr id="0" name="" hidden="0"/>
            <p:cNvSpPr/>
            <p:nvPr isPhoto="0" userDrawn="0"/>
          </p:nvSpPr>
          <p:spPr bwMode="auto">
            <a:xfrm rot="5400000">
              <a:off x="-116051" y="949831"/>
              <a:ext cx="773686" cy="541580"/>
            </a:xfrm>
            <a:prstGeom prst="chevron">
              <a:avLst>
                <a:gd name="adj" fmla="val 5000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28575" cap="flat" cmpd="sng" algn="ctr"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vert270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>
                  <a:latin typeface="Times New Roman"/>
                  <a:cs typeface="Times New Roman"/>
                </a:rPr>
                <a:t>2</a:t>
              </a:r>
              <a:endParaRPr lang="ru-RU" sz="2400">
                <a:latin typeface="Times New Roman"/>
                <a:cs typeface="Times New Roman"/>
              </a:endParaRPr>
            </a:p>
          </p:txBody>
        </p:sp>
        <p:sp>
          <p:nvSpPr>
            <p:cNvPr id="0" name="" hidden="0"/>
            <p:cNvSpPr/>
            <p:nvPr isPhoto="0" userDrawn="0"/>
          </p:nvSpPr>
          <p:spPr bwMode="auto">
            <a:xfrm rot="5400000">
              <a:off x="4305510" y="-3036470"/>
              <a:ext cx="715535" cy="8243395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hueOff val="0"/>
                <a:satOff val="0"/>
                <a:lumOff val="0"/>
                <a:alphaOff val="0"/>
                <a:alpha val="90000"/>
              </a:schemeClr>
            </a:solidFill>
            <a:ln w="28575" cap="flat" cmpd="sng" algn="ctr"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/>
          </p:style>
          <p:txBody>
            <a:bodyPr spcFirstLastPara="0" vert="vert270" wrap="square" lIns="170688" tIns="15240" rIns="15240" bIns="15240" numCol="1" spcCol="1270" anchor="ctr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har char="••"/>
                <a:defRPr/>
              </a:pPr>
              <a:r>
                <a:rPr lang="ru-RU" sz="2400">
                  <a:latin typeface="Times New Roman"/>
                  <a:cs typeface="Times New Roman"/>
                </a:rPr>
                <a:t>подготовка к обучению грамоте, освоение детьми визуального и графического образа буквы;</a:t>
              </a:r>
              <a:endParaRPr lang="ru-RU" sz="2400">
                <a:latin typeface="Times New Roman"/>
                <a:cs typeface="Times New Roman"/>
              </a:endParaRPr>
            </a:p>
          </p:txBody>
        </p:sp>
        <p:sp>
          <p:nvSpPr>
            <p:cNvPr id="0" name="" hidden="0"/>
            <p:cNvSpPr/>
            <p:nvPr isPhoto="0" userDrawn="0"/>
          </p:nvSpPr>
          <p:spPr bwMode="auto">
            <a:xfrm rot="5400000">
              <a:off x="-116051" y="1655317"/>
              <a:ext cx="773686" cy="541580"/>
            </a:xfrm>
            <a:prstGeom prst="chevron">
              <a:avLst>
                <a:gd name="adj" fmla="val 5000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28575" cap="flat" cmpd="sng" algn="ctr"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vert270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>
                  <a:latin typeface="Times New Roman"/>
                  <a:cs typeface="Times New Roman"/>
                </a:rPr>
                <a:t>3</a:t>
              </a:r>
              <a:endParaRPr lang="ru-RU" sz="2400">
                <a:latin typeface="Times New Roman"/>
                <a:cs typeface="Times New Roman"/>
              </a:endParaRPr>
            </a:p>
          </p:txBody>
        </p:sp>
        <p:sp>
          <p:nvSpPr>
            <p:cNvPr id="0" name="" hidden="0"/>
            <p:cNvSpPr/>
            <p:nvPr isPhoto="0" userDrawn="0"/>
          </p:nvSpPr>
          <p:spPr bwMode="auto">
            <a:xfrm rot="5400000">
              <a:off x="4411830" y="-2330985"/>
              <a:ext cx="502895" cy="8243395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hueOff val="0"/>
                <a:satOff val="0"/>
                <a:lumOff val="0"/>
                <a:alphaOff val="0"/>
                <a:alpha val="90000"/>
              </a:schemeClr>
            </a:solidFill>
            <a:ln w="28575" cap="flat" cmpd="sng" algn="ctr"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/>
          </p:style>
          <p:txBody>
            <a:bodyPr spcFirstLastPara="0" vert="vert270" wrap="square" lIns="170688" tIns="15240" rIns="15240" bIns="15240" numCol="1" spcCol="1270" anchor="ctr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har char="••"/>
                <a:defRPr/>
              </a:pPr>
              <a:r>
                <a:rPr lang="ru-RU" sz="2400">
                  <a:latin typeface="Times New Roman"/>
                  <a:cs typeface="Times New Roman"/>
                </a:rPr>
                <a:t>формирование навыка звукобуквенного анализа;</a:t>
              </a:r>
              <a:endParaRPr lang="ru-RU" sz="2400">
                <a:latin typeface="Times New Roman"/>
                <a:cs typeface="Times New Roman"/>
              </a:endParaRPr>
            </a:p>
          </p:txBody>
        </p:sp>
        <p:sp>
          <p:nvSpPr>
            <p:cNvPr id="0" name="" hidden="0"/>
            <p:cNvSpPr/>
            <p:nvPr isPhoto="0" userDrawn="0"/>
          </p:nvSpPr>
          <p:spPr bwMode="auto">
            <a:xfrm rot="5400000">
              <a:off x="-116051" y="2360802"/>
              <a:ext cx="773686" cy="541580"/>
            </a:xfrm>
            <a:prstGeom prst="chevron">
              <a:avLst>
                <a:gd name="adj" fmla="val 5000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28575" cap="flat" cmpd="sng" algn="ctr"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vert270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>
                  <a:latin typeface="Times New Roman"/>
                  <a:cs typeface="Times New Roman"/>
                </a:rPr>
                <a:t>4</a:t>
              </a:r>
              <a:endParaRPr lang="ru-RU" sz="2400">
                <a:latin typeface="Times New Roman"/>
                <a:cs typeface="Times New Roman"/>
              </a:endParaRPr>
            </a:p>
          </p:txBody>
        </p:sp>
        <p:sp>
          <p:nvSpPr>
            <p:cNvPr id="0" name="" hidden="0"/>
            <p:cNvSpPr/>
            <p:nvPr isPhoto="0" userDrawn="0"/>
          </p:nvSpPr>
          <p:spPr bwMode="auto">
            <a:xfrm rot="5400000">
              <a:off x="4411830" y="-1625500"/>
              <a:ext cx="502895" cy="8243395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hueOff val="0"/>
                <a:satOff val="0"/>
                <a:lumOff val="0"/>
                <a:alphaOff val="0"/>
                <a:alpha val="90000"/>
              </a:schemeClr>
            </a:solidFill>
            <a:ln w="28575" cap="flat" cmpd="sng" algn="ctr"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/>
          </p:style>
          <p:txBody>
            <a:bodyPr spcFirstLastPara="0" vert="vert270" wrap="square" lIns="170688" tIns="15240" rIns="15240" bIns="15240" numCol="1" spcCol="1270" anchor="ctr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har char="••"/>
                <a:defRPr/>
              </a:pPr>
              <a:r>
                <a:rPr lang="ru-RU" sz="2400">
                  <a:latin typeface="Times New Roman"/>
                  <a:cs typeface="Times New Roman"/>
                </a:rPr>
                <a:t>развитие мелкой моторики и графо – моторных навыков;</a:t>
              </a:r>
              <a:endParaRPr lang="ru-RU" sz="2400">
                <a:latin typeface="Times New Roman"/>
                <a:cs typeface="Times New Roman"/>
              </a:endParaRPr>
            </a:p>
          </p:txBody>
        </p:sp>
        <p:sp>
          <p:nvSpPr>
            <p:cNvPr id="0" name="" hidden="0"/>
            <p:cNvSpPr/>
            <p:nvPr isPhoto="0" userDrawn="0"/>
          </p:nvSpPr>
          <p:spPr bwMode="auto">
            <a:xfrm rot="5400000">
              <a:off x="-116051" y="3113051"/>
              <a:ext cx="773686" cy="541580"/>
            </a:xfrm>
            <a:prstGeom prst="chevron">
              <a:avLst>
                <a:gd name="adj" fmla="val 5000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28575" cap="flat" cmpd="sng" algn="ctr"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vert270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>
                  <a:latin typeface="Times New Roman"/>
                  <a:cs typeface="Times New Roman"/>
                </a:rPr>
                <a:t>5 </a:t>
              </a:r>
              <a:endParaRPr lang="ru-RU" sz="2400">
                <a:latin typeface="Times New Roman"/>
                <a:cs typeface="Times New Roman"/>
              </a:endParaRPr>
            </a:p>
          </p:txBody>
        </p:sp>
        <p:sp>
          <p:nvSpPr>
            <p:cNvPr id="0" name="" hidden="0"/>
            <p:cNvSpPr/>
            <p:nvPr isPhoto="0" userDrawn="0"/>
          </p:nvSpPr>
          <p:spPr bwMode="auto">
            <a:xfrm rot="5400000">
              <a:off x="4365065" y="-873250"/>
              <a:ext cx="596424" cy="8243395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hueOff val="0"/>
                <a:satOff val="0"/>
                <a:lumOff val="0"/>
                <a:alphaOff val="0"/>
                <a:alpha val="90000"/>
              </a:schemeClr>
            </a:solidFill>
            <a:ln w="28575" cap="flat" cmpd="sng" algn="ctr"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/>
          </p:style>
          <p:txBody>
            <a:bodyPr spcFirstLastPara="0" vert="vert270" wrap="square" lIns="170688" tIns="15240" rIns="15240" bIns="15240" numCol="1" spcCol="1270" anchor="ctr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har char="••"/>
                <a:defRPr/>
              </a:pPr>
              <a:r>
                <a:rPr lang="ru-RU" sz="2400">
                  <a:latin typeface="Times New Roman"/>
                  <a:cs typeface="Times New Roman"/>
                </a:rPr>
                <a:t>развитие творческих способностей, воображения, памяти, мышления воспитанников;</a:t>
              </a:r>
              <a:endParaRPr lang="ru-RU" sz="2400">
                <a:latin typeface="Times New Roman"/>
                <a:cs typeface="Times New Roman"/>
              </a:endParaRPr>
            </a:p>
          </p:txBody>
        </p:sp>
        <p:sp>
          <p:nvSpPr>
            <p:cNvPr id="0" name="" hidden="0"/>
            <p:cNvSpPr/>
            <p:nvPr isPhoto="0" userDrawn="0"/>
          </p:nvSpPr>
          <p:spPr bwMode="auto">
            <a:xfrm rot="5400000">
              <a:off x="-116051" y="3912701"/>
              <a:ext cx="773686" cy="541580"/>
            </a:xfrm>
            <a:prstGeom prst="chevron">
              <a:avLst>
                <a:gd name="adj" fmla="val 5000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28575" cap="flat" cmpd="sng" algn="ctr"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vert270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>
                  <a:latin typeface="Times New Roman"/>
                  <a:cs typeface="Times New Roman"/>
                </a:rPr>
                <a:t>6</a:t>
              </a:r>
              <a:endParaRPr lang="ru-RU" sz="2400">
                <a:latin typeface="Times New Roman"/>
                <a:cs typeface="Times New Roman"/>
              </a:endParaRPr>
            </a:p>
          </p:txBody>
        </p:sp>
        <p:sp>
          <p:nvSpPr>
            <p:cNvPr id="0" name="" hidden="0"/>
            <p:cNvSpPr/>
            <p:nvPr isPhoto="0" userDrawn="0"/>
          </p:nvSpPr>
          <p:spPr bwMode="auto">
            <a:xfrm rot="5400000">
              <a:off x="4317665" y="-73601"/>
              <a:ext cx="691225" cy="8243395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hueOff val="0"/>
                <a:satOff val="0"/>
                <a:lumOff val="0"/>
                <a:alphaOff val="0"/>
                <a:alpha val="90000"/>
              </a:schemeClr>
            </a:solidFill>
            <a:ln w="28575" cap="flat" cmpd="sng" algn="ctr"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/>
          </p:style>
          <p:txBody>
            <a:bodyPr spcFirstLastPara="0" vert="vert270" wrap="square" lIns="170688" tIns="15240" rIns="15240" bIns="15240" numCol="1" spcCol="1270" anchor="ctr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har char="••"/>
                <a:defRPr/>
              </a:pPr>
              <a:r>
                <a:rPr lang="ru-RU" sz="2400">
                  <a:latin typeface="Times New Roman"/>
                  <a:cs typeface="Times New Roman"/>
                </a:rPr>
                <a:t>непосредственное вовлечение родителей в образовательную деятельность;</a:t>
              </a:r>
              <a:endParaRPr lang="ru-RU" sz="2400">
                <a:latin typeface="Times New Roman"/>
                <a:cs typeface="Times New Roman"/>
              </a:endParaRPr>
            </a:p>
          </p:txBody>
        </p:sp>
        <p:sp>
          <p:nvSpPr>
            <p:cNvPr id="0" name="" hidden="0"/>
            <p:cNvSpPr/>
            <p:nvPr isPhoto="0" userDrawn="0"/>
          </p:nvSpPr>
          <p:spPr bwMode="auto">
            <a:xfrm rot="5400000">
              <a:off x="-116051" y="4691757"/>
              <a:ext cx="773686" cy="541580"/>
            </a:xfrm>
            <a:prstGeom prst="chevron">
              <a:avLst>
                <a:gd name="adj" fmla="val 5000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28575" cap="flat" cmpd="sng" algn="ctr"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vert270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>
                  <a:latin typeface="Times New Roman"/>
                  <a:cs typeface="Times New Roman"/>
                </a:rPr>
                <a:t>7</a:t>
              </a:r>
              <a:endParaRPr lang="ru-RU" sz="2400">
                <a:latin typeface="Times New Roman"/>
                <a:cs typeface="Times New Roman"/>
              </a:endParaRPr>
            </a:p>
          </p:txBody>
        </p:sp>
        <p:sp>
          <p:nvSpPr>
            <p:cNvPr id="0" name="" hidden="0"/>
            <p:cNvSpPr/>
            <p:nvPr isPhoto="0" userDrawn="0"/>
          </p:nvSpPr>
          <p:spPr bwMode="auto">
            <a:xfrm rot="5400000">
              <a:off x="4338258" y="705455"/>
              <a:ext cx="650038" cy="8243395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hueOff val="0"/>
                <a:satOff val="0"/>
                <a:lumOff val="0"/>
                <a:alphaOff val="0"/>
                <a:alpha val="90000"/>
              </a:schemeClr>
            </a:solidFill>
            <a:ln w="28575" cap="flat" cmpd="sng" algn="ctr"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/>
          </p:style>
          <p:txBody>
            <a:bodyPr spcFirstLastPara="0" vert="vert270" wrap="square" lIns="170688" tIns="15240" rIns="15240" bIns="15240" numCol="1" spcCol="1270" anchor="ctr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har char="••"/>
                <a:defRPr/>
              </a:pPr>
              <a:r>
                <a:rPr lang="ru-RU" sz="2400">
                  <a:latin typeface="Times New Roman"/>
                  <a:cs typeface="Times New Roman"/>
                </a:rPr>
                <a:t>активное участие родителей в совместном познавательном и творческом процессе;</a:t>
              </a:r>
              <a:endParaRPr lang="ru-RU" sz="2400">
                <a:latin typeface="Times New Roman"/>
                <a:cs typeface="Times New Roman"/>
              </a:endParaRPr>
            </a:p>
          </p:txBody>
        </p:sp>
        <p:sp>
          <p:nvSpPr>
            <p:cNvPr id="0" name="" hidden="0"/>
            <p:cNvSpPr/>
            <p:nvPr isPhoto="0" userDrawn="0"/>
          </p:nvSpPr>
          <p:spPr bwMode="auto">
            <a:xfrm rot="5400000">
              <a:off x="-116051" y="5397242"/>
              <a:ext cx="773686" cy="541580"/>
            </a:xfrm>
            <a:prstGeom prst="chevron">
              <a:avLst>
                <a:gd name="adj" fmla="val 5000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28575" cap="flat" cmpd="sng" algn="ctr"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vert270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>
                  <a:latin typeface="Times New Roman"/>
                  <a:cs typeface="Times New Roman"/>
                </a:rPr>
                <a:t>8</a:t>
              </a:r>
              <a:endParaRPr lang="ru-RU" sz="2400">
                <a:latin typeface="Times New Roman"/>
                <a:cs typeface="Times New Roman"/>
              </a:endParaRPr>
            </a:p>
          </p:txBody>
        </p:sp>
        <p:sp>
          <p:nvSpPr>
            <p:cNvPr id="0" name="" hidden="0"/>
            <p:cNvSpPr/>
            <p:nvPr isPhoto="0" userDrawn="0"/>
          </p:nvSpPr>
          <p:spPr bwMode="auto">
            <a:xfrm rot="5400000">
              <a:off x="4411830" y="1410940"/>
              <a:ext cx="502895" cy="8243395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hueOff val="0"/>
                <a:satOff val="0"/>
                <a:lumOff val="0"/>
                <a:alphaOff val="0"/>
                <a:alpha val="90000"/>
              </a:schemeClr>
            </a:solidFill>
            <a:ln w="28575" cap="flat" cmpd="sng" algn="ctr"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/>
          </p:style>
          <p:txBody>
            <a:bodyPr spcFirstLastPara="0" vert="vert270" wrap="square" lIns="170688" tIns="15240" rIns="15240" bIns="15240" numCol="1" spcCol="1270" anchor="ctr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har char="••"/>
                <a:defRPr/>
              </a:pPr>
              <a:r>
                <a:rPr lang="ru-RU" sz="2400">
                  <a:latin typeface="Times New Roman"/>
                  <a:cs typeface="Times New Roman"/>
                </a:rPr>
                <a:t>взаимодействие учителя-логопеда и родителей.</a:t>
              </a:r>
              <a:endParaRPr lang="ru-RU" sz="2400">
                <a:latin typeface="Times New Roman"/>
                <a:cs typeface="Times New Roman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jpg"/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Arial"/>
        <a:cs typeface="Arial"/>
      </a:majorFont>
      <a:minorFont>
        <a:latin typeface="Palatino Linotype"/>
        <a:ea typeface="Arial"/>
        <a:cs typeface="Arial"/>
      </a:minorFont>
    </a:fontScheme>
    <a:fmtScheme name="Исполнитель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/>
        </a:gradFill>
        <a:blipFill>
          <a:blip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algn="tl" flip="none" sx="100000" sy="100000" tx="0" ty="0"/>
        </a:blip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0</TotalTime>
  <Words>0</Words>
  <Application>Р7-Офис/6.4.2.28</Application>
  <DocSecurity>0</DocSecurity>
  <PresentationFormat>Экран (4:3)</PresentationFormat>
  <Paragraphs>0</Paragraphs>
  <Slides>4</Slides>
  <Notes>4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Theme 1</vt:lpstr>
      <vt:lpstr>Slide 1</vt:lpstr>
      <vt:lpstr>Slide 2</vt:lpstr>
      <vt:lpstr>Slide 3</vt:lpstr>
      <vt:lpstr>Slide 4</vt:lpstr>
    </vt:vector>
  </TitlesOfParts>
  <Manager/>
  <Company>SPecialiST RePack</Company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МАДОУ д/с «Солнышко» … детский сад комбинированного вида</dc:title>
  <dc:subject/>
  <dc:creator>Пользователь Windows</dc:creator>
  <cp:keywords/>
  <dc:description/>
  <dc:identifier/>
  <dc:language/>
  <cp:lastModifiedBy/>
  <cp:revision>209</cp:revision>
  <dcterms:created xsi:type="dcterms:W3CDTF">2021-07-28T05:54:42Z</dcterms:created>
  <dcterms:modified xsi:type="dcterms:W3CDTF">2022-03-21T11:11:01Z</dcterms:modified>
  <cp:category/>
  <cp:contentStatus/>
  <cp:version/>
</cp:coreProperties>
</file>