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71" r:id="rId2"/>
    <p:sldId id="298" r:id="rId3"/>
    <p:sldId id="288" r:id="rId4"/>
    <p:sldId id="289" r:id="rId5"/>
    <p:sldId id="290" r:id="rId6"/>
    <p:sldId id="266" r:id="rId7"/>
    <p:sldId id="267" r:id="rId8"/>
    <p:sldId id="293" r:id="rId9"/>
    <p:sldId id="299" r:id="rId10"/>
    <p:sldId id="302" r:id="rId11"/>
    <p:sldId id="303" r:id="rId12"/>
    <p:sldId id="294" r:id="rId13"/>
    <p:sldId id="275" r:id="rId14"/>
    <p:sldId id="277" r:id="rId15"/>
    <p:sldId id="283" r:id="rId16"/>
    <p:sldId id="280" r:id="rId17"/>
    <p:sldId id="279" r:id="rId18"/>
    <p:sldId id="270" r:id="rId19"/>
    <p:sldId id="286" r:id="rId20"/>
    <p:sldId id="287" r:id="rId21"/>
    <p:sldId id="296" r:id="rId22"/>
    <p:sldId id="264" r:id="rId23"/>
    <p:sldId id="285" r:id="rId24"/>
    <p:sldId id="300" r:id="rId25"/>
    <p:sldId id="301" r:id="rId26"/>
    <p:sldId id="297" r:id="rId27"/>
    <p:sldId id="291" r:id="rId2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22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441" autoAdjust="0"/>
    <p:restoredTop sz="86441" autoAdjust="0"/>
  </p:normalViewPr>
  <p:slideViewPr>
    <p:cSldViewPr>
      <p:cViewPr>
        <p:scale>
          <a:sx n="80" d="100"/>
          <a:sy n="80" d="100"/>
        </p:scale>
        <p:origin x="-1554" y="-336"/>
      </p:cViewPr>
      <p:guideLst>
        <p:guide orient="horz" pos="4224"/>
        <p:guide pos="2880"/>
      </p:guideLst>
    </p:cSldViewPr>
  </p:slideViewPr>
  <p:outlineViewPr>
    <p:cViewPr>
      <p:scale>
        <a:sx n="33" d="100"/>
        <a:sy n="33" d="100"/>
      </p:scale>
      <p:origin x="21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CB1117-8583-4BB2-839D-E39D60570A52}" type="datetimeFigureOut">
              <a:rPr lang="ru-RU" smtClean="0"/>
              <a:pPr/>
              <a:t>06.10.2022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BE2C0-19AF-4D35-B6C2-A83B633DA08F}" type="slidenum">
              <a:rPr lang="ru-RU" smtClean="0"/>
              <a:pPr/>
              <a:t>‹#›</a:t>
            </a:fld>
            <a:endParaRPr lang="ru-RU"/>
          </a:p>
        </p:txBody>
      </p:sp>
    </p:spTree>
    <p:extLst>
      <p:ext uri="{BB962C8B-B14F-4D97-AF65-F5344CB8AC3E}">
        <p14:creationId xmlns="" xmlns:p14="http://schemas.microsoft.com/office/powerpoint/2010/main" val="203319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10/6/2022</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10/6/2022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10/6/2022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10/6/2022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10/6/2022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10/6/2022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10/6/2022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10/6/2022</a:t>
            </a:fld>
            <a:endParaRPr lang="en-US"/>
          </a:p>
        </p:txBody>
      </p:sp>
      <p:sp>
        <p:nvSpPr>
          <p:cNvPr id="8" name="Номер слайда 7"/>
          <p:cNvSpPr>
            <a:spLocks noGrp="1"/>
          </p:cNvSpPr>
          <p:nvPr>
            <p:ph type="sldNum" sz="quarter" idx="11"/>
          </p:nvPr>
        </p:nvSpPr>
        <p:spPr/>
        <p:txBody>
          <a:bodyPr/>
          <a:lstStyle/>
          <a:p>
            <a:fld id="{A483448D-3A78-4528-A469-B745A65DA480}" type="slidenum">
              <a:rPr lang="en-US" smtClean="0"/>
              <a:pPr/>
              <a:t>‹#›</a:t>
            </a:fld>
            <a:endParaRPr lang="en-US"/>
          </a:p>
        </p:txBody>
      </p:sp>
      <p:sp>
        <p:nvSpPr>
          <p:cNvPr id="9" name="Нижний колонтитул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10/6/2022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10/6/2022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156448" y="6422064"/>
            <a:ext cx="762000" cy="365125"/>
          </a:xfrm>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7EAF463A-BC7C-46EE-9F1E-7F377CCA4891}" type="datetimeFigureOut">
              <a:rPr lang="en-US" smtClean="0"/>
              <a:pPr/>
              <a:t>10/6/2022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EAF463A-BC7C-46EE-9F1E-7F377CCA4891}" type="datetimeFigureOut">
              <a:rPr lang="en-US" smtClean="0"/>
              <a:pPr/>
              <a:t>10/6/2022</a:t>
            </a:fld>
            <a:endParaRPr lang="en-US"/>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7.png"/><Relationship Id="rId5" Type="http://schemas.microsoft.com/office/2007/relationships/media" Target="../media/media2.mp4"/><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27115" y="304800"/>
            <a:ext cx="7696200" cy="861774"/>
          </a:xfrm>
          <a:prstGeom prst="rect">
            <a:avLst/>
          </a:prstGeom>
        </p:spPr>
        <p:txBody>
          <a:bodyPr wrap="square">
            <a:spAutoFit/>
          </a:bodyPr>
          <a:lstStyle/>
          <a:p>
            <a:pPr algn="ctr"/>
            <a:r>
              <a:rPr lang="ru-RU" sz="1600" b="1" dirty="0"/>
              <a:t>Муниципальное казенное дошкольное образовательное учреждение </a:t>
            </a:r>
            <a:endParaRPr lang="ru-RU" sz="1600" b="1" dirty="0" smtClean="0"/>
          </a:p>
          <a:p>
            <a:pPr algn="ctr"/>
            <a:r>
              <a:rPr lang="ru-RU" sz="1600" b="1" dirty="0" smtClean="0"/>
              <a:t>города </a:t>
            </a:r>
            <a:r>
              <a:rPr lang="ru-RU" sz="1600" b="1" dirty="0"/>
              <a:t>Новосибирска </a:t>
            </a:r>
            <a:r>
              <a:rPr lang="ru-RU" sz="1600" b="1" dirty="0" smtClean="0"/>
              <a:t>«МКДОУ №389»</a:t>
            </a:r>
            <a:endParaRPr lang="ru-RU" sz="1600" dirty="0"/>
          </a:p>
          <a:p>
            <a:r>
              <a:rPr lang="ru-RU" b="1" i="1" dirty="0"/>
              <a:t> </a:t>
            </a:r>
            <a:endParaRPr lang="ru-RU" dirty="0"/>
          </a:p>
        </p:txBody>
      </p:sp>
      <p:sp>
        <p:nvSpPr>
          <p:cNvPr id="7" name="Прямоугольник 6"/>
          <p:cNvSpPr/>
          <p:nvPr/>
        </p:nvSpPr>
        <p:spPr>
          <a:xfrm>
            <a:off x="714348" y="2643182"/>
            <a:ext cx="7467600" cy="1107996"/>
          </a:xfrm>
          <a:prstGeom prst="rect">
            <a:avLst/>
          </a:prstGeom>
        </p:spPr>
        <p:txBody>
          <a:bodyPr wrap="square">
            <a:spAutoFit/>
          </a:bodyPr>
          <a:lstStyle/>
          <a:p>
            <a:pPr algn="ct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ru-RU" sz="2400" b="1" dirty="0"/>
              <a:t>Использование </a:t>
            </a:r>
            <a:r>
              <a:rPr lang="ru-RU" sz="2400" b="1" dirty="0" err="1"/>
              <a:t>здоровьесберегающих</a:t>
            </a:r>
            <a:r>
              <a:rPr lang="ru-RU" sz="2400" b="1" dirty="0"/>
              <a:t> технологий                                         в работе с детьми группы раннего </a:t>
            </a:r>
            <a:r>
              <a:rPr lang="ru-RU" sz="2400" b="1" dirty="0" smtClean="0"/>
              <a:t>развития</a:t>
            </a:r>
            <a:endParaRPr lang="ru-RU" sz="2400" dirty="0"/>
          </a:p>
        </p:txBody>
      </p:sp>
      <p:sp>
        <p:nvSpPr>
          <p:cNvPr id="9" name="Прямоугольник 8"/>
          <p:cNvSpPr/>
          <p:nvPr/>
        </p:nvSpPr>
        <p:spPr>
          <a:xfrm>
            <a:off x="304801" y="4813994"/>
            <a:ext cx="8610600" cy="1077218"/>
          </a:xfrm>
          <a:prstGeom prst="rect">
            <a:avLst/>
          </a:prstGeom>
        </p:spPr>
        <p:txBody>
          <a:bodyPr wrap="square">
            <a:spAutoFit/>
          </a:bodyPr>
          <a:lstStyle/>
          <a:p>
            <a:r>
              <a:rPr lang="ru-RU" b="1" dirty="0" smtClean="0">
                <a:solidFill>
                  <a:srgbClr val="7030A0"/>
                </a:solidFill>
              </a:rPr>
              <a:t> 				</a:t>
            </a:r>
            <a:r>
              <a:rPr lang="ru-RU" b="1" dirty="0">
                <a:solidFill>
                  <a:srgbClr val="7030A0"/>
                </a:solidFill>
              </a:rPr>
              <a:t> </a:t>
            </a:r>
            <a:r>
              <a:rPr lang="ru-RU" b="1" dirty="0" smtClean="0">
                <a:solidFill>
                  <a:srgbClr val="7030A0"/>
                </a:solidFill>
              </a:rPr>
              <a:t>        </a:t>
            </a:r>
            <a:r>
              <a:rPr lang="ru-RU" b="1" dirty="0" smtClean="0"/>
              <a:t>Выполнила:</a:t>
            </a:r>
            <a:endParaRPr lang="ru-RU" b="1" dirty="0"/>
          </a:p>
          <a:p>
            <a:r>
              <a:rPr lang="ru-RU" b="1" dirty="0" smtClean="0"/>
              <a:t>				         </a:t>
            </a:r>
            <a:r>
              <a:rPr lang="ru-RU" b="1" dirty="0" smtClean="0"/>
              <a:t>воспитатель Дрейер Раиса Николаевна</a:t>
            </a:r>
            <a:endParaRPr lang="ru-RU" sz="1400" b="1" dirty="0">
              <a:solidFill>
                <a:srgbClr val="7030A0"/>
              </a:solidFill>
            </a:endParaRPr>
          </a:p>
          <a:p>
            <a:pPr marL="109728" algn="ctr" eaLnBrk="1" fontAlgn="auto" hangingPunct="1">
              <a:spcAft>
                <a:spcPts val="0"/>
              </a:spcAft>
              <a:buFont typeface="Wingdings"/>
              <a:buNone/>
              <a:defRPr/>
            </a:pPr>
            <a:endParaRPr lang="ru-RU" sz="1400" b="1" dirty="0" smtClean="0">
              <a:solidFill>
                <a:srgbClr val="7030A0"/>
              </a:solidFill>
            </a:endParaRPr>
          </a:p>
          <a:p>
            <a:pPr marL="109728" algn="ctr" eaLnBrk="1" fontAlgn="auto" hangingPunct="1">
              <a:spcAft>
                <a:spcPts val="0"/>
              </a:spcAft>
              <a:buFont typeface="Wingdings"/>
              <a:buNone/>
              <a:defRPr/>
            </a:pPr>
            <a:r>
              <a:rPr lang="ru-RU" sz="1400" b="1" dirty="0" smtClean="0"/>
              <a:t>г. Новосибирск, </a:t>
            </a:r>
            <a:r>
              <a:rPr lang="ru-RU" sz="1400" b="1" dirty="0" smtClean="0"/>
              <a:t>2022г</a:t>
            </a:r>
            <a:r>
              <a:rPr lang="ru-RU" sz="1400" b="1" dirty="0" smtClean="0"/>
              <a:t>.</a:t>
            </a:r>
            <a:endParaRPr lang="ru-RU" sz="1400" b="1" dirty="0"/>
          </a:p>
        </p:txBody>
      </p:sp>
      <p:sp>
        <p:nvSpPr>
          <p:cNvPr id="10" name="Прямоугольник 9"/>
          <p:cNvSpPr/>
          <p:nvPr/>
        </p:nvSpPr>
        <p:spPr>
          <a:xfrm>
            <a:off x="2285999" y="6106656"/>
            <a:ext cx="5410201" cy="369332"/>
          </a:xfrm>
          <a:prstGeom prst="rect">
            <a:avLst/>
          </a:prstGeom>
        </p:spPr>
        <p:txBody>
          <a:bodyPr wrap="square">
            <a:spAutoFit/>
          </a:bodyPr>
          <a:lstStyle/>
          <a:p>
            <a:pPr marL="109728" algn="r" eaLnBrk="1" fontAlgn="auto" hangingPunct="1">
              <a:spcAft>
                <a:spcPts val="0"/>
              </a:spcAft>
              <a:buFont typeface="Wingdings"/>
              <a:buNone/>
              <a:defRPr/>
            </a:pPr>
            <a:r>
              <a:rPr lang="ru-RU" dirty="0" smtClean="0">
                <a:solidFill>
                  <a:srgbClr val="7030A0"/>
                </a:solidFill>
              </a:rPr>
              <a:t>.</a:t>
            </a:r>
            <a:endParaRPr lang="ru-RU" dirty="0">
              <a:solidFill>
                <a:srgbClr val="7030A0"/>
              </a:solidFill>
            </a:endParaRPr>
          </a:p>
        </p:txBody>
      </p:sp>
    </p:spTree>
    <p:extLst>
      <p:ext uri="{BB962C8B-B14F-4D97-AF65-F5344CB8AC3E}">
        <p14:creationId xmlns="" xmlns:p14="http://schemas.microsoft.com/office/powerpoint/2010/main" val="4023560168"/>
      </p:ext>
    </p:extLst>
  </p:cSld>
  <p:clrMapOvr>
    <a:masterClrMapping/>
  </p:clrMapOvr>
  <p:transition spd="slow" advClick="0" advTm="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Презентация на город\каша2.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6364" y="1371600"/>
            <a:ext cx="4191000" cy="3276600"/>
          </a:xfrm>
          <a:prstGeom prst="rect">
            <a:avLst/>
          </a:prstGeom>
          <a:noFill/>
          <a:ln>
            <a:noFill/>
          </a:ln>
        </p:spPr>
      </p:pic>
      <p:pic>
        <p:nvPicPr>
          <p:cNvPr id="3" name="Рисунок 2" descr="E:\Презентация на город\каша.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3352800"/>
            <a:ext cx="4191000" cy="3085465"/>
          </a:xfrm>
          <a:prstGeom prst="rect">
            <a:avLst/>
          </a:prstGeom>
          <a:noFill/>
          <a:ln>
            <a:noFill/>
          </a:ln>
        </p:spPr>
      </p:pic>
      <p:sp>
        <p:nvSpPr>
          <p:cNvPr id="5" name="TextBox 4"/>
          <p:cNvSpPr txBox="1"/>
          <p:nvPr/>
        </p:nvSpPr>
        <p:spPr>
          <a:xfrm>
            <a:off x="533400" y="381000"/>
            <a:ext cx="7003905" cy="830997"/>
          </a:xfrm>
          <a:prstGeom prst="rect">
            <a:avLst/>
          </a:prstGeom>
          <a:noFill/>
        </p:spPr>
        <p:txBody>
          <a:bodyPr wrap="none" rtlCol="0">
            <a:spAutoFit/>
          </a:bodyPr>
          <a:lstStyle/>
          <a:p>
            <a:r>
              <a:rPr lang="ru-RU" sz="2400" b="1" dirty="0" smtClean="0">
                <a:solidFill>
                  <a:srgbClr val="002060"/>
                </a:solidFill>
              </a:rPr>
              <a:t>Вкусный и полезный завтрак – залог бодрости и </a:t>
            </a:r>
          </a:p>
          <a:p>
            <a:r>
              <a:rPr lang="ru-RU" sz="2400" b="1" dirty="0" smtClean="0">
                <a:solidFill>
                  <a:srgbClr val="002060"/>
                </a:solidFill>
              </a:rPr>
              <a:t>хорошего настроения на весь день!</a:t>
            </a:r>
            <a:endParaRPr lang="ru-RU" sz="2400" b="1" dirty="0">
              <a:solidFill>
                <a:srgbClr val="002060"/>
              </a:solidFill>
            </a:endParaRPr>
          </a:p>
        </p:txBody>
      </p:sp>
    </p:spTree>
    <p:extLst>
      <p:ext uri="{BB962C8B-B14F-4D97-AF65-F5344CB8AC3E}">
        <p14:creationId xmlns="" xmlns:p14="http://schemas.microsoft.com/office/powerpoint/2010/main" val="813257364"/>
      </p:ext>
    </p:extLst>
  </p:cSld>
  <p:clrMapOvr>
    <a:masterClrMapping/>
  </p:clrMapOvr>
  <mc:AlternateContent xmlns:mc="http://schemas.openxmlformats.org/markup-compatibility/2006">
    <mc:Choice xmlns="" xmlns:p14="http://schemas.microsoft.com/office/powerpoint/2010/main" Requires="p14">
      <p:transition spd="slow" p14:dur="2000" advClick="0" advTm="18000"/>
    </mc:Choice>
    <mc:Fallback>
      <p:transition spd="slow" advClick="0" advTm="18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79538\Desktop\Презентация на город\Расческа.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155" y="1295400"/>
            <a:ext cx="3505200" cy="4876800"/>
          </a:xfrm>
          <a:prstGeom prst="rect">
            <a:avLst/>
          </a:prstGeom>
          <a:noFill/>
          <a:ln>
            <a:noFill/>
          </a:ln>
        </p:spPr>
      </p:pic>
      <p:pic>
        <p:nvPicPr>
          <p:cNvPr id="3" name="Рисунок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105400" y="1285009"/>
            <a:ext cx="3657600" cy="4876800"/>
          </a:xfrm>
          <a:prstGeom prst="rect">
            <a:avLst/>
          </a:prstGeom>
        </p:spPr>
      </p:pic>
      <p:sp>
        <p:nvSpPr>
          <p:cNvPr id="4" name="TextBox 3"/>
          <p:cNvSpPr txBox="1"/>
          <p:nvPr/>
        </p:nvSpPr>
        <p:spPr>
          <a:xfrm>
            <a:off x="304800" y="446565"/>
            <a:ext cx="8280600" cy="646331"/>
          </a:xfrm>
          <a:prstGeom prst="rect">
            <a:avLst/>
          </a:prstGeom>
          <a:noFill/>
        </p:spPr>
        <p:txBody>
          <a:bodyPr wrap="none" rtlCol="0">
            <a:spAutoFit/>
          </a:bodyPr>
          <a:lstStyle/>
          <a:p>
            <a:r>
              <a:rPr lang="ru-RU" b="1" dirty="0" smtClean="0">
                <a:solidFill>
                  <a:srgbClr val="002060"/>
                </a:solidFill>
              </a:rPr>
              <a:t>С раннего детства приучаем детей к тому, что такие вещи, как расческа, </a:t>
            </a:r>
          </a:p>
          <a:p>
            <a:r>
              <a:rPr lang="ru-RU" b="1" dirty="0" smtClean="0">
                <a:solidFill>
                  <a:srgbClr val="002060"/>
                </a:solidFill>
              </a:rPr>
              <a:t>носовой платок, полотенце и зубная щетка, должны быть индивидуальными.</a:t>
            </a:r>
            <a:endParaRPr lang="ru-RU" b="1" dirty="0">
              <a:solidFill>
                <a:srgbClr val="002060"/>
              </a:solidFill>
            </a:endParaRPr>
          </a:p>
        </p:txBody>
      </p:sp>
    </p:spTree>
    <p:extLst>
      <p:ext uri="{BB962C8B-B14F-4D97-AF65-F5344CB8AC3E}">
        <p14:creationId xmlns="" xmlns:p14="http://schemas.microsoft.com/office/powerpoint/2010/main" val="2995272112"/>
      </p:ext>
    </p:extLst>
  </p:cSld>
  <p:clrMapOvr>
    <a:masterClrMapping/>
  </p:clrMapOvr>
  <mc:AlternateContent xmlns:mc="http://schemas.openxmlformats.org/markup-compatibility/2006">
    <mc:Choice xmlns="" xmlns:p14="http://schemas.microsoft.com/office/powerpoint/2010/main" Requires="p14">
      <p:transition spd="slow" p14:dur="2000" advClick="0" advTm="18000"/>
    </mc:Choice>
    <mc:Fallback>
      <p:transition spd="slow" advClick="0" advTm="18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8600" y="228600"/>
            <a:ext cx="6705600" cy="615553"/>
          </a:xfrm>
          <a:prstGeom prst="rect">
            <a:avLst/>
          </a:prstGeom>
        </p:spPr>
        <p:txBody>
          <a:bodyPr wrap="square">
            <a:spAutoFit/>
          </a:bodyPr>
          <a:lstStyle/>
          <a:p>
            <a:pPr algn="ct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ru-RU" sz="1600"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endParaRPr>
          </a:p>
        </p:txBody>
      </p:sp>
      <p:sp>
        <p:nvSpPr>
          <p:cNvPr id="10" name="Прямоугольник 9"/>
          <p:cNvSpPr/>
          <p:nvPr/>
        </p:nvSpPr>
        <p:spPr>
          <a:xfrm>
            <a:off x="2285999" y="6106656"/>
            <a:ext cx="5410201" cy="369332"/>
          </a:xfrm>
          <a:prstGeom prst="rect">
            <a:avLst/>
          </a:prstGeom>
        </p:spPr>
        <p:txBody>
          <a:bodyPr wrap="square">
            <a:spAutoFit/>
          </a:bodyPr>
          <a:lstStyle/>
          <a:p>
            <a:pPr marL="109728" algn="r" eaLnBrk="1" fontAlgn="auto" hangingPunct="1">
              <a:spcAft>
                <a:spcPts val="0"/>
              </a:spcAft>
              <a:buFont typeface="Wingdings"/>
              <a:buNone/>
              <a:defRPr/>
            </a:pPr>
            <a:r>
              <a:rPr lang="ru-RU" dirty="0" smtClean="0">
                <a:solidFill>
                  <a:srgbClr val="7030A0"/>
                </a:solidFill>
              </a:rPr>
              <a:t>.</a:t>
            </a:r>
            <a:endParaRPr lang="ru-RU" dirty="0">
              <a:solidFill>
                <a:srgbClr val="7030A0"/>
              </a:solidFill>
            </a:endParaRPr>
          </a:p>
        </p:txBody>
      </p:sp>
      <p:sp>
        <p:nvSpPr>
          <p:cNvPr id="5" name="Прямоугольник 4"/>
          <p:cNvSpPr/>
          <p:nvPr/>
        </p:nvSpPr>
        <p:spPr>
          <a:xfrm>
            <a:off x="1371600" y="367099"/>
            <a:ext cx="6019800" cy="461665"/>
          </a:xfrm>
          <a:prstGeom prst="rect">
            <a:avLst/>
          </a:prstGeom>
        </p:spPr>
        <p:txBody>
          <a:bodyPr wrap="square">
            <a:spAutoFit/>
          </a:bodyPr>
          <a:lstStyle/>
          <a:p>
            <a:pPr marL="109728" algn="ctr" eaLnBrk="1" fontAlgn="auto" hangingPunct="1">
              <a:spcAft>
                <a:spcPts val="0"/>
              </a:spcAft>
              <a:buFont typeface="Wingdings"/>
              <a:buNone/>
              <a:defRPr/>
            </a:pPr>
            <a:r>
              <a:rPr lang="ru-RU" sz="2400" b="1" dirty="0" smtClean="0">
                <a:solidFill>
                  <a:srgbClr val="002060"/>
                </a:solidFill>
              </a:rPr>
              <a:t>Физическое развитие в группе</a:t>
            </a:r>
            <a:endParaRPr lang="ru-RU" sz="2400" b="1" dirty="0">
              <a:solidFill>
                <a:srgbClr val="002060"/>
              </a:solidFill>
            </a:endParaRPr>
          </a:p>
        </p:txBody>
      </p:sp>
      <p:pic>
        <p:nvPicPr>
          <p:cNvPr id="9" name="Рисунок 8" descr="E:\Презентация на город\физ-ра.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6031" y="888930"/>
            <a:ext cx="3775710" cy="2832100"/>
          </a:xfrm>
          <a:prstGeom prst="rect">
            <a:avLst/>
          </a:prstGeom>
          <a:noFill/>
          <a:ln>
            <a:noFill/>
          </a:ln>
        </p:spPr>
      </p:pic>
      <p:pic>
        <p:nvPicPr>
          <p:cNvPr id="11" name="Рисунок 10" descr="E:\Презентация на город\физ-ра3.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67201" y="888930"/>
            <a:ext cx="3518534" cy="2832100"/>
          </a:xfrm>
          <a:prstGeom prst="rect">
            <a:avLst/>
          </a:prstGeom>
          <a:noFill/>
          <a:ln>
            <a:noFill/>
          </a:ln>
        </p:spPr>
      </p:pic>
      <p:pic>
        <p:nvPicPr>
          <p:cNvPr id="12" name="Рисунок 11" descr="E:\Презентация на город\физ-ра5.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49501" y="3886200"/>
            <a:ext cx="3676967" cy="2778690"/>
          </a:xfrm>
          <a:prstGeom prst="rect">
            <a:avLst/>
          </a:prstGeom>
          <a:noFill/>
          <a:ln>
            <a:noFill/>
          </a:ln>
        </p:spPr>
      </p:pic>
    </p:spTree>
    <p:extLst>
      <p:ext uri="{BB962C8B-B14F-4D97-AF65-F5344CB8AC3E}">
        <p14:creationId xmlns="" xmlns:p14="http://schemas.microsoft.com/office/powerpoint/2010/main" val="716758965"/>
      </p:ext>
    </p:extLst>
  </p:cSld>
  <p:clrMapOvr>
    <a:masterClrMapping/>
  </p:clrMapOvr>
  <p:transition spd="slow" advClick="0" advTm="18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7200" y="381000"/>
            <a:ext cx="7848600" cy="1384995"/>
          </a:xfrm>
          <a:prstGeom prst="rect">
            <a:avLst/>
          </a:prstGeom>
        </p:spPr>
        <p:txBody>
          <a:bodyPr wrap="square">
            <a:spAutoFit/>
          </a:bodyPr>
          <a:lstStyle/>
          <a:p>
            <a:pPr marL="109728" algn="ctr" eaLnBrk="1" fontAlgn="auto" hangingPunct="1">
              <a:spcAft>
                <a:spcPts val="0"/>
              </a:spcAft>
              <a:buFont typeface="Wingdings"/>
              <a:buNone/>
              <a:defRPr/>
            </a:pPr>
            <a:r>
              <a:rPr lang="ru-RU" sz="2400" b="1" dirty="0" smtClean="0">
                <a:solidFill>
                  <a:srgbClr val="002060"/>
                </a:solidFill>
              </a:rPr>
              <a:t>Малоподвижные игры</a:t>
            </a:r>
          </a:p>
          <a:p>
            <a:pPr marL="109728" algn="just" eaLnBrk="1" fontAlgn="auto" hangingPunct="1">
              <a:spcAft>
                <a:spcPts val="0"/>
              </a:spcAft>
              <a:buFont typeface="Wingdings"/>
              <a:buNone/>
              <a:defRPr/>
            </a:pPr>
            <a:r>
              <a:rPr lang="ru-RU" sz="2000" b="1" i="1" dirty="0" smtClean="0"/>
              <a:t>Цель малоподвижных игр </a:t>
            </a:r>
            <a:r>
              <a:rPr lang="ru-RU" sz="2000" b="1" dirty="0" smtClean="0"/>
              <a:t>– снижение физической нагрузки, то есть постепенный переход от возбужденного состояния к спокойному.</a:t>
            </a:r>
            <a:endParaRPr lang="ru-RU" sz="2800" b="1" dirty="0">
              <a:solidFill>
                <a:srgbClr val="7030A0"/>
              </a:solidFill>
            </a:endParaRPr>
          </a:p>
        </p:txBody>
      </p:sp>
      <p:pic>
        <p:nvPicPr>
          <p:cNvPr id="2050" name="Picture 2" descr="C:\Users\79538\Desktop\Презентация на город\Автобус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2387410"/>
            <a:ext cx="3048000" cy="40640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Рисунок 6" descr="C:\Users\79538\Desktop\Презентация на город\играем в мяч.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0" y="2446024"/>
            <a:ext cx="4648200" cy="4005386"/>
          </a:xfrm>
          <a:prstGeom prst="rect">
            <a:avLst/>
          </a:prstGeom>
          <a:noFill/>
          <a:ln>
            <a:noFill/>
          </a:ln>
        </p:spPr>
      </p:pic>
    </p:spTree>
    <p:extLst>
      <p:ext uri="{BB962C8B-B14F-4D97-AF65-F5344CB8AC3E}">
        <p14:creationId xmlns="" xmlns:p14="http://schemas.microsoft.com/office/powerpoint/2010/main" val="4218715343"/>
      </p:ext>
    </p:extLst>
  </p:cSld>
  <p:clrMapOvr>
    <a:masterClrMapping/>
  </p:clrMapOvr>
  <p:transition spd="slow" advClick="0" advTm="5000">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79538\Desktop\Презентация на город\кружимся.jpg"/>
          <p:cNvPicPr/>
          <p:nvPr/>
        </p:nvPicPr>
        <p:blipFill>
          <a:blip r:embed="rId2">
            <a:extLst>
              <a:ext uri="{28A0092B-C50C-407E-A947-70E740481C1C}">
                <a14:useLocalDpi xmlns="" xmlns:a14="http://schemas.microsoft.com/office/drawing/2010/main" val="0"/>
              </a:ext>
            </a:extLst>
          </a:blip>
          <a:srcRect/>
          <a:stretch>
            <a:fillRect/>
          </a:stretch>
        </p:blipFill>
        <p:spPr bwMode="auto">
          <a:xfrm>
            <a:off x="5105400" y="533400"/>
            <a:ext cx="3739440" cy="4876800"/>
          </a:xfrm>
          <a:prstGeom prst="rect">
            <a:avLst/>
          </a:prstGeom>
          <a:noFill/>
          <a:ln>
            <a:noFill/>
          </a:ln>
        </p:spPr>
      </p:pic>
      <p:pic>
        <p:nvPicPr>
          <p:cNvPr id="6" name="Рисунок 5" descr="G:\Переделка презен\я.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7427" y="1219200"/>
            <a:ext cx="4495800" cy="3505200"/>
          </a:xfrm>
          <a:prstGeom prst="rect">
            <a:avLst/>
          </a:prstGeom>
          <a:noFill/>
          <a:ln>
            <a:noFill/>
          </a:ln>
        </p:spPr>
      </p:pic>
    </p:spTree>
    <p:extLst>
      <p:ext uri="{BB962C8B-B14F-4D97-AF65-F5344CB8AC3E}">
        <p14:creationId xmlns="" xmlns:p14="http://schemas.microsoft.com/office/powerpoint/2010/main" val="412703733"/>
      </p:ext>
    </p:extLst>
  </p:cSld>
  <p:clrMapOvr>
    <a:masterClrMapping/>
  </p:clrMapOvr>
  <p:transition spd="slow" advClick="0" advTm="14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rot="10800000" flipV="1">
            <a:off x="152400" y="489466"/>
            <a:ext cx="8534400" cy="3662541"/>
          </a:xfrm>
          <a:prstGeom prst="rect">
            <a:avLst/>
          </a:prstGeom>
        </p:spPr>
        <p:txBody>
          <a:bodyPr wrap="square">
            <a:spAutoFit/>
          </a:bodyPr>
          <a:lstStyle/>
          <a:p>
            <a:pPr marL="109728" algn="ctr">
              <a:defRPr/>
            </a:pPr>
            <a:r>
              <a:rPr lang="ru-RU" sz="2400" b="1" dirty="0" smtClean="0">
                <a:solidFill>
                  <a:srgbClr val="002060"/>
                </a:solidFill>
              </a:rPr>
              <a:t>Прогулки на свежем воздухе</a:t>
            </a:r>
          </a:p>
          <a:p>
            <a:pPr marL="109728" algn="just">
              <a:defRPr/>
            </a:pPr>
            <a:r>
              <a:rPr lang="ru-RU" sz="2000" b="1" i="1" dirty="0" smtClean="0">
                <a:solidFill>
                  <a:srgbClr val="002060"/>
                </a:solidFill>
              </a:rPr>
              <a:t>Прогулка</a:t>
            </a:r>
            <a:r>
              <a:rPr lang="ru-RU" sz="2000" dirty="0" smtClean="0"/>
              <a:t> </a:t>
            </a:r>
            <a:r>
              <a:rPr lang="ru-RU" sz="2000" dirty="0"/>
              <a:t>является надежным средством укрепления здоровья</a:t>
            </a:r>
            <a:r>
              <a:rPr lang="ru-RU" sz="2000" b="1" dirty="0"/>
              <a:t> </a:t>
            </a:r>
            <a:r>
              <a:rPr lang="ru-RU" sz="2000" dirty="0"/>
              <a:t>и профилактики утомления. Пребывание на свежем воздухе положительно влияет на обмен веществ, способствует повышению аппетита, усвояемости питательных веществ. Пребывание детей на свежем воздухе имеет большое значение для физического развития. Прогулка является первым и наиболее доступным средством закаливания детского организма. Она способствует повышению его выносливости и устойчивости к неблагоприятным воздействиям внешней среды, особенно к простудным заболеваниям.</a:t>
            </a:r>
          </a:p>
          <a:p>
            <a:pPr marL="109728">
              <a:defRPr/>
            </a:pPr>
            <a:endParaRPr lang="ru-RU" sz="2000" b="1" dirty="0">
              <a:solidFill>
                <a:srgbClr val="7030A0"/>
              </a:solidFill>
            </a:endParaRPr>
          </a:p>
          <a:p>
            <a:pPr marL="109728" algn="ctr" eaLnBrk="1" fontAlgn="auto" hangingPunct="1">
              <a:spcAft>
                <a:spcPts val="0"/>
              </a:spcAft>
              <a:buFont typeface="Wingdings"/>
              <a:buNone/>
              <a:defRPr/>
            </a:pPr>
            <a:endParaRPr lang="ru-RU" sz="2800" b="1" dirty="0" smtClean="0">
              <a:solidFill>
                <a:srgbClr val="7030A0"/>
              </a:solidFill>
            </a:endParaRPr>
          </a:p>
        </p:txBody>
      </p:sp>
      <p:pic>
        <p:nvPicPr>
          <p:cNvPr id="12" name="Рисунок 11" descr="C:\Users\79538\Desktop\Презентация на город\улица.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19400" y="3429000"/>
            <a:ext cx="4241409" cy="3048000"/>
          </a:xfrm>
          <a:prstGeom prst="rect">
            <a:avLst/>
          </a:prstGeom>
          <a:noFill/>
          <a:ln>
            <a:noFill/>
          </a:ln>
        </p:spPr>
      </p:pic>
    </p:spTree>
    <p:extLst>
      <p:ext uri="{BB962C8B-B14F-4D97-AF65-F5344CB8AC3E}">
        <p14:creationId xmlns="" xmlns:p14="http://schemas.microsoft.com/office/powerpoint/2010/main" val="828842740"/>
      </p:ext>
    </p:extLst>
  </p:cSld>
  <p:clrMapOvr>
    <a:masterClrMapping/>
  </p:clrMapOvr>
  <p:transition spd="slow" advClick="0" advTm="1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C:\Users\79538\Desktop\Презентация на город\лопатка.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17277" y="3370385"/>
            <a:ext cx="2576195" cy="3232150"/>
          </a:xfrm>
          <a:prstGeom prst="rect">
            <a:avLst/>
          </a:prstGeom>
          <a:noFill/>
          <a:ln>
            <a:noFill/>
          </a:ln>
        </p:spPr>
      </p:pic>
      <p:pic>
        <p:nvPicPr>
          <p:cNvPr id="10" name="Рисунок 9" descr="C:\Users\79538\Desktop\Презентация на город\прогулка зимой2.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228600"/>
            <a:ext cx="3048000" cy="3733800"/>
          </a:xfrm>
          <a:prstGeom prst="rect">
            <a:avLst/>
          </a:prstGeom>
          <a:noFill/>
          <a:ln>
            <a:noFill/>
          </a:ln>
        </p:spPr>
      </p:pic>
      <p:pic>
        <p:nvPicPr>
          <p:cNvPr id="11" name="Рисунок 10" descr="C:\Users\79538\Desktop\Презентация на город\прогулка.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4800" y="228600"/>
            <a:ext cx="3124200" cy="3733800"/>
          </a:xfrm>
          <a:prstGeom prst="rect">
            <a:avLst/>
          </a:prstGeom>
          <a:noFill/>
          <a:ln>
            <a:noFill/>
          </a:ln>
        </p:spPr>
      </p:pic>
    </p:spTree>
    <p:extLst>
      <p:ext uri="{BB962C8B-B14F-4D97-AF65-F5344CB8AC3E}">
        <p14:creationId xmlns="" xmlns:p14="http://schemas.microsoft.com/office/powerpoint/2010/main" val="1742630553"/>
      </p:ext>
    </p:extLst>
  </p:cSld>
  <p:clrMapOvr>
    <a:masterClrMapping/>
  </p:clrMapOvr>
  <p:transition spd="slow" advClick="0" advTm="23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2663" y="360113"/>
            <a:ext cx="8366501" cy="830997"/>
          </a:xfrm>
          <a:prstGeom prst="rect">
            <a:avLst/>
          </a:prstGeom>
        </p:spPr>
        <p:txBody>
          <a:bodyPr wrap="square">
            <a:spAutoFit/>
          </a:bodyPr>
          <a:lstStyle/>
          <a:p>
            <a:pPr marL="109728" algn="ctr" eaLnBrk="1" fontAlgn="auto" hangingPunct="1">
              <a:spcAft>
                <a:spcPts val="0"/>
              </a:spcAft>
              <a:buFont typeface="Wingdings"/>
              <a:buNone/>
              <a:defRPr/>
            </a:pPr>
            <a:r>
              <a:rPr lang="ru-RU" sz="2400" b="1" dirty="0" smtClean="0">
                <a:solidFill>
                  <a:srgbClr val="002060"/>
                </a:solidFill>
              </a:rPr>
              <a:t>Расслабляющая релаксация перед сном, слушание спокойной музыки, чтение сказок</a:t>
            </a:r>
            <a:endParaRPr lang="ru-RU" sz="2400" b="1" dirty="0">
              <a:solidFill>
                <a:srgbClr val="002060"/>
              </a:solidFill>
            </a:endParaRPr>
          </a:p>
        </p:txBody>
      </p:sp>
      <p:pic>
        <p:nvPicPr>
          <p:cNvPr id="15" name="Рисунок 14" descr="C:\Users\79538\Desktop\Презентация на город\сон.jpg"/>
          <p:cNvPicPr/>
          <p:nvPr/>
        </p:nvPicPr>
        <p:blipFill rotWithShape="1">
          <a:blip r:embed="rId2" cstate="print">
            <a:extLst>
              <a:ext uri="{28A0092B-C50C-407E-A947-70E740481C1C}">
                <a14:useLocalDpi xmlns="" xmlns:a14="http://schemas.microsoft.com/office/drawing/2010/main" val="0"/>
              </a:ext>
            </a:extLst>
          </a:blip>
          <a:srcRect l="23017" t="-943" b="-1"/>
          <a:stretch/>
        </p:blipFill>
        <p:spPr bwMode="auto">
          <a:xfrm>
            <a:off x="4572000" y="1400033"/>
            <a:ext cx="3919272" cy="4481052"/>
          </a:xfrm>
          <a:prstGeom prst="rect">
            <a:avLst/>
          </a:prstGeom>
          <a:noFill/>
          <a:ln>
            <a:noFill/>
          </a:ln>
        </p:spPr>
      </p:pic>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600" y="1400033"/>
            <a:ext cx="3390900" cy="4521200"/>
          </a:xfrm>
          <a:prstGeom prst="rect">
            <a:avLst/>
          </a:prstGeom>
        </p:spPr>
      </p:pic>
    </p:spTree>
    <p:extLst>
      <p:ext uri="{BB962C8B-B14F-4D97-AF65-F5344CB8AC3E}">
        <p14:creationId xmlns="" xmlns:p14="http://schemas.microsoft.com/office/powerpoint/2010/main" val="1953492207"/>
      </p:ext>
    </p:extLst>
  </p:cSld>
  <p:clrMapOvr>
    <a:masterClrMapping/>
  </p:clrMapOvr>
  <p:transition spd="slow" advClick="0" advTm="24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362200" y="152400"/>
            <a:ext cx="5029200" cy="830997"/>
          </a:xfrm>
          <a:prstGeom prst="rect">
            <a:avLst/>
          </a:prstGeom>
        </p:spPr>
        <p:txBody>
          <a:bodyPr wrap="square">
            <a:spAutoFit/>
          </a:bodyPr>
          <a:lstStyle/>
          <a:p>
            <a:pPr marL="109728" algn="ctr" eaLnBrk="1" fontAlgn="auto" hangingPunct="1">
              <a:spcAft>
                <a:spcPts val="0"/>
              </a:spcAft>
              <a:buFont typeface="Wingdings"/>
              <a:buNone/>
              <a:defRPr/>
            </a:pPr>
            <a:r>
              <a:rPr lang="ru-RU" sz="2400" b="1" dirty="0" smtClean="0">
                <a:solidFill>
                  <a:srgbClr val="002060"/>
                </a:solidFill>
              </a:rPr>
              <a:t>Бодрящая гимнастика после сна, воздушные процедуры</a:t>
            </a:r>
            <a:endParaRPr lang="ru-RU" sz="2400" b="1" dirty="0">
              <a:solidFill>
                <a:srgbClr val="002060"/>
              </a:solidFill>
            </a:endParaRPr>
          </a:p>
        </p:txBody>
      </p:sp>
      <p:pic>
        <p:nvPicPr>
          <p:cNvPr id="11" name="Рисунок 10" descr="C:\Users\79538\Desktop\Презентация на город\гимнастика сна.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6200000">
            <a:off x="5650845" y="640891"/>
            <a:ext cx="2678430" cy="3571875"/>
          </a:xfrm>
          <a:prstGeom prst="rect">
            <a:avLst/>
          </a:prstGeom>
          <a:noFill/>
          <a:ln>
            <a:noFill/>
          </a:ln>
        </p:spPr>
      </p:pic>
      <p:pic>
        <p:nvPicPr>
          <p:cNvPr id="12" name="Рисунок 11" descr="C:\Users\79538\Desktop\Презентация на город\гимнастика после сна3.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43" y="4038600"/>
            <a:ext cx="3597910" cy="2697480"/>
          </a:xfrm>
          <a:prstGeom prst="rect">
            <a:avLst/>
          </a:prstGeom>
          <a:noFill/>
          <a:ln>
            <a:noFill/>
          </a:ln>
        </p:spPr>
      </p:pic>
      <p:pic>
        <p:nvPicPr>
          <p:cNvPr id="2" name="Рисунок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19124" y="1078514"/>
            <a:ext cx="4257676" cy="5676900"/>
          </a:xfrm>
          <a:prstGeom prst="rect">
            <a:avLst/>
          </a:prstGeom>
        </p:spPr>
      </p:pic>
    </p:spTree>
  </p:cSld>
  <p:clrMapOvr>
    <a:masterClrMapping/>
  </p:clrMapOvr>
  <p:transition spd="slow" advClick="0" advTm="15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285999" y="6106656"/>
            <a:ext cx="5410201" cy="369332"/>
          </a:xfrm>
          <a:prstGeom prst="rect">
            <a:avLst/>
          </a:prstGeom>
        </p:spPr>
        <p:txBody>
          <a:bodyPr wrap="square">
            <a:spAutoFit/>
          </a:bodyPr>
          <a:lstStyle/>
          <a:p>
            <a:pPr marL="109728" algn="r" eaLnBrk="1" fontAlgn="auto" hangingPunct="1">
              <a:spcAft>
                <a:spcPts val="0"/>
              </a:spcAft>
              <a:buFont typeface="Wingdings"/>
              <a:buNone/>
              <a:defRPr/>
            </a:pPr>
            <a:r>
              <a:rPr lang="ru-RU" dirty="0" smtClean="0">
                <a:solidFill>
                  <a:srgbClr val="7030A0"/>
                </a:solidFill>
              </a:rPr>
              <a:t>.</a:t>
            </a:r>
            <a:endParaRPr lang="ru-RU" dirty="0">
              <a:solidFill>
                <a:srgbClr val="7030A0"/>
              </a:solidFill>
            </a:endParaRPr>
          </a:p>
        </p:txBody>
      </p:sp>
      <p:sp>
        <p:nvSpPr>
          <p:cNvPr id="3" name="Прямоугольник 2"/>
          <p:cNvSpPr/>
          <p:nvPr/>
        </p:nvSpPr>
        <p:spPr>
          <a:xfrm>
            <a:off x="1143000" y="152401"/>
            <a:ext cx="7086599" cy="830997"/>
          </a:xfrm>
          <a:prstGeom prst="rect">
            <a:avLst/>
          </a:prstGeom>
        </p:spPr>
        <p:txBody>
          <a:bodyPr wrap="square">
            <a:spAutoFit/>
          </a:bodyPr>
          <a:lstStyle/>
          <a:p>
            <a:pPr marL="109728" algn="ctr" eaLnBrk="1" fontAlgn="auto" hangingPunct="1">
              <a:spcAft>
                <a:spcPts val="0"/>
              </a:spcAft>
              <a:buFont typeface="Wingdings"/>
              <a:buNone/>
              <a:defRPr/>
            </a:pPr>
            <a:r>
              <a:rPr lang="ru-RU" sz="2400" b="1" dirty="0">
                <a:solidFill>
                  <a:srgbClr val="002060"/>
                </a:solidFill>
              </a:rPr>
              <a:t>Ходьба по </a:t>
            </a:r>
            <a:r>
              <a:rPr lang="ru-RU" sz="2400" b="1" dirty="0" smtClean="0">
                <a:solidFill>
                  <a:srgbClr val="002060"/>
                </a:solidFill>
              </a:rPr>
              <a:t>массажным коврикам и </a:t>
            </a:r>
            <a:r>
              <a:rPr lang="ru-RU" sz="2400" b="1" dirty="0">
                <a:solidFill>
                  <a:srgbClr val="002060"/>
                </a:solidFill>
              </a:rPr>
              <a:t>дорожкам </a:t>
            </a:r>
            <a:r>
              <a:rPr lang="ru-RU" sz="2400" b="1" dirty="0" smtClean="0">
                <a:solidFill>
                  <a:srgbClr val="002060"/>
                </a:solidFill>
              </a:rPr>
              <a:t>здоровья</a:t>
            </a:r>
            <a:endParaRPr lang="ru-RU" sz="2400" b="1" dirty="0">
              <a:solidFill>
                <a:srgbClr val="002060"/>
              </a:solidFill>
            </a:endParaRPr>
          </a:p>
        </p:txBody>
      </p:sp>
      <p:pic>
        <p:nvPicPr>
          <p:cNvPr id="8" name="Рисунок 7" descr="C:\Users\79538\Desktop\Презентация на город\массажные коврики.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219200"/>
            <a:ext cx="3276600" cy="2457450"/>
          </a:xfrm>
          <a:prstGeom prst="rect">
            <a:avLst/>
          </a:prstGeom>
          <a:noFill/>
          <a:ln>
            <a:noFill/>
          </a:ln>
        </p:spPr>
      </p:pic>
      <p:pic>
        <p:nvPicPr>
          <p:cNvPr id="13" name="Рисунок 12" descr="C:\Users\79538\Desktop\Презентация на город\массаж коврик.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91099" y="1248508"/>
            <a:ext cx="3543300" cy="2428142"/>
          </a:xfrm>
          <a:prstGeom prst="rect">
            <a:avLst/>
          </a:prstGeom>
          <a:noFill/>
          <a:ln>
            <a:noFill/>
          </a:ln>
        </p:spPr>
      </p:pic>
      <p:pic>
        <p:nvPicPr>
          <p:cNvPr id="14" name="Рисунок 13" descr="C:\Users\79538\Desktop\Презентация на город\боссохождение2.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84938" y="3810000"/>
            <a:ext cx="3723640" cy="2792730"/>
          </a:xfrm>
          <a:prstGeom prst="rect">
            <a:avLst/>
          </a:prstGeom>
          <a:noFill/>
          <a:ln>
            <a:noFill/>
          </a:ln>
        </p:spPr>
      </p:pic>
    </p:spTree>
    <p:extLst>
      <p:ext uri="{BB962C8B-B14F-4D97-AF65-F5344CB8AC3E}">
        <p14:creationId xmlns="" xmlns:p14="http://schemas.microsoft.com/office/powerpoint/2010/main" val="3743039008"/>
      </p:ext>
    </p:extLst>
  </p:cSld>
  <p:clrMapOvr>
    <a:masterClrMapping/>
  </p:clrMapOvr>
  <p:transition spd="slow" advClick="0" advTm="18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914400"/>
            <a:ext cx="4648200" cy="2677656"/>
          </a:xfrm>
          <a:prstGeom prst="rect">
            <a:avLst/>
          </a:prstGeom>
          <a:noFill/>
        </p:spPr>
        <p:txBody>
          <a:bodyPr wrap="square" rtlCol="0">
            <a:spAutoFit/>
          </a:bodyPr>
          <a:lstStyle/>
          <a:p>
            <a:r>
              <a:rPr lang="ru-RU" sz="2400" b="1" dirty="0" smtClean="0">
                <a:solidFill>
                  <a:srgbClr val="002060"/>
                </a:solidFill>
              </a:rPr>
              <a:t>Получен от природы дар -</a:t>
            </a:r>
          </a:p>
          <a:p>
            <a:r>
              <a:rPr lang="ru-RU" sz="2400" b="1" dirty="0" smtClean="0">
                <a:solidFill>
                  <a:srgbClr val="002060"/>
                </a:solidFill>
              </a:rPr>
              <a:t>Не мяч и не воздушный шар.</a:t>
            </a:r>
          </a:p>
          <a:p>
            <a:r>
              <a:rPr lang="ru-RU" sz="2400" b="1" dirty="0" smtClean="0">
                <a:solidFill>
                  <a:srgbClr val="002060"/>
                </a:solidFill>
              </a:rPr>
              <a:t>Не глобус это, не арбуз - </a:t>
            </a:r>
          </a:p>
          <a:p>
            <a:r>
              <a:rPr lang="ru-RU" sz="2400" b="1" dirty="0" smtClean="0">
                <a:solidFill>
                  <a:srgbClr val="002060"/>
                </a:solidFill>
              </a:rPr>
              <a:t>Здоровье. </a:t>
            </a:r>
            <a:r>
              <a:rPr lang="ru-RU" sz="2400" b="1" dirty="0">
                <a:solidFill>
                  <a:srgbClr val="002060"/>
                </a:solidFill>
              </a:rPr>
              <a:t>О</a:t>
            </a:r>
            <a:r>
              <a:rPr lang="ru-RU" sz="2400" b="1" dirty="0" smtClean="0">
                <a:solidFill>
                  <a:srgbClr val="002060"/>
                </a:solidFill>
              </a:rPr>
              <a:t>чень хрупкий груз.</a:t>
            </a:r>
          </a:p>
          <a:p>
            <a:r>
              <a:rPr lang="ru-RU" sz="2400" b="1" dirty="0" smtClean="0">
                <a:solidFill>
                  <a:srgbClr val="002060"/>
                </a:solidFill>
              </a:rPr>
              <a:t>Чтоб жизнь счастливую прожить,</a:t>
            </a:r>
          </a:p>
          <a:p>
            <a:r>
              <a:rPr lang="ru-RU" sz="2400" b="1" dirty="0" smtClean="0">
                <a:solidFill>
                  <a:srgbClr val="002060"/>
                </a:solidFill>
              </a:rPr>
              <a:t>Здоровье нужно сохранить!</a:t>
            </a:r>
            <a:endParaRPr lang="ru-RU" sz="2400" b="1" dirty="0">
              <a:solidFill>
                <a:srgbClr val="002060"/>
              </a:solidFill>
            </a:endParaRPr>
          </a:p>
        </p:txBody>
      </p:sp>
      <p:pic>
        <p:nvPicPr>
          <p:cNvPr id="5122" name="Picture 2" descr="https://ds05.infourok.ru/uploads/ex/0dc5/0012beec-7fa565a8/hello_html_541f67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5450" y="599941"/>
            <a:ext cx="2317750" cy="2992115"/>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s://i2.wp.com/gopsy.ru/wp-content/uploads/2014/06/zakalivanie-page-picture-large.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23534" y="3886200"/>
            <a:ext cx="4503207" cy="27301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82143285"/>
      </p:ext>
    </p:extLst>
  </p:cSld>
  <p:clrMapOvr>
    <a:masterClrMapping/>
  </p:clrMapOvr>
  <mc:AlternateContent xmlns:mc="http://schemas.openxmlformats.org/markup-compatibility/2006">
    <mc:Choice xmlns=""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285999" y="6106656"/>
            <a:ext cx="5410201" cy="369332"/>
          </a:xfrm>
          <a:prstGeom prst="rect">
            <a:avLst/>
          </a:prstGeom>
        </p:spPr>
        <p:txBody>
          <a:bodyPr wrap="square">
            <a:spAutoFit/>
          </a:bodyPr>
          <a:lstStyle/>
          <a:p>
            <a:pPr marL="109728" algn="r" eaLnBrk="1" fontAlgn="auto" hangingPunct="1">
              <a:spcAft>
                <a:spcPts val="0"/>
              </a:spcAft>
              <a:buFont typeface="Wingdings"/>
              <a:buNone/>
              <a:defRPr/>
            </a:pPr>
            <a:r>
              <a:rPr lang="ru-RU" dirty="0" smtClean="0">
                <a:solidFill>
                  <a:srgbClr val="7030A0"/>
                </a:solidFill>
              </a:rPr>
              <a:t>.</a:t>
            </a:r>
            <a:endParaRPr lang="ru-RU" dirty="0">
              <a:solidFill>
                <a:srgbClr val="7030A0"/>
              </a:solidFill>
            </a:endParaRPr>
          </a:p>
        </p:txBody>
      </p:sp>
      <p:sp>
        <p:nvSpPr>
          <p:cNvPr id="5" name="Прямоугольник 4"/>
          <p:cNvSpPr/>
          <p:nvPr/>
        </p:nvSpPr>
        <p:spPr>
          <a:xfrm>
            <a:off x="-76200" y="152401"/>
            <a:ext cx="8763000" cy="830997"/>
          </a:xfrm>
          <a:prstGeom prst="rect">
            <a:avLst/>
          </a:prstGeom>
        </p:spPr>
        <p:txBody>
          <a:bodyPr wrap="square">
            <a:spAutoFit/>
          </a:bodyPr>
          <a:lstStyle/>
          <a:p>
            <a:pPr marL="109728" algn="ctr" eaLnBrk="1" fontAlgn="auto" hangingPunct="1">
              <a:spcAft>
                <a:spcPts val="0"/>
              </a:spcAft>
              <a:buFont typeface="Wingdings"/>
              <a:buNone/>
              <a:defRPr/>
            </a:pPr>
            <a:endParaRPr lang="ru-RU" sz="2400" b="1" dirty="0" smtClean="0"/>
          </a:p>
          <a:p>
            <a:pPr marL="109728" algn="ctr" eaLnBrk="1" fontAlgn="auto" hangingPunct="1">
              <a:spcAft>
                <a:spcPts val="0"/>
              </a:spcAft>
              <a:buFont typeface="Wingdings"/>
              <a:buNone/>
              <a:defRPr/>
            </a:pPr>
            <a:r>
              <a:rPr lang="ru-RU" sz="2400" b="1" dirty="0" smtClean="0"/>
              <a:t> </a:t>
            </a:r>
            <a:endParaRPr lang="ru-RU" b="1" dirty="0">
              <a:solidFill>
                <a:srgbClr val="7030A0"/>
              </a:solidFill>
            </a:endParaRPr>
          </a:p>
        </p:txBody>
      </p:sp>
      <p:sp>
        <p:nvSpPr>
          <p:cNvPr id="4" name="TextBox 3"/>
          <p:cNvSpPr txBox="1"/>
          <p:nvPr/>
        </p:nvSpPr>
        <p:spPr>
          <a:xfrm>
            <a:off x="3124200" y="152401"/>
            <a:ext cx="3923253" cy="461665"/>
          </a:xfrm>
          <a:prstGeom prst="rect">
            <a:avLst/>
          </a:prstGeom>
          <a:noFill/>
        </p:spPr>
        <p:txBody>
          <a:bodyPr wrap="none" rtlCol="0">
            <a:spAutoFit/>
          </a:bodyPr>
          <a:lstStyle/>
          <a:p>
            <a:pPr algn="ctr"/>
            <a:r>
              <a:rPr lang="ru-RU" sz="2400" b="1" dirty="0" smtClean="0">
                <a:solidFill>
                  <a:srgbClr val="002060"/>
                </a:solidFill>
              </a:rPr>
              <a:t>Закаливающие процедуры</a:t>
            </a:r>
            <a:endParaRPr lang="ru-RU" sz="2400" b="1" dirty="0">
              <a:solidFill>
                <a:srgbClr val="002060"/>
              </a:solidFill>
            </a:endParaRPr>
          </a:p>
        </p:txBody>
      </p:sp>
      <p:pic>
        <p:nvPicPr>
          <p:cNvPr id="11" name="Рисунок 10" descr="C:\Users\79538\Desktop\Презентация на город\Умываемся.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936504"/>
            <a:ext cx="3733800" cy="4549896"/>
          </a:xfrm>
          <a:prstGeom prst="rect">
            <a:avLst/>
          </a:prstGeom>
          <a:noFill/>
          <a:ln>
            <a:noFill/>
          </a:ln>
        </p:spPr>
      </p:pic>
      <p:pic>
        <p:nvPicPr>
          <p:cNvPr id="12" name="Рисунок 11" descr="C:\Users\79538\Desktop\Презентация на город\вытирание.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936504"/>
            <a:ext cx="3733800" cy="4549895"/>
          </a:xfrm>
          <a:prstGeom prst="rect">
            <a:avLst/>
          </a:prstGeom>
          <a:noFill/>
          <a:ln>
            <a:noFill/>
          </a:ln>
        </p:spPr>
      </p:pic>
    </p:spTree>
    <p:extLst>
      <p:ext uri="{BB962C8B-B14F-4D97-AF65-F5344CB8AC3E}">
        <p14:creationId xmlns="" xmlns:p14="http://schemas.microsoft.com/office/powerpoint/2010/main" val="2140289862"/>
      </p:ext>
    </p:extLst>
  </p:cSld>
  <p:clrMapOvr>
    <a:masterClrMapping/>
  </p:clrMapOvr>
  <mc:AlternateContent xmlns:mc="http://schemas.openxmlformats.org/markup-compatibility/2006">
    <mc:Choice xmlns="" xmlns:p14="http://schemas.microsoft.com/office/powerpoint/2010/main" Requires="p14">
      <p:transition spd="slow" p14:dur="3400" advClick="0" advTm="20000">
        <p14:reveal/>
      </p:transition>
    </mc:Choice>
    <mc:Fallback>
      <p:transition spd="slow" advClick="0" advTm="20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285999" y="6106656"/>
            <a:ext cx="5410201" cy="369332"/>
          </a:xfrm>
          <a:prstGeom prst="rect">
            <a:avLst/>
          </a:prstGeom>
        </p:spPr>
        <p:txBody>
          <a:bodyPr wrap="square">
            <a:spAutoFit/>
          </a:bodyPr>
          <a:lstStyle/>
          <a:p>
            <a:pPr marL="109728" algn="r" eaLnBrk="1" fontAlgn="auto" hangingPunct="1">
              <a:spcAft>
                <a:spcPts val="0"/>
              </a:spcAft>
              <a:buFont typeface="Wingdings"/>
              <a:buNone/>
              <a:defRPr/>
            </a:pPr>
            <a:r>
              <a:rPr lang="ru-RU" dirty="0" smtClean="0">
                <a:solidFill>
                  <a:srgbClr val="7030A0"/>
                </a:solidFill>
              </a:rPr>
              <a:t>.</a:t>
            </a:r>
            <a:endParaRPr lang="ru-RU" dirty="0">
              <a:solidFill>
                <a:srgbClr val="7030A0"/>
              </a:solidFill>
            </a:endParaRPr>
          </a:p>
        </p:txBody>
      </p:sp>
      <p:sp>
        <p:nvSpPr>
          <p:cNvPr id="5" name="Прямоугольник 4"/>
          <p:cNvSpPr/>
          <p:nvPr/>
        </p:nvSpPr>
        <p:spPr>
          <a:xfrm>
            <a:off x="-76200" y="152401"/>
            <a:ext cx="8763000" cy="1477328"/>
          </a:xfrm>
          <a:prstGeom prst="rect">
            <a:avLst/>
          </a:prstGeom>
        </p:spPr>
        <p:txBody>
          <a:bodyPr wrap="square">
            <a:spAutoFit/>
          </a:bodyPr>
          <a:lstStyle/>
          <a:p>
            <a:pPr marL="109728" algn="ctr" eaLnBrk="1" fontAlgn="auto" hangingPunct="1">
              <a:spcAft>
                <a:spcPts val="0"/>
              </a:spcAft>
              <a:buFont typeface="Wingdings"/>
              <a:buNone/>
              <a:defRPr/>
            </a:pPr>
            <a:endParaRPr lang="ru-RU" sz="2400" b="1" dirty="0" smtClean="0"/>
          </a:p>
          <a:p>
            <a:pPr marL="109728" algn="ctr" eaLnBrk="1" fontAlgn="auto" hangingPunct="1">
              <a:spcAft>
                <a:spcPts val="0"/>
              </a:spcAft>
              <a:buFont typeface="Wingdings"/>
              <a:buNone/>
              <a:defRPr/>
            </a:pPr>
            <a:r>
              <a:rPr lang="ru-RU" sz="2400" b="1" dirty="0" smtClean="0"/>
              <a:t> </a:t>
            </a:r>
            <a:endParaRPr lang="ru-RU" sz="2400" b="1" dirty="0" smtClean="0">
              <a:solidFill>
                <a:srgbClr val="7030A0"/>
              </a:solidFill>
            </a:endParaRPr>
          </a:p>
          <a:p>
            <a:pPr marL="109728" algn="ctr" eaLnBrk="1" fontAlgn="auto" hangingPunct="1">
              <a:spcAft>
                <a:spcPts val="0"/>
              </a:spcAft>
              <a:buFont typeface="Wingdings"/>
              <a:buNone/>
              <a:defRPr/>
            </a:pPr>
            <a:endParaRPr lang="ru-RU" sz="2400" b="1" dirty="0" smtClean="0">
              <a:solidFill>
                <a:srgbClr val="7030A0"/>
              </a:solidFill>
            </a:endParaRPr>
          </a:p>
          <a:p>
            <a:pPr marL="109728" algn="ctr" eaLnBrk="1" fontAlgn="auto" hangingPunct="1">
              <a:spcAft>
                <a:spcPts val="0"/>
              </a:spcAft>
              <a:buFont typeface="Wingdings"/>
              <a:buNone/>
              <a:defRPr/>
            </a:pPr>
            <a:endParaRPr lang="ru-RU" b="1" dirty="0">
              <a:solidFill>
                <a:srgbClr val="7030A0"/>
              </a:solidFill>
            </a:endParaRPr>
          </a:p>
        </p:txBody>
      </p:sp>
      <p:sp>
        <p:nvSpPr>
          <p:cNvPr id="6" name="TextBox 5"/>
          <p:cNvSpPr txBox="1"/>
          <p:nvPr/>
        </p:nvSpPr>
        <p:spPr>
          <a:xfrm>
            <a:off x="2057400" y="304800"/>
            <a:ext cx="4038600" cy="461665"/>
          </a:xfrm>
          <a:prstGeom prst="rect">
            <a:avLst/>
          </a:prstGeom>
          <a:noFill/>
        </p:spPr>
        <p:txBody>
          <a:bodyPr wrap="square" rtlCol="0">
            <a:spAutoFit/>
          </a:bodyPr>
          <a:lstStyle/>
          <a:p>
            <a:pPr algn="ctr"/>
            <a:r>
              <a:rPr lang="ru-RU" sz="2400" b="1" dirty="0" smtClean="0">
                <a:solidFill>
                  <a:srgbClr val="002060"/>
                </a:solidFill>
              </a:rPr>
              <a:t>Пальчиковая гимнастика</a:t>
            </a:r>
            <a:endParaRPr lang="ru-RU" sz="2400" b="1" dirty="0">
              <a:solidFill>
                <a:srgbClr val="002060"/>
              </a:solidFill>
            </a:endParaRPr>
          </a:p>
        </p:txBody>
      </p:sp>
      <p:pic>
        <p:nvPicPr>
          <p:cNvPr id="8" name="Рисунок 7" descr="C:\Users\79538\Desktop\Презентация на город\Пальчиковая гимнастика.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3713" y="1905000"/>
            <a:ext cx="4272085" cy="3228975"/>
          </a:xfrm>
          <a:prstGeom prst="rect">
            <a:avLst/>
          </a:prstGeom>
          <a:noFill/>
          <a:ln>
            <a:noFill/>
          </a:ln>
        </p:spPr>
      </p:pic>
      <p:sp>
        <p:nvSpPr>
          <p:cNvPr id="7" name="TextBox 6"/>
          <p:cNvSpPr txBox="1"/>
          <p:nvPr/>
        </p:nvSpPr>
        <p:spPr>
          <a:xfrm>
            <a:off x="532802" y="945289"/>
            <a:ext cx="3457550" cy="707886"/>
          </a:xfrm>
          <a:prstGeom prst="rect">
            <a:avLst/>
          </a:prstGeom>
          <a:noFill/>
        </p:spPr>
        <p:txBody>
          <a:bodyPr wrap="none" rtlCol="0">
            <a:spAutoFit/>
          </a:bodyPr>
          <a:lstStyle/>
          <a:p>
            <a:r>
              <a:rPr lang="ru-RU" sz="2000" i="1" dirty="0" smtClean="0">
                <a:solidFill>
                  <a:srgbClr val="002060"/>
                </a:solidFill>
              </a:rPr>
              <a:t>Раз, два, три, четыре, пять –</a:t>
            </a:r>
          </a:p>
          <a:p>
            <a:r>
              <a:rPr lang="ru-RU" sz="2000" i="1" dirty="0" smtClean="0">
                <a:solidFill>
                  <a:srgbClr val="002060"/>
                </a:solidFill>
              </a:rPr>
              <a:t>Будем пальчики считать…</a:t>
            </a:r>
            <a:endParaRPr lang="ru-RU" sz="2000" i="1" dirty="0">
              <a:solidFill>
                <a:srgbClr val="002060"/>
              </a:solidFill>
            </a:endParaRPr>
          </a:p>
        </p:txBody>
      </p:sp>
      <p:pic>
        <p:nvPicPr>
          <p:cNvPr id="3" name="Рисунок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04949" y="1904999"/>
            <a:ext cx="4290997" cy="3228975"/>
          </a:xfrm>
          <a:prstGeom prst="rect">
            <a:avLst/>
          </a:prstGeom>
        </p:spPr>
      </p:pic>
      <p:sp>
        <p:nvSpPr>
          <p:cNvPr id="11" name="TextBox 10"/>
          <p:cNvSpPr txBox="1"/>
          <p:nvPr/>
        </p:nvSpPr>
        <p:spPr>
          <a:xfrm>
            <a:off x="5638800" y="1253065"/>
            <a:ext cx="2422010" cy="400110"/>
          </a:xfrm>
          <a:prstGeom prst="rect">
            <a:avLst/>
          </a:prstGeom>
          <a:noFill/>
        </p:spPr>
        <p:txBody>
          <a:bodyPr wrap="none" rtlCol="0">
            <a:spAutoFit/>
          </a:bodyPr>
          <a:lstStyle/>
          <a:p>
            <a:r>
              <a:rPr lang="ru-RU" sz="2000" i="1" dirty="0" smtClean="0">
                <a:solidFill>
                  <a:srgbClr val="002060"/>
                </a:solidFill>
              </a:rPr>
              <a:t>Пальчиковый театр</a:t>
            </a:r>
            <a:endParaRPr lang="ru-RU" sz="2000" i="1" dirty="0">
              <a:solidFill>
                <a:srgbClr val="002060"/>
              </a:solidFill>
            </a:endParaRPr>
          </a:p>
        </p:txBody>
      </p:sp>
    </p:spTree>
    <p:extLst>
      <p:ext uri="{BB962C8B-B14F-4D97-AF65-F5344CB8AC3E}">
        <p14:creationId xmlns="" xmlns:p14="http://schemas.microsoft.com/office/powerpoint/2010/main" val="2909674574"/>
      </p:ext>
    </p:extLst>
  </p:cSld>
  <p:clrMapOvr>
    <a:masterClrMapping/>
  </p:clrMapOvr>
  <p:transition spd="slow" advClick="0" advTm="24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381000"/>
            <a:ext cx="2772169" cy="461665"/>
          </a:xfrm>
          <a:prstGeom prst="rect">
            <a:avLst/>
          </a:prstGeom>
          <a:noFill/>
        </p:spPr>
        <p:txBody>
          <a:bodyPr wrap="none" rtlCol="0">
            <a:spAutoFit/>
          </a:bodyPr>
          <a:lstStyle/>
          <a:p>
            <a:r>
              <a:rPr lang="ru-RU" sz="2400" b="1" dirty="0" smtClean="0">
                <a:solidFill>
                  <a:srgbClr val="002060"/>
                </a:solidFill>
              </a:rPr>
              <a:t>Физкультминутки</a:t>
            </a:r>
            <a:endParaRPr lang="ru-RU" sz="2400" b="1" dirty="0">
              <a:solidFill>
                <a:srgbClr val="002060"/>
              </a:solidFill>
            </a:endParaRPr>
          </a:p>
        </p:txBody>
      </p:sp>
      <p:pic>
        <p:nvPicPr>
          <p:cNvPr id="3" name="Рисунок 2" descr="C:\Users\79538\Desktop\Презентация на город\кружимся.jpg"/>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1524000"/>
            <a:ext cx="3686175" cy="4914900"/>
          </a:xfrm>
          <a:prstGeom prst="rect">
            <a:avLst/>
          </a:prstGeom>
          <a:noFill/>
          <a:ln>
            <a:noFill/>
          </a:ln>
        </p:spPr>
      </p:pic>
      <p:pic>
        <p:nvPicPr>
          <p:cNvPr id="4" name="Рисунок 3" descr="C:\Users\79538\Desktop\Презентация на город\кружимся3.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1541584"/>
            <a:ext cx="3581400" cy="4897315"/>
          </a:xfrm>
          <a:prstGeom prst="rect">
            <a:avLst/>
          </a:prstGeom>
          <a:noFill/>
          <a:ln>
            <a:noFill/>
          </a:ln>
        </p:spPr>
      </p:pic>
    </p:spTree>
  </p:cSld>
  <p:clrMapOvr>
    <a:masterClrMapping/>
  </p:clrMapOvr>
  <p:transition spd="slow" advClick="0" advTm="21000">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285999" y="6106656"/>
            <a:ext cx="5410201" cy="369332"/>
          </a:xfrm>
          <a:prstGeom prst="rect">
            <a:avLst/>
          </a:prstGeom>
        </p:spPr>
        <p:txBody>
          <a:bodyPr wrap="square">
            <a:spAutoFit/>
          </a:bodyPr>
          <a:lstStyle/>
          <a:p>
            <a:pPr marL="109728" algn="r" eaLnBrk="1" fontAlgn="auto" hangingPunct="1">
              <a:spcAft>
                <a:spcPts val="0"/>
              </a:spcAft>
              <a:buFont typeface="Wingdings"/>
              <a:buNone/>
              <a:defRPr/>
            </a:pPr>
            <a:r>
              <a:rPr lang="ru-RU" dirty="0" smtClean="0">
                <a:solidFill>
                  <a:srgbClr val="7030A0"/>
                </a:solidFill>
              </a:rPr>
              <a:t>.</a:t>
            </a:r>
            <a:endParaRPr lang="ru-RU" dirty="0">
              <a:solidFill>
                <a:srgbClr val="7030A0"/>
              </a:solidFill>
            </a:endParaRPr>
          </a:p>
        </p:txBody>
      </p:sp>
      <p:sp>
        <p:nvSpPr>
          <p:cNvPr id="2" name="TextBox 1"/>
          <p:cNvSpPr txBox="1"/>
          <p:nvPr/>
        </p:nvSpPr>
        <p:spPr>
          <a:xfrm>
            <a:off x="457200" y="381000"/>
            <a:ext cx="8229600" cy="1077218"/>
          </a:xfrm>
          <a:prstGeom prst="rect">
            <a:avLst/>
          </a:prstGeom>
          <a:noFill/>
        </p:spPr>
        <p:txBody>
          <a:bodyPr wrap="square" rtlCol="0">
            <a:spAutoFit/>
          </a:bodyPr>
          <a:lstStyle/>
          <a:p>
            <a:r>
              <a:rPr lang="ru-RU" sz="2400" b="1" dirty="0" smtClean="0">
                <a:solidFill>
                  <a:srgbClr val="002060"/>
                </a:solidFill>
              </a:rPr>
              <a:t>                           Дыхательная гимнастика                                                          </a:t>
            </a:r>
            <a:r>
              <a:rPr lang="ru-RU" sz="2000" b="1" i="1" dirty="0" smtClean="0"/>
              <a:t>Дыхательная </a:t>
            </a:r>
            <a:r>
              <a:rPr lang="ru-RU" sz="2000" b="1" i="1" dirty="0"/>
              <a:t>гимнастика</a:t>
            </a:r>
            <a:r>
              <a:rPr lang="ru-RU" sz="2000" dirty="0"/>
              <a:t> </a:t>
            </a:r>
            <a:r>
              <a:rPr lang="ru-RU" sz="2000" i="1" dirty="0" smtClean="0"/>
              <a:t>- комплекс </a:t>
            </a:r>
            <a:r>
              <a:rPr lang="ru-RU" sz="2000" i="1" dirty="0"/>
              <a:t>упражнений основанный на дыхательной функции организма.</a:t>
            </a:r>
            <a:r>
              <a:rPr lang="ru-RU" sz="2000" dirty="0"/>
              <a:t> </a:t>
            </a:r>
            <a:endParaRPr lang="ru-RU" sz="2000" dirty="0">
              <a:solidFill>
                <a:srgbClr val="002060"/>
              </a:solidFill>
            </a:endParaRPr>
          </a:p>
        </p:txBody>
      </p:sp>
      <p:pic>
        <p:nvPicPr>
          <p:cNvPr id="4" name="Рисунок 3" descr="C:\Users\79538\Desktop\Презентация на город\кораблик3.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2528187"/>
            <a:ext cx="2657475" cy="3543300"/>
          </a:xfrm>
          <a:prstGeom prst="rect">
            <a:avLst/>
          </a:prstGeom>
          <a:noFill/>
          <a:ln>
            <a:noFill/>
          </a:ln>
        </p:spPr>
      </p:pic>
      <p:pic>
        <p:nvPicPr>
          <p:cNvPr id="5" name="Рисунок 4" descr="C:\Users\79538\Desktop\Презентация на город\кораблик2.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20005" y="2528187"/>
            <a:ext cx="2804795" cy="3543300"/>
          </a:xfrm>
          <a:prstGeom prst="rect">
            <a:avLst/>
          </a:prstGeom>
          <a:noFill/>
          <a:ln>
            <a:noFill/>
          </a:ln>
        </p:spPr>
      </p:pic>
      <p:sp>
        <p:nvSpPr>
          <p:cNvPr id="3" name="TextBox 2"/>
          <p:cNvSpPr txBox="1"/>
          <p:nvPr/>
        </p:nvSpPr>
        <p:spPr>
          <a:xfrm>
            <a:off x="2895600" y="1699846"/>
            <a:ext cx="2514600" cy="707886"/>
          </a:xfrm>
          <a:prstGeom prst="rect">
            <a:avLst/>
          </a:prstGeom>
          <a:noFill/>
        </p:spPr>
        <p:txBody>
          <a:bodyPr wrap="square" rtlCol="0">
            <a:spAutoFit/>
          </a:bodyPr>
          <a:lstStyle/>
          <a:p>
            <a:pPr algn="ctr"/>
            <a:r>
              <a:rPr lang="ru-RU" sz="2000" b="1" dirty="0" smtClean="0">
                <a:solidFill>
                  <a:srgbClr val="002060"/>
                </a:solidFill>
              </a:rPr>
              <a:t>Упражнение «Кораблик»</a:t>
            </a:r>
            <a:endParaRPr lang="ru-RU" sz="2000" b="1" dirty="0">
              <a:solidFill>
                <a:srgbClr val="002060"/>
              </a:solidFill>
            </a:endParaRPr>
          </a:p>
        </p:txBody>
      </p:sp>
    </p:spTree>
    <p:extLst>
      <p:ext uri="{BB962C8B-B14F-4D97-AF65-F5344CB8AC3E}">
        <p14:creationId xmlns="" xmlns:p14="http://schemas.microsoft.com/office/powerpoint/2010/main" val="1130660423"/>
      </p:ext>
    </p:extLst>
  </p:cSld>
  <p:clrMapOvr>
    <a:masterClrMapping/>
  </p:clrMapOvr>
  <p:transition spd="slow" advClick="0" advTm="13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79538\Desktop\Презентация на город\майя дыхание.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399" y="844824"/>
            <a:ext cx="3578225" cy="2683510"/>
          </a:xfrm>
          <a:prstGeom prst="rect">
            <a:avLst/>
          </a:prstGeom>
          <a:noFill/>
          <a:ln>
            <a:noFill/>
          </a:ln>
        </p:spPr>
      </p:pic>
      <p:sp>
        <p:nvSpPr>
          <p:cNvPr id="3" name="TextBox 2"/>
          <p:cNvSpPr txBox="1"/>
          <p:nvPr/>
        </p:nvSpPr>
        <p:spPr>
          <a:xfrm>
            <a:off x="228600" y="432991"/>
            <a:ext cx="4800600" cy="400110"/>
          </a:xfrm>
          <a:prstGeom prst="rect">
            <a:avLst/>
          </a:prstGeom>
          <a:noFill/>
        </p:spPr>
        <p:txBody>
          <a:bodyPr wrap="square" rtlCol="0">
            <a:spAutoFit/>
          </a:bodyPr>
          <a:lstStyle/>
          <a:p>
            <a:r>
              <a:rPr lang="ru-RU" sz="2000" b="1" dirty="0" smtClean="0">
                <a:solidFill>
                  <a:srgbClr val="002060"/>
                </a:solidFill>
              </a:rPr>
              <a:t>Упражнение «Сдуй жучка с листочка»</a:t>
            </a:r>
            <a:endParaRPr lang="ru-RU" sz="2000" b="1" dirty="0">
              <a:solidFill>
                <a:srgbClr val="002060"/>
              </a:solidFill>
            </a:endParaRPr>
          </a:p>
        </p:txBody>
      </p:sp>
      <p:sp>
        <p:nvSpPr>
          <p:cNvPr id="4" name="TextBox 3"/>
          <p:cNvSpPr txBox="1"/>
          <p:nvPr/>
        </p:nvSpPr>
        <p:spPr>
          <a:xfrm>
            <a:off x="5656385" y="432991"/>
            <a:ext cx="3124200" cy="400110"/>
          </a:xfrm>
          <a:prstGeom prst="rect">
            <a:avLst/>
          </a:prstGeom>
          <a:noFill/>
        </p:spPr>
        <p:txBody>
          <a:bodyPr wrap="square" rtlCol="0">
            <a:spAutoFit/>
          </a:bodyPr>
          <a:lstStyle/>
          <a:p>
            <a:r>
              <a:rPr lang="ru-RU" sz="2000" b="1" dirty="0" smtClean="0">
                <a:solidFill>
                  <a:srgbClr val="002060"/>
                </a:solidFill>
              </a:rPr>
              <a:t>Упражнение «Бабочка»</a:t>
            </a:r>
            <a:endParaRPr lang="ru-RU" sz="2000" b="1" dirty="0">
              <a:solidFill>
                <a:srgbClr val="002060"/>
              </a:solidFill>
            </a:endParaRPr>
          </a:p>
        </p:txBody>
      </p:sp>
      <p:pic>
        <p:nvPicPr>
          <p:cNvPr id="5" name="Рисунок 4" descr="C:\Users\79538\Desktop\Презентация на город\Лиза дует.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72359" y="844824"/>
            <a:ext cx="2635885" cy="3514725"/>
          </a:xfrm>
          <a:prstGeom prst="rect">
            <a:avLst/>
          </a:prstGeom>
          <a:noFill/>
          <a:ln>
            <a:noFill/>
          </a:ln>
        </p:spPr>
      </p:pic>
      <p:pic>
        <p:nvPicPr>
          <p:cNvPr id="6" name="Рисунок 5" descr="C:\Users\79538\Desktop\Презентация на город\Дыхание.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399" y="3810000"/>
            <a:ext cx="3668711" cy="2843212"/>
          </a:xfrm>
          <a:prstGeom prst="rect">
            <a:avLst/>
          </a:prstGeom>
          <a:noFill/>
          <a:ln>
            <a:noFill/>
          </a:ln>
        </p:spPr>
      </p:pic>
      <p:sp>
        <p:nvSpPr>
          <p:cNvPr id="7" name="TextBox 6"/>
          <p:cNvSpPr txBox="1"/>
          <p:nvPr/>
        </p:nvSpPr>
        <p:spPr>
          <a:xfrm>
            <a:off x="762000" y="3413354"/>
            <a:ext cx="2895600" cy="400110"/>
          </a:xfrm>
          <a:prstGeom prst="rect">
            <a:avLst/>
          </a:prstGeom>
          <a:noFill/>
        </p:spPr>
        <p:txBody>
          <a:bodyPr wrap="square" rtlCol="0">
            <a:spAutoFit/>
          </a:bodyPr>
          <a:lstStyle/>
          <a:p>
            <a:r>
              <a:rPr lang="ru-RU" sz="2000" b="1" dirty="0" smtClean="0">
                <a:solidFill>
                  <a:srgbClr val="002060"/>
                </a:solidFill>
              </a:rPr>
              <a:t>Упражнение «Ветерок»</a:t>
            </a:r>
            <a:endParaRPr lang="ru-RU" sz="2000" b="1" dirty="0">
              <a:solidFill>
                <a:srgbClr val="002060"/>
              </a:solidFill>
            </a:endParaRPr>
          </a:p>
        </p:txBody>
      </p:sp>
      <p:pic>
        <p:nvPicPr>
          <p:cNvPr id="9" name="Рисунок 8" descr="G:\Переделка презен\рамки.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6200000">
            <a:off x="5938619" y="4119781"/>
            <a:ext cx="2193608" cy="2945643"/>
          </a:xfrm>
          <a:prstGeom prst="rect">
            <a:avLst/>
          </a:prstGeom>
          <a:noFill/>
          <a:ln>
            <a:noFill/>
          </a:ln>
        </p:spPr>
      </p:pic>
    </p:spTree>
    <p:extLst>
      <p:ext uri="{BB962C8B-B14F-4D97-AF65-F5344CB8AC3E}">
        <p14:creationId xmlns="" xmlns:p14="http://schemas.microsoft.com/office/powerpoint/2010/main" val="2926373477"/>
      </p:ext>
    </p:extLst>
  </p:cSld>
  <p:clrMapOvr>
    <a:masterClrMapping/>
  </p:clrMapOvr>
  <mc:AlternateContent xmlns:mc="http://schemas.openxmlformats.org/markup-compatibility/2006">
    <mc:Choice xmlns=""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79538\Desktop\Презентация на город\едим яблоки.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60630" y="1524000"/>
            <a:ext cx="4454769" cy="3352800"/>
          </a:xfrm>
          <a:prstGeom prst="rect">
            <a:avLst/>
          </a:prstGeom>
          <a:noFill/>
          <a:ln>
            <a:noFill/>
          </a:ln>
        </p:spPr>
      </p:pic>
      <p:sp>
        <p:nvSpPr>
          <p:cNvPr id="4" name="TextBox 3"/>
          <p:cNvSpPr txBox="1"/>
          <p:nvPr/>
        </p:nvSpPr>
        <p:spPr>
          <a:xfrm>
            <a:off x="347517" y="533400"/>
            <a:ext cx="8522269" cy="707886"/>
          </a:xfrm>
          <a:prstGeom prst="rect">
            <a:avLst/>
          </a:prstGeom>
          <a:noFill/>
        </p:spPr>
        <p:txBody>
          <a:bodyPr wrap="none" rtlCol="0">
            <a:spAutoFit/>
          </a:bodyPr>
          <a:lstStyle/>
          <a:p>
            <a:pPr algn="ctr"/>
            <a:r>
              <a:rPr lang="ru-RU" sz="2000" b="1" dirty="0" smtClean="0">
                <a:solidFill>
                  <a:srgbClr val="002060"/>
                </a:solidFill>
              </a:rPr>
              <a:t>Ежедневное обогащение организма витаминами </a:t>
            </a:r>
          </a:p>
          <a:p>
            <a:pPr algn="ctr"/>
            <a:r>
              <a:rPr lang="ru-RU" sz="2000" b="1" dirty="0" smtClean="0">
                <a:solidFill>
                  <a:srgbClr val="002060"/>
                </a:solidFill>
              </a:rPr>
              <a:t>(фрукты, фруктовый сок, отвар из шиповника, морсы из свежей ягоды)</a:t>
            </a:r>
            <a:endParaRPr lang="ru-RU" sz="2000" b="1" dirty="0">
              <a:solidFill>
                <a:srgbClr val="002060"/>
              </a:solidFill>
            </a:endParaRPr>
          </a:p>
        </p:txBody>
      </p:sp>
      <p:pic>
        <p:nvPicPr>
          <p:cNvPr id="6" name="Рисунок 5" descr="G:\Переделка презен\пьем сок.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444" y="2647394"/>
            <a:ext cx="3919683" cy="2885209"/>
          </a:xfrm>
          <a:prstGeom prst="rect">
            <a:avLst/>
          </a:prstGeom>
          <a:noFill/>
          <a:ln>
            <a:noFill/>
          </a:ln>
        </p:spPr>
      </p:pic>
    </p:spTree>
    <p:extLst>
      <p:ext uri="{BB962C8B-B14F-4D97-AF65-F5344CB8AC3E}">
        <p14:creationId xmlns="" xmlns:p14="http://schemas.microsoft.com/office/powerpoint/2010/main" val="570962657"/>
      </p:ext>
    </p:extLst>
  </p:cSld>
  <p:clrMapOvr>
    <a:masterClrMapping/>
  </p:clrMapOvr>
  <mc:AlternateContent xmlns:mc="http://schemas.openxmlformats.org/markup-compatibility/2006">
    <mc:Choice xmlns="" xmlns:p14="http://schemas.microsoft.com/office/powerpoint/2010/main" Requires="p14">
      <p:transition spd="slow" p14:dur="2000" advClick="0" advTm="18000"/>
    </mc:Choice>
    <mc:Fallback>
      <p:transition spd="slow" advClick="0" advTm="18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285999" y="6106656"/>
            <a:ext cx="5410201" cy="369332"/>
          </a:xfrm>
          <a:prstGeom prst="rect">
            <a:avLst/>
          </a:prstGeom>
        </p:spPr>
        <p:txBody>
          <a:bodyPr wrap="square">
            <a:spAutoFit/>
          </a:bodyPr>
          <a:lstStyle/>
          <a:p>
            <a:pPr marL="109728" algn="r" eaLnBrk="1" fontAlgn="auto" hangingPunct="1">
              <a:spcAft>
                <a:spcPts val="0"/>
              </a:spcAft>
              <a:buFont typeface="Wingdings"/>
              <a:buNone/>
              <a:defRPr/>
            </a:pPr>
            <a:r>
              <a:rPr lang="ru-RU" dirty="0" smtClean="0">
                <a:solidFill>
                  <a:srgbClr val="7030A0"/>
                </a:solidFill>
              </a:rPr>
              <a:t>.</a:t>
            </a:r>
            <a:endParaRPr lang="ru-RU" dirty="0">
              <a:solidFill>
                <a:srgbClr val="7030A0"/>
              </a:solidFill>
            </a:endParaRPr>
          </a:p>
        </p:txBody>
      </p:sp>
      <p:sp>
        <p:nvSpPr>
          <p:cNvPr id="7" name="Rectangle 2"/>
          <p:cNvSpPr>
            <a:spLocks noChangeArrowheads="1"/>
          </p:cNvSpPr>
          <p:nvPr/>
        </p:nvSpPr>
        <p:spPr bwMode="auto">
          <a:xfrm>
            <a:off x="1143000" y="392668"/>
            <a:ext cx="7162800"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C00000"/>
                </a:solidFill>
                <a:effectLst/>
                <a:ea typeface="Times New Roman" pitchFamily="18" charset="0"/>
                <a:cs typeface="Times New Roman" pitchFamily="18" charset="0"/>
              </a:rPr>
              <a:t>Здоровьесберегающая</a:t>
            </a:r>
            <a:r>
              <a:rPr kumimoji="0" lang="ru-RU" sz="2400" b="1" i="0" u="none" strike="noStrike" cap="none" normalizeH="0" baseline="0" dirty="0" smtClean="0">
                <a:ln>
                  <a:noFill/>
                </a:ln>
                <a:solidFill>
                  <a:srgbClr val="C00000"/>
                </a:solidFill>
                <a:effectLst/>
                <a:ea typeface="Times New Roman" pitchFamily="18" charset="0"/>
                <a:cs typeface="Times New Roman" pitchFamily="18" charset="0"/>
              </a:rPr>
              <a:t> среда группы:</a:t>
            </a:r>
            <a:endParaRPr kumimoji="0" lang="ru-RU" sz="2400" b="0" i="0" u="none" strike="noStrike" cap="none" normalizeH="0" baseline="0" dirty="0" smtClean="0">
              <a:ln>
                <a:noFill/>
              </a:ln>
              <a:solidFill>
                <a:srgbClr val="C00000"/>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0" y="5029200"/>
            <a:ext cx="9144000" cy="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272415" y="914400"/>
            <a:ext cx="4876800" cy="677108"/>
          </a:xfrm>
          <a:prstGeom prst="rect">
            <a:avLst/>
          </a:prstGeom>
        </p:spPr>
        <p:txBody>
          <a:bodyPr wrap="square">
            <a:spAutoFit/>
          </a:bodyPr>
          <a:lstStyle/>
          <a:p>
            <a:pPr marL="109728" algn="ctr" eaLnBrk="1" fontAlgn="auto" hangingPunct="1">
              <a:spcAft>
                <a:spcPts val="0"/>
              </a:spcAft>
              <a:buFont typeface="Wingdings"/>
              <a:buNone/>
              <a:defRPr/>
            </a:pPr>
            <a:endParaRPr lang="ru-RU" b="1" dirty="0">
              <a:solidFill>
                <a:srgbClr val="7030A0"/>
              </a:solidFill>
            </a:endParaRPr>
          </a:p>
          <a:p>
            <a:pPr marL="109728" algn="ctr" eaLnBrk="1" fontAlgn="auto" hangingPunct="1">
              <a:spcAft>
                <a:spcPts val="0"/>
              </a:spcAft>
              <a:buFont typeface="Wingdings"/>
              <a:buNone/>
              <a:defRPr/>
            </a:pPr>
            <a:r>
              <a:rPr lang="ru-RU" sz="2000" b="1" dirty="0">
                <a:solidFill>
                  <a:srgbClr val="002060"/>
                </a:solidFill>
              </a:rPr>
              <a:t>Центр « Физического развития»</a:t>
            </a:r>
          </a:p>
        </p:txBody>
      </p:sp>
      <p:pic>
        <p:nvPicPr>
          <p:cNvPr id="6" name="Рисунок 5" descr="C:\Users\79538\Desktop\Презентация на город\физуголок.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5476" y="1905000"/>
            <a:ext cx="4126523" cy="3657600"/>
          </a:xfrm>
          <a:prstGeom prst="rect">
            <a:avLst/>
          </a:prstGeom>
          <a:noFill/>
          <a:ln>
            <a:noFill/>
          </a:ln>
        </p:spPr>
      </p:pic>
      <p:sp>
        <p:nvSpPr>
          <p:cNvPr id="11" name="Прямоугольник 10"/>
          <p:cNvSpPr/>
          <p:nvPr/>
        </p:nvSpPr>
        <p:spPr>
          <a:xfrm>
            <a:off x="4572000" y="1752600"/>
            <a:ext cx="4419600" cy="677108"/>
          </a:xfrm>
          <a:prstGeom prst="rect">
            <a:avLst/>
          </a:prstGeom>
        </p:spPr>
        <p:txBody>
          <a:bodyPr wrap="square">
            <a:spAutoFit/>
          </a:bodyPr>
          <a:lstStyle/>
          <a:p>
            <a:pPr marL="109728" algn="ctr" eaLnBrk="1" fontAlgn="auto" hangingPunct="1">
              <a:spcAft>
                <a:spcPts val="0"/>
              </a:spcAft>
              <a:buFont typeface="Wingdings"/>
              <a:buNone/>
              <a:defRPr/>
            </a:pPr>
            <a:endParaRPr lang="ru-RU" b="1" dirty="0">
              <a:solidFill>
                <a:srgbClr val="7030A0"/>
              </a:solidFill>
            </a:endParaRPr>
          </a:p>
          <a:p>
            <a:pPr marL="109728" algn="ctr" eaLnBrk="1" fontAlgn="auto" hangingPunct="1">
              <a:spcAft>
                <a:spcPts val="0"/>
              </a:spcAft>
              <a:buFont typeface="Wingdings"/>
              <a:buNone/>
              <a:defRPr/>
            </a:pPr>
            <a:r>
              <a:rPr lang="ru-RU" sz="2000" b="1" dirty="0">
                <a:solidFill>
                  <a:srgbClr val="002060"/>
                </a:solidFill>
              </a:rPr>
              <a:t>Центр </a:t>
            </a:r>
            <a:r>
              <a:rPr lang="ru-RU" sz="2000" b="1" dirty="0" smtClean="0">
                <a:solidFill>
                  <a:srgbClr val="002060"/>
                </a:solidFill>
              </a:rPr>
              <a:t>«Сенсорного </a:t>
            </a:r>
            <a:r>
              <a:rPr lang="ru-RU" sz="2000" b="1" dirty="0">
                <a:solidFill>
                  <a:srgbClr val="002060"/>
                </a:solidFill>
              </a:rPr>
              <a:t>развития»</a:t>
            </a:r>
          </a:p>
        </p:txBody>
      </p:sp>
      <p:pic>
        <p:nvPicPr>
          <p:cNvPr id="12" name="Рисунок 11" descr="C:\Users\79538\Desktop\Презентация на город\уголок сенсорики.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96484" y="2983468"/>
            <a:ext cx="4234815" cy="3123188"/>
          </a:xfrm>
          <a:prstGeom prst="rect">
            <a:avLst/>
          </a:prstGeom>
          <a:noFill/>
          <a:ln>
            <a:noFill/>
          </a:ln>
        </p:spPr>
      </p:pic>
    </p:spTree>
    <p:extLst>
      <p:ext uri="{BB962C8B-B14F-4D97-AF65-F5344CB8AC3E}">
        <p14:creationId xmlns="" xmlns:p14="http://schemas.microsoft.com/office/powerpoint/2010/main" val="3370459507"/>
      </p:ext>
    </p:extLst>
  </p:cSld>
  <p:clrMapOvr>
    <a:masterClrMapping/>
  </p:clrMapOvr>
  <p:transition spd="slow" advClick="0" advTm="15000">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285999" y="6106656"/>
            <a:ext cx="5410201" cy="369332"/>
          </a:xfrm>
          <a:prstGeom prst="rect">
            <a:avLst/>
          </a:prstGeom>
        </p:spPr>
        <p:txBody>
          <a:bodyPr wrap="square">
            <a:spAutoFit/>
          </a:bodyPr>
          <a:lstStyle/>
          <a:p>
            <a:pPr marL="109728" algn="r" eaLnBrk="1" fontAlgn="auto" hangingPunct="1">
              <a:spcAft>
                <a:spcPts val="0"/>
              </a:spcAft>
              <a:buFont typeface="Wingdings"/>
              <a:buNone/>
              <a:defRPr/>
            </a:pPr>
            <a:r>
              <a:rPr lang="ru-RU" dirty="0" smtClean="0">
                <a:solidFill>
                  <a:srgbClr val="7030A0"/>
                </a:solidFill>
              </a:rPr>
              <a:t>.</a:t>
            </a:r>
            <a:endParaRPr lang="ru-RU" dirty="0">
              <a:solidFill>
                <a:srgbClr val="7030A0"/>
              </a:solidFill>
            </a:endParaRPr>
          </a:p>
        </p:txBody>
      </p:sp>
      <p:sp>
        <p:nvSpPr>
          <p:cNvPr id="14" name="Прямоугольник 13"/>
          <p:cNvSpPr/>
          <p:nvPr/>
        </p:nvSpPr>
        <p:spPr>
          <a:xfrm rot="10800000" flipV="1">
            <a:off x="457200" y="381000"/>
            <a:ext cx="8153400" cy="2585323"/>
          </a:xfrm>
          <a:prstGeom prst="rect">
            <a:avLst/>
          </a:prstGeom>
        </p:spPr>
        <p:txBody>
          <a:bodyPr wrap="square">
            <a:spAutoFit/>
          </a:bodyPr>
          <a:lstStyle/>
          <a:p>
            <a:pPr marL="109728" algn="ctr" eaLnBrk="1" fontAlgn="auto" hangingPunct="1">
              <a:spcAft>
                <a:spcPts val="0"/>
              </a:spcAft>
              <a:buFont typeface="Wingdings"/>
              <a:buNone/>
              <a:defRPr/>
            </a:pPr>
            <a:endParaRPr lang="ru-RU" b="1" dirty="0" smtClean="0"/>
          </a:p>
          <a:p>
            <a:pPr marL="109728" algn="just" eaLnBrk="1" fontAlgn="auto" hangingPunct="1">
              <a:spcAft>
                <a:spcPts val="0"/>
              </a:spcAft>
              <a:buFont typeface="Wingdings"/>
              <a:buNone/>
              <a:defRPr/>
            </a:pPr>
            <a:r>
              <a:rPr lang="ru-RU" sz="2400" b="1" dirty="0" smtClean="0"/>
              <a:t>	Применение в работе </a:t>
            </a:r>
            <a:r>
              <a:rPr lang="ru-RU" sz="2400" b="1" dirty="0" err="1" smtClean="0"/>
              <a:t>здоровьесберегающих</a:t>
            </a:r>
            <a:r>
              <a:rPr lang="ru-RU" sz="2400" b="1" dirty="0" smtClean="0"/>
              <a:t> технологий, повышает результативность воспитательно – образовательного процесса,  формирует у педагогов и родителей ценностные ориентации, направленные на укрепление здоровья, а у ребенка – на здоровый образ жизни.</a:t>
            </a:r>
            <a:endParaRPr lang="ru-RU" sz="2400" b="1" dirty="0"/>
          </a:p>
        </p:txBody>
      </p:sp>
      <p:pic>
        <p:nvPicPr>
          <p:cNvPr id="4" name="Рисунок 3" descr="Описание: http://www.detsad-oktyabrski.ru/wp-content/uploads/2020/02/2018-11-21_17.jpg"/>
          <p:cNvPicPr/>
          <p:nvPr/>
        </p:nvPicPr>
        <p:blipFill>
          <a:blip r:embed="rId2">
            <a:extLst>
              <a:ext uri="{28A0092B-C50C-407E-A947-70E740481C1C}">
                <a14:useLocalDpi xmlns="" xmlns:a14="http://schemas.microsoft.com/office/drawing/2010/main" val="0"/>
              </a:ext>
            </a:extLst>
          </a:blip>
          <a:srcRect/>
          <a:stretch>
            <a:fillRect/>
          </a:stretch>
        </p:blipFill>
        <p:spPr bwMode="auto">
          <a:xfrm>
            <a:off x="1307123" y="2966324"/>
            <a:ext cx="6096000" cy="3797506"/>
          </a:xfrm>
          <a:prstGeom prst="rect">
            <a:avLst/>
          </a:prstGeom>
          <a:noFill/>
          <a:ln>
            <a:noFill/>
          </a:ln>
        </p:spPr>
      </p:pic>
    </p:spTree>
    <p:extLst>
      <p:ext uri="{BB962C8B-B14F-4D97-AF65-F5344CB8AC3E}">
        <p14:creationId xmlns="" xmlns:p14="http://schemas.microsoft.com/office/powerpoint/2010/main" val="2988708589"/>
      </p:ext>
    </p:extLst>
  </p:cSld>
  <p:clrMapOvr>
    <a:masterClrMapping/>
  </p:clrMapOvr>
  <mc:AlternateContent xmlns:mc="http://schemas.openxmlformats.org/markup-compatibility/2006">
    <mc:Choice xmlns="" xmlns:p14="http://schemas.microsoft.com/office/powerpoint/2010/main" Requires="p14">
      <p:transition spd="slow" p14:dur="3400" advClick="0" advTm="23000">
        <p14:reveal/>
      </p:transition>
    </mc:Choice>
    <mc:Fallback>
      <p:transition spd="slow" advClick="0" advTm="2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285999" y="6106656"/>
            <a:ext cx="5410201" cy="369332"/>
          </a:xfrm>
          <a:prstGeom prst="rect">
            <a:avLst/>
          </a:prstGeom>
        </p:spPr>
        <p:txBody>
          <a:bodyPr wrap="square">
            <a:spAutoFit/>
          </a:bodyPr>
          <a:lstStyle/>
          <a:p>
            <a:pPr marL="109728" algn="r" eaLnBrk="1" fontAlgn="auto" hangingPunct="1">
              <a:spcAft>
                <a:spcPts val="0"/>
              </a:spcAft>
              <a:buFont typeface="Wingdings"/>
              <a:buNone/>
              <a:defRPr/>
            </a:pPr>
            <a:r>
              <a:rPr lang="ru-RU" dirty="0" smtClean="0">
                <a:solidFill>
                  <a:srgbClr val="7030A0"/>
                </a:solidFill>
              </a:rPr>
              <a:t>.</a:t>
            </a:r>
            <a:endParaRPr lang="ru-RU" dirty="0">
              <a:solidFill>
                <a:srgbClr val="7030A0"/>
              </a:solidFill>
            </a:endParaRPr>
          </a:p>
        </p:txBody>
      </p:sp>
      <p:sp>
        <p:nvSpPr>
          <p:cNvPr id="5" name="Прямоугольник 4"/>
          <p:cNvSpPr/>
          <p:nvPr/>
        </p:nvSpPr>
        <p:spPr>
          <a:xfrm>
            <a:off x="457200" y="381000"/>
            <a:ext cx="7391400" cy="5632311"/>
          </a:xfrm>
          <a:prstGeom prst="rect">
            <a:avLst/>
          </a:prstGeom>
        </p:spPr>
        <p:txBody>
          <a:bodyPr wrap="square">
            <a:spAutoFit/>
          </a:bodyPr>
          <a:lstStyle/>
          <a:p>
            <a:pPr algn="just"/>
            <a:r>
              <a:rPr lang="ru-RU" sz="2000" dirty="0" smtClean="0"/>
              <a:t>	Организация </a:t>
            </a:r>
            <a:r>
              <a:rPr lang="ru-RU" sz="2000" dirty="0"/>
              <a:t>занятий по сохранению и укреплению здоровья детей требует активного участия воспитателя. </a:t>
            </a:r>
          </a:p>
          <a:p>
            <a:pPr algn="just"/>
            <a:r>
              <a:rPr lang="ru-RU" sz="2000" dirty="0" smtClean="0"/>
              <a:t>	Ранний </a:t>
            </a:r>
            <a:r>
              <a:rPr lang="ru-RU" sz="2000" dirty="0"/>
              <a:t>возраст </a:t>
            </a:r>
            <a:r>
              <a:rPr lang="ru-RU" sz="2000" dirty="0" smtClean="0"/>
              <a:t>- это </a:t>
            </a:r>
            <a:r>
              <a:rPr lang="ru-RU" sz="2000" dirty="0"/>
              <a:t>возраст, который ограничен малыми возможностями самих малышей, но одновременно очень важный период в жизни человека, в котором закладываются все основные кирпичики его будущего благополучия. Нам хотелось показать, как в повседневной жизни дошкольного учреждения </a:t>
            </a:r>
            <a:r>
              <a:rPr lang="ru-RU" sz="2000" dirty="0" smtClean="0"/>
              <a:t>реализуются </a:t>
            </a:r>
            <a:r>
              <a:rPr lang="ru-RU" sz="2000" dirty="0" err="1"/>
              <a:t>здоровьесберегающие</a:t>
            </a:r>
            <a:r>
              <a:rPr lang="ru-RU" sz="2000" dirty="0"/>
              <a:t> </a:t>
            </a:r>
            <a:r>
              <a:rPr lang="ru-RU" sz="2000" dirty="0" smtClean="0"/>
              <a:t>технологии.</a:t>
            </a:r>
          </a:p>
          <a:p>
            <a:pPr algn="just"/>
            <a:r>
              <a:rPr lang="ru-RU" sz="2000" dirty="0"/>
              <a:t>	</a:t>
            </a:r>
            <a:r>
              <a:rPr lang="ru-RU" sz="2000" dirty="0" smtClean="0"/>
              <a:t>Опираясь на практический опыт нашего учреждения, в период адаптации использование </a:t>
            </a:r>
            <a:r>
              <a:rPr lang="ru-RU" sz="2000" dirty="0" err="1" smtClean="0"/>
              <a:t>здоровьесберегающих</a:t>
            </a:r>
            <a:r>
              <a:rPr lang="ru-RU" sz="2000" dirty="0" smtClean="0"/>
              <a:t> технологий позволяет минимизировать психоэмоциональный стресс детей раннего возраста. 	</a:t>
            </a:r>
          </a:p>
          <a:p>
            <a:pPr algn="just"/>
            <a:r>
              <a:rPr lang="ru-RU" sz="2000" dirty="0" smtClean="0"/>
              <a:t>Все </a:t>
            </a:r>
            <a:r>
              <a:rPr lang="ru-RU" sz="2000" dirty="0"/>
              <a:t>виды </a:t>
            </a:r>
            <a:r>
              <a:rPr lang="ru-RU" sz="2000" dirty="0" err="1"/>
              <a:t>здоровьесберегающих</a:t>
            </a:r>
            <a:r>
              <a:rPr lang="ru-RU" sz="2000" dirty="0"/>
              <a:t> технологий отлично подходят для решения этой задачи</a:t>
            </a:r>
            <a:r>
              <a:rPr lang="ru-RU" sz="2000" dirty="0" smtClean="0"/>
              <a:t>.</a:t>
            </a:r>
          </a:p>
          <a:p>
            <a:pPr algn="just"/>
            <a:r>
              <a:rPr lang="ru-RU" sz="2000" dirty="0"/>
              <a:t> </a:t>
            </a:r>
            <a:r>
              <a:rPr lang="ru-RU" sz="2000" dirty="0" smtClean="0"/>
              <a:t>В сохранении и укреплении здоровья детей большую роль играют родители, следуя советам педагогов, консультациям, беседам, они продолжают дома начатую работу в группе.</a:t>
            </a:r>
            <a:endParaRPr lang="ru-RU" sz="2000" dirty="0"/>
          </a:p>
          <a:p>
            <a:endParaRPr lang="ru-RU" sz="2000" dirty="0"/>
          </a:p>
        </p:txBody>
      </p:sp>
    </p:spTree>
    <p:extLst>
      <p:ext uri="{BB962C8B-B14F-4D97-AF65-F5344CB8AC3E}">
        <p14:creationId xmlns="" xmlns:p14="http://schemas.microsoft.com/office/powerpoint/2010/main" val="3850677931"/>
      </p:ext>
    </p:extLst>
  </p:cSld>
  <p:clrMapOvr>
    <a:masterClrMapping/>
  </p:clrMapOvr>
  <mc:AlternateContent xmlns:mc="http://schemas.openxmlformats.org/markup-compatibility/2006">
    <mc:Choice xmlns="" xmlns:p14="http://schemas.microsoft.com/office/powerpoint/2010/main" Requires="p14">
      <p:transition spd="med" p14:dur="700" advClick="0" advTm="10000">
        <p:fade/>
      </p:transition>
    </mc:Choice>
    <mc:Fallback>
      <p:transition spd="med" advClick="0"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8600" y="228600"/>
            <a:ext cx="6705600" cy="615553"/>
          </a:xfrm>
          <a:prstGeom prst="rect">
            <a:avLst/>
          </a:prstGeom>
        </p:spPr>
        <p:txBody>
          <a:bodyPr wrap="square">
            <a:spAutoFit/>
          </a:bodyPr>
          <a:lstStyle/>
          <a:p>
            <a:pPr algn="ct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ru-RU" sz="1600"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endParaRPr>
          </a:p>
        </p:txBody>
      </p:sp>
      <p:sp>
        <p:nvSpPr>
          <p:cNvPr id="10" name="Прямоугольник 9"/>
          <p:cNvSpPr/>
          <p:nvPr/>
        </p:nvSpPr>
        <p:spPr>
          <a:xfrm>
            <a:off x="2285999" y="6106656"/>
            <a:ext cx="5410201" cy="369332"/>
          </a:xfrm>
          <a:prstGeom prst="rect">
            <a:avLst/>
          </a:prstGeom>
        </p:spPr>
        <p:txBody>
          <a:bodyPr wrap="square">
            <a:spAutoFit/>
          </a:bodyPr>
          <a:lstStyle/>
          <a:p>
            <a:pPr marL="109728" algn="r" eaLnBrk="1" fontAlgn="auto" hangingPunct="1">
              <a:spcAft>
                <a:spcPts val="0"/>
              </a:spcAft>
              <a:buFont typeface="Wingdings"/>
              <a:buNone/>
              <a:defRPr/>
            </a:pPr>
            <a:r>
              <a:rPr lang="ru-RU" dirty="0" smtClean="0">
                <a:solidFill>
                  <a:srgbClr val="7030A0"/>
                </a:solidFill>
              </a:rPr>
              <a:t>.</a:t>
            </a:r>
            <a:endParaRPr lang="ru-RU" dirty="0">
              <a:solidFill>
                <a:srgbClr val="7030A0"/>
              </a:solidFill>
            </a:endParaRPr>
          </a:p>
        </p:txBody>
      </p:sp>
      <p:sp>
        <p:nvSpPr>
          <p:cNvPr id="5" name="Прямоугольник 4"/>
          <p:cNvSpPr/>
          <p:nvPr/>
        </p:nvSpPr>
        <p:spPr>
          <a:xfrm>
            <a:off x="228600" y="304801"/>
            <a:ext cx="7696200" cy="3046988"/>
          </a:xfrm>
          <a:prstGeom prst="rect">
            <a:avLst/>
          </a:prstGeom>
        </p:spPr>
        <p:txBody>
          <a:bodyPr wrap="square">
            <a:spAutoFit/>
          </a:bodyPr>
          <a:lstStyle/>
          <a:p>
            <a:pPr marL="109728" algn="ctr" eaLnBrk="1" fontAlgn="auto" hangingPunct="1">
              <a:spcAft>
                <a:spcPts val="0"/>
              </a:spcAft>
              <a:buFont typeface="Wingdings"/>
              <a:buNone/>
              <a:defRPr/>
            </a:pPr>
            <a:endParaRPr lang="en-US" sz="2400" b="1" dirty="0" smtClean="0">
              <a:solidFill>
                <a:srgbClr val="7030A0"/>
              </a:solidFill>
            </a:endParaRPr>
          </a:p>
          <a:p>
            <a:pPr marL="109728" algn="ctr" eaLnBrk="1" fontAlgn="auto" hangingPunct="1">
              <a:spcAft>
                <a:spcPts val="0"/>
              </a:spcAft>
              <a:buFont typeface="Wingdings"/>
              <a:buNone/>
              <a:defRPr/>
            </a:pPr>
            <a:endParaRPr lang="en-US" sz="2400" b="1" dirty="0">
              <a:solidFill>
                <a:srgbClr val="7030A0"/>
              </a:solidFill>
            </a:endParaRPr>
          </a:p>
          <a:p>
            <a:pPr marL="109728" algn="ctr" eaLnBrk="1" fontAlgn="auto" hangingPunct="1">
              <a:spcAft>
                <a:spcPts val="0"/>
              </a:spcAft>
              <a:buFont typeface="Wingdings"/>
              <a:buNone/>
              <a:defRPr/>
            </a:pPr>
            <a:endParaRPr lang="en-US" sz="2400" b="1" dirty="0" smtClean="0">
              <a:solidFill>
                <a:srgbClr val="7030A0"/>
              </a:solidFill>
            </a:endParaRPr>
          </a:p>
          <a:p>
            <a:pPr marL="109728" algn="ctr" eaLnBrk="1" fontAlgn="auto" hangingPunct="1">
              <a:spcAft>
                <a:spcPts val="0"/>
              </a:spcAft>
              <a:buFont typeface="Wingdings"/>
              <a:buNone/>
              <a:defRPr/>
            </a:pPr>
            <a:endParaRPr lang="en-US" sz="2400" b="1" dirty="0">
              <a:solidFill>
                <a:srgbClr val="7030A0"/>
              </a:solidFill>
            </a:endParaRPr>
          </a:p>
          <a:p>
            <a:pPr marL="109728" algn="ctr" eaLnBrk="1" fontAlgn="auto" hangingPunct="1">
              <a:spcAft>
                <a:spcPts val="0"/>
              </a:spcAft>
              <a:buFont typeface="Wingdings"/>
              <a:buNone/>
              <a:defRPr/>
            </a:pPr>
            <a:endParaRPr lang="en-US" sz="2400" b="1" dirty="0" smtClean="0">
              <a:solidFill>
                <a:srgbClr val="7030A0"/>
              </a:solidFill>
            </a:endParaRPr>
          </a:p>
          <a:p>
            <a:pPr marL="109728" algn="ctr" eaLnBrk="1" fontAlgn="auto" hangingPunct="1">
              <a:spcAft>
                <a:spcPts val="0"/>
              </a:spcAft>
              <a:buFont typeface="Wingdings"/>
              <a:buNone/>
              <a:defRPr/>
            </a:pPr>
            <a:endParaRPr lang="en-US" sz="2400" b="1" dirty="0">
              <a:solidFill>
                <a:srgbClr val="7030A0"/>
              </a:solidFill>
            </a:endParaRPr>
          </a:p>
          <a:p>
            <a:pPr marL="109728" algn="ctr" eaLnBrk="1" fontAlgn="auto" hangingPunct="1">
              <a:spcAft>
                <a:spcPts val="0"/>
              </a:spcAft>
              <a:buFont typeface="Wingdings"/>
              <a:buNone/>
              <a:defRPr/>
            </a:pPr>
            <a:endParaRPr lang="en-US" sz="2400" b="1" dirty="0" smtClean="0">
              <a:solidFill>
                <a:srgbClr val="7030A0"/>
              </a:solidFill>
            </a:endParaRPr>
          </a:p>
          <a:p>
            <a:pPr marL="109728" algn="ctr" eaLnBrk="1" fontAlgn="auto" hangingPunct="1">
              <a:spcAft>
                <a:spcPts val="0"/>
              </a:spcAft>
              <a:buFont typeface="Wingdings"/>
              <a:buNone/>
              <a:defRPr/>
            </a:pPr>
            <a:endParaRPr lang="ru-RU" sz="2400" b="1" dirty="0" smtClean="0">
              <a:solidFill>
                <a:srgbClr val="7030A0"/>
              </a:solidFill>
            </a:endParaRPr>
          </a:p>
        </p:txBody>
      </p:sp>
      <p:pic>
        <p:nvPicPr>
          <p:cNvPr id="9" name="Рисунок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28800" y="3505200"/>
            <a:ext cx="4832654" cy="3163478"/>
          </a:xfrm>
          <a:prstGeom prst="rect">
            <a:avLst/>
          </a:prstGeom>
        </p:spPr>
      </p:pic>
      <p:sp>
        <p:nvSpPr>
          <p:cNvPr id="3" name="Прямоугольник 2"/>
          <p:cNvSpPr/>
          <p:nvPr/>
        </p:nvSpPr>
        <p:spPr>
          <a:xfrm>
            <a:off x="533401" y="335846"/>
            <a:ext cx="8077199" cy="3785652"/>
          </a:xfrm>
          <a:prstGeom prst="rect">
            <a:avLst/>
          </a:prstGeom>
        </p:spPr>
        <p:txBody>
          <a:bodyPr wrap="square">
            <a:spAutoFit/>
          </a:bodyPr>
          <a:lstStyle/>
          <a:p>
            <a:r>
              <a:rPr lang="ru-RU" sz="2000" b="1" dirty="0">
                <a:solidFill>
                  <a:srgbClr val="C00000"/>
                </a:solidFill>
              </a:rPr>
              <a:t>Цель работы:</a:t>
            </a:r>
            <a:r>
              <a:rPr lang="ru-RU" sz="2000" b="1" dirty="0"/>
              <a:t> </a:t>
            </a:r>
            <a:r>
              <a:rPr lang="ru-RU" sz="2000" dirty="0" smtClean="0"/>
              <a:t>Сохранение здоровье </a:t>
            </a:r>
            <a:r>
              <a:rPr lang="ru-RU" sz="2000" dirty="0"/>
              <a:t>детей, </a:t>
            </a:r>
            <a:r>
              <a:rPr lang="ru-RU" sz="2000" dirty="0" smtClean="0"/>
              <a:t>повысить двигательную активность </a:t>
            </a:r>
            <a:r>
              <a:rPr lang="ru-RU" sz="2000" dirty="0"/>
              <a:t>и умственно </a:t>
            </a:r>
            <a:r>
              <a:rPr lang="ru-RU" sz="2000" dirty="0" smtClean="0"/>
              <a:t>работоспособность.</a:t>
            </a:r>
            <a:endParaRPr lang="en-US" sz="2000" dirty="0"/>
          </a:p>
          <a:p>
            <a:r>
              <a:rPr lang="ru-RU" sz="2000" b="1" dirty="0" smtClean="0">
                <a:solidFill>
                  <a:srgbClr val="C00000"/>
                </a:solidFill>
              </a:rPr>
              <a:t>Задачи</a:t>
            </a:r>
            <a:r>
              <a:rPr lang="ru-RU" sz="2000" b="1" dirty="0">
                <a:solidFill>
                  <a:srgbClr val="C00000"/>
                </a:solidFill>
              </a:rPr>
              <a:t>:</a:t>
            </a:r>
            <a:r>
              <a:rPr lang="ru-RU" sz="2000" dirty="0"/>
              <a:t/>
            </a:r>
            <a:br>
              <a:rPr lang="ru-RU" sz="2000" dirty="0"/>
            </a:br>
            <a:r>
              <a:rPr lang="ru-RU" sz="2000" dirty="0"/>
              <a:t>1. </a:t>
            </a:r>
            <a:r>
              <a:rPr lang="ru-RU" sz="2000" dirty="0" smtClean="0"/>
              <a:t>создавать положительный психоэмоциональный настрой и снятие мышечного напряжения;</a:t>
            </a:r>
            <a:r>
              <a:rPr lang="ru-RU" sz="2000" dirty="0"/>
              <a:t/>
            </a:r>
            <a:br>
              <a:rPr lang="ru-RU" sz="2000" dirty="0"/>
            </a:br>
            <a:r>
              <a:rPr lang="ru-RU" sz="2000" dirty="0" smtClean="0"/>
              <a:t>2. обеспечить </a:t>
            </a:r>
            <a:r>
              <a:rPr lang="ru-RU" sz="2000" dirty="0"/>
              <a:t>условия для сохранения и </a:t>
            </a:r>
            <a:r>
              <a:rPr lang="ru-RU" sz="2000" dirty="0" smtClean="0"/>
              <a:t>укрепления здоровья;</a:t>
            </a:r>
            <a:r>
              <a:rPr lang="ru-RU" sz="2000" dirty="0"/>
              <a:t/>
            </a:r>
            <a:br>
              <a:rPr lang="ru-RU" sz="2000" dirty="0"/>
            </a:br>
            <a:r>
              <a:rPr lang="ru-RU" sz="2000" dirty="0" smtClean="0"/>
              <a:t>3. сформировать привычку здорового образа жизни в </a:t>
            </a:r>
            <a:r>
              <a:rPr lang="ru-RU" sz="2000" dirty="0"/>
              <a:t>повседневной </a:t>
            </a:r>
            <a:r>
              <a:rPr lang="ru-RU" sz="2000" dirty="0" smtClean="0"/>
              <a:t>жизни;</a:t>
            </a:r>
          </a:p>
          <a:p>
            <a:r>
              <a:rPr lang="ru-RU" sz="2000" dirty="0" smtClean="0"/>
              <a:t>4. повышать педагогическую компетентность родителей в вопросах </a:t>
            </a:r>
            <a:r>
              <a:rPr lang="ru-RU" sz="2000" dirty="0" err="1" smtClean="0"/>
              <a:t>здоровьесбережения</a:t>
            </a:r>
            <a:r>
              <a:rPr lang="ru-RU" sz="2000" dirty="0" smtClean="0"/>
              <a:t>;</a:t>
            </a:r>
          </a:p>
          <a:p>
            <a:r>
              <a:rPr lang="ru-RU" sz="2000" dirty="0" smtClean="0"/>
              <a:t>5.мотивировать педагогов к поиску инновационных форм укрепления и сохранения здоровья воспитанников.</a:t>
            </a:r>
            <a:endParaRPr lang="ru-RU" sz="2000" dirty="0"/>
          </a:p>
        </p:txBody>
      </p:sp>
    </p:spTree>
    <p:extLst>
      <p:ext uri="{BB962C8B-B14F-4D97-AF65-F5344CB8AC3E}">
        <p14:creationId xmlns="" xmlns:p14="http://schemas.microsoft.com/office/powerpoint/2010/main" val="3969975269"/>
      </p:ext>
    </p:extLst>
  </p:cSld>
  <p:clrMapOvr>
    <a:masterClrMapping/>
  </p:clrMapOvr>
  <p:transition spd="slow" advClick="0" advTm="1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8600" y="228600"/>
            <a:ext cx="6705600" cy="615553"/>
          </a:xfrm>
          <a:prstGeom prst="rect">
            <a:avLst/>
          </a:prstGeom>
        </p:spPr>
        <p:txBody>
          <a:bodyPr wrap="square">
            <a:spAutoFit/>
          </a:bodyPr>
          <a:lstStyle/>
          <a:p>
            <a:pPr algn="ct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ru-RU" sz="1600"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endParaRPr>
          </a:p>
        </p:txBody>
      </p:sp>
      <p:sp>
        <p:nvSpPr>
          <p:cNvPr id="10" name="Прямоугольник 9"/>
          <p:cNvSpPr/>
          <p:nvPr/>
        </p:nvSpPr>
        <p:spPr>
          <a:xfrm>
            <a:off x="2285999" y="6106656"/>
            <a:ext cx="5410201" cy="369332"/>
          </a:xfrm>
          <a:prstGeom prst="rect">
            <a:avLst/>
          </a:prstGeom>
        </p:spPr>
        <p:txBody>
          <a:bodyPr wrap="square">
            <a:spAutoFit/>
          </a:bodyPr>
          <a:lstStyle/>
          <a:p>
            <a:pPr marL="109728" algn="r" eaLnBrk="1" fontAlgn="auto" hangingPunct="1">
              <a:spcAft>
                <a:spcPts val="0"/>
              </a:spcAft>
              <a:buFont typeface="Wingdings"/>
              <a:buNone/>
              <a:defRPr/>
            </a:pPr>
            <a:r>
              <a:rPr lang="ru-RU" dirty="0" smtClean="0">
                <a:solidFill>
                  <a:srgbClr val="7030A0"/>
                </a:solidFill>
              </a:rPr>
              <a:t>.</a:t>
            </a:r>
            <a:endParaRPr lang="ru-RU" dirty="0">
              <a:solidFill>
                <a:srgbClr val="7030A0"/>
              </a:solidFill>
            </a:endParaRPr>
          </a:p>
        </p:txBody>
      </p:sp>
      <p:sp>
        <p:nvSpPr>
          <p:cNvPr id="5" name="Прямоугольник 4"/>
          <p:cNvSpPr/>
          <p:nvPr/>
        </p:nvSpPr>
        <p:spPr>
          <a:xfrm>
            <a:off x="751788" y="536376"/>
            <a:ext cx="7620000" cy="5693866"/>
          </a:xfrm>
          <a:prstGeom prst="rect">
            <a:avLst/>
          </a:prstGeom>
        </p:spPr>
        <p:txBody>
          <a:bodyPr wrap="square">
            <a:spAutoFit/>
          </a:bodyPr>
          <a:lstStyle/>
          <a:p>
            <a:pPr marL="109728" algn="ctr" eaLnBrk="1" fontAlgn="auto" hangingPunct="1">
              <a:spcAft>
                <a:spcPts val="0"/>
              </a:spcAft>
              <a:buFont typeface="Wingdings"/>
              <a:buNone/>
              <a:defRPr/>
            </a:pPr>
            <a:r>
              <a:rPr lang="ru-RU" sz="2800" b="1" dirty="0" smtClean="0">
                <a:solidFill>
                  <a:srgbClr val="C00000"/>
                </a:solidFill>
              </a:rPr>
              <a:t> Актуальность</a:t>
            </a:r>
            <a:endParaRPr lang="en-US" sz="2800" b="1" dirty="0" smtClean="0">
              <a:solidFill>
                <a:srgbClr val="C00000"/>
              </a:solidFill>
            </a:endParaRPr>
          </a:p>
          <a:p>
            <a:pPr marL="109728" algn="just" eaLnBrk="1" fontAlgn="auto" hangingPunct="1">
              <a:spcAft>
                <a:spcPts val="0"/>
              </a:spcAft>
              <a:buFont typeface="Wingdings"/>
              <a:buNone/>
              <a:defRPr/>
            </a:pPr>
            <a:r>
              <a:rPr lang="ru-RU" dirty="0" smtClean="0"/>
              <a:t>	ФГОС </a:t>
            </a:r>
            <a:r>
              <a:rPr lang="ru-RU" dirty="0"/>
              <a:t>дошкольного образования ставит первоначальной задачей охрану и укрепление физического и психического здоровья воспитанников, а также их эмоционального благополучия.</a:t>
            </a:r>
            <a:br>
              <a:rPr lang="ru-RU" dirty="0"/>
            </a:br>
            <a:r>
              <a:rPr lang="ru-RU" dirty="0" smtClean="0"/>
              <a:t>	Словосочетания </a:t>
            </a:r>
            <a:r>
              <a:rPr lang="ru-RU" dirty="0"/>
              <a:t>«</a:t>
            </a:r>
            <a:r>
              <a:rPr lang="ru-RU" dirty="0" err="1"/>
              <a:t>здоровьесберегающие</a:t>
            </a:r>
            <a:r>
              <a:rPr lang="ru-RU" dirty="0"/>
              <a:t> технологии» и «формирование здорового образа жизни» заняли прочное место в беседах с родителями и детьми, в планах воспитательной работы педагогов дошкольных учреждений. Но проблема по-прежнему остаётся актуальной. Как же нужно воспитывать ребёнка, чтобы он понимал значимость здоровья и умел бережно к нему относиться? Эту задачу взрослым (педагогам и родителям) нужно начинать решать с самых ранних лет жизни ребёнка, решать системно и сообща.</a:t>
            </a:r>
            <a:br>
              <a:rPr lang="ru-RU" dirty="0"/>
            </a:br>
            <a:r>
              <a:rPr lang="ru-RU" dirty="0" smtClean="0"/>
              <a:t>	Перед </a:t>
            </a:r>
            <a:r>
              <a:rPr lang="ru-RU" dirty="0"/>
              <a:t>детским садом в настоящее время остро стоит вопрос о путях совершенствования работы по укреплению здоровья детей.</a:t>
            </a:r>
            <a:endParaRPr lang="en-US" b="1" dirty="0"/>
          </a:p>
          <a:p>
            <a:pPr marL="109728" eaLnBrk="1" fontAlgn="auto" hangingPunct="1">
              <a:spcAft>
                <a:spcPts val="0"/>
              </a:spcAft>
              <a:buFont typeface="Wingdings"/>
              <a:buNone/>
              <a:defRPr/>
            </a:pPr>
            <a:endParaRPr lang="en-US" b="1" dirty="0" smtClean="0"/>
          </a:p>
          <a:p>
            <a:pPr marL="109728" eaLnBrk="1" fontAlgn="auto" hangingPunct="1">
              <a:spcAft>
                <a:spcPts val="0"/>
              </a:spcAft>
              <a:buFont typeface="Wingdings"/>
              <a:buNone/>
              <a:defRPr/>
            </a:pPr>
            <a:endParaRPr lang="en-US" sz="3200" b="1" dirty="0">
              <a:solidFill>
                <a:srgbClr val="7030A0"/>
              </a:solidFill>
            </a:endParaRPr>
          </a:p>
          <a:p>
            <a:pPr marL="109728" algn="ctr" eaLnBrk="1" fontAlgn="auto" hangingPunct="1">
              <a:spcAft>
                <a:spcPts val="0"/>
              </a:spcAft>
              <a:buFont typeface="Wingdings"/>
              <a:buNone/>
              <a:defRPr/>
            </a:pPr>
            <a:endParaRPr lang="en-US" sz="3200" b="1" dirty="0" smtClean="0">
              <a:solidFill>
                <a:srgbClr val="7030A0"/>
              </a:solidFill>
            </a:endParaRPr>
          </a:p>
          <a:p>
            <a:pPr marL="109728" algn="ctr" eaLnBrk="1" fontAlgn="auto" hangingPunct="1">
              <a:spcAft>
                <a:spcPts val="0"/>
              </a:spcAft>
              <a:buFont typeface="Wingdings"/>
              <a:buNone/>
              <a:defRPr/>
            </a:pPr>
            <a:endParaRPr lang="ru-RU" sz="2000" b="1" dirty="0">
              <a:solidFill>
                <a:srgbClr val="7030A0"/>
              </a:solidFill>
            </a:endParaRPr>
          </a:p>
        </p:txBody>
      </p:sp>
      <p:pic>
        <p:nvPicPr>
          <p:cNvPr id="6146" name="Picture 2" descr="https://im0-tub-ru.yandex.net/i?id=2afdcfc8a3cecf31611de53f75529076&amp;ref=rim&amp;n=33&amp;w=388&amp;h=18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5999" y="4578450"/>
            <a:ext cx="3924300" cy="19014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77704374"/>
      </p:ext>
    </p:extLst>
  </p:cSld>
  <p:clrMapOvr>
    <a:masterClrMapping/>
  </p:clrMapOvr>
  <p:transition spd="slow" advClick="0" advTm="1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2107766155"/>
              </p:ext>
            </p:extLst>
          </p:nvPr>
        </p:nvGraphicFramePr>
        <p:xfrm>
          <a:off x="457200" y="1828801"/>
          <a:ext cx="7854950" cy="3638190"/>
        </p:xfrm>
        <a:graphic>
          <a:graphicData uri="http://schemas.openxmlformats.org/drawingml/2006/table">
            <a:tbl>
              <a:tblPr/>
              <a:tblGrid>
                <a:gridCol w="2133600">
                  <a:extLst>
                    <a:ext uri="{9D8B030D-6E8A-4147-A177-3AD203B41FA5}">
                      <a16:colId xmlns="" xmlns:a16="http://schemas.microsoft.com/office/drawing/2014/main" val="20000"/>
                    </a:ext>
                  </a:extLst>
                </a:gridCol>
                <a:gridCol w="3124200">
                  <a:extLst>
                    <a:ext uri="{9D8B030D-6E8A-4147-A177-3AD203B41FA5}">
                      <a16:colId xmlns="" xmlns:a16="http://schemas.microsoft.com/office/drawing/2014/main" val="20001"/>
                    </a:ext>
                  </a:extLst>
                </a:gridCol>
                <a:gridCol w="2597150">
                  <a:extLst>
                    <a:ext uri="{9D8B030D-6E8A-4147-A177-3AD203B41FA5}">
                      <a16:colId xmlns="" xmlns:a16="http://schemas.microsoft.com/office/drawing/2014/main" val="20002"/>
                    </a:ext>
                  </a:extLst>
                </a:gridCol>
              </a:tblGrid>
              <a:tr h="494804">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Виды </a:t>
                      </a: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здоровьесберегающих</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технологий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Время проведения в режиме дня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Особенности методики проведения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 xmlns:a16="http://schemas.microsoft.com/office/drawing/2014/main" val="10000"/>
                  </a:ext>
                </a:extLst>
              </a:tr>
              <a:tr h="9176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1" i="1" u="none" strike="noStrike" cap="none" normalizeH="0" baseline="0" dirty="0" smtClean="0">
                          <a:ln>
                            <a:noFill/>
                          </a:ln>
                          <a:solidFill>
                            <a:schemeClr val="tx1"/>
                          </a:solidFill>
                          <a:effectLst/>
                          <a:latin typeface="Times New Roman" pitchFamily="18" charset="0"/>
                          <a:cs typeface="Times New Roman" pitchFamily="18" charset="0"/>
                        </a:rPr>
                        <a:t>Релаксация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 зависимости от состояния детей и целей, педагог определяет интенсивность технологии.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Использую спокойную музыку, звуки природы.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4418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1" i="1" u="none" strike="noStrike" cap="none" normalizeH="0" baseline="0" dirty="0" smtClean="0">
                          <a:ln>
                            <a:noFill/>
                          </a:ln>
                          <a:solidFill>
                            <a:schemeClr val="tx1"/>
                          </a:solidFill>
                          <a:effectLst/>
                          <a:latin typeface="Times New Roman" pitchFamily="18" charset="0"/>
                          <a:cs typeface="Times New Roman" pitchFamily="18" charset="0"/>
                        </a:rPr>
                        <a:t>Гимнастика утренняя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Ежедневно утром,  перед завтраком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 групповой комнате, под музыку,  художественное слово, с использованием малоподвижных игр и др.</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8382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1" i="1" u="none" strike="noStrike" cap="none" normalizeH="0" baseline="0" dirty="0" smtClean="0">
                          <a:ln>
                            <a:noFill/>
                          </a:ln>
                          <a:solidFill>
                            <a:schemeClr val="tx1"/>
                          </a:solidFill>
                          <a:effectLst/>
                          <a:latin typeface="Times New Roman" pitchFamily="18" charset="0"/>
                          <a:cs typeface="Times New Roman" pitchFamily="18" charset="0"/>
                        </a:rPr>
                        <a:t>Гимнастика после дневного сна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Ежедневно после дневного сна, 5-10 мин.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Гимнастика в кроватках, </a:t>
                      </a: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босохождение</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по дорожкам здоровья, массажным коврикам.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3" name="Прямоугольник 2"/>
          <p:cNvSpPr/>
          <p:nvPr/>
        </p:nvSpPr>
        <p:spPr>
          <a:xfrm>
            <a:off x="457200" y="304801"/>
            <a:ext cx="7924800" cy="892552"/>
          </a:xfrm>
          <a:prstGeom prst="rect">
            <a:avLst/>
          </a:prstGeom>
        </p:spPr>
        <p:txBody>
          <a:bodyPr wrap="square">
            <a:spAutoFit/>
          </a:bodyPr>
          <a:lstStyle/>
          <a:p>
            <a:pPr algn="ctr"/>
            <a:r>
              <a:rPr lang="ru-RU" sz="2600" b="1" dirty="0" err="1" smtClean="0">
                <a:ln w="10541" cmpd="sng">
                  <a:solidFill>
                    <a:schemeClr val="accent1">
                      <a:shade val="88000"/>
                      <a:satMod val="110000"/>
                    </a:schemeClr>
                  </a:solidFill>
                  <a:prstDash val="solid"/>
                </a:ln>
                <a:solidFill>
                  <a:srgbClr val="00B050"/>
                </a:solidFill>
              </a:rPr>
              <a:t>Здоровьесберегающие</a:t>
            </a:r>
            <a:r>
              <a:rPr lang="ru-RU" sz="2600" b="1" dirty="0" smtClean="0">
                <a:ln w="10541" cmpd="sng">
                  <a:solidFill>
                    <a:schemeClr val="accent1">
                      <a:shade val="88000"/>
                      <a:satMod val="110000"/>
                    </a:schemeClr>
                  </a:solidFill>
                  <a:prstDash val="solid"/>
                </a:ln>
                <a:solidFill>
                  <a:srgbClr val="00B050"/>
                </a:solidFill>
              </a:rPr>
              <a:t> технологии, направленные на сохранение и укрепление здоровья</a:t>
            </a:r>
            <a:endParaRPr lang="ru-RU" sz="2600" dirty="0">
              <a:solidFill>
                <a:srgbClr val="00B050"/>
              </a:solidFill>
            </a:endParaRPr>
          </a:p>
        </p:txBody>
      </p:sp>
    </p:spTree>
  </p:cSld>
  <p:clrMapOvr>
    <a:masterClrMapping/>
  </p:clrMapOvr>
  <p:transition spd="slow" advClick="0" advTm="15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3222714443"/>
              </p:ext>
            </p:extLst>
          </p:nvPr>
        </p:nvGraphicFramePr>
        <p:xfrm>
          <a:off x="228600" y="1066800"/>
          <a:ext cx="8388350" cy="2972106"/>
        </p:xfrm>
        <a:graphic>
          <a:graphicData uri="http://schemas.openxmlformats.org/drawingml/2006/table">
            <a:tbl>
              <a:tblPr/>
              <a:tblGrid>
                <a:gridCol w="2016224">
                  <a:extLst>
                    <a:ext uri="{9D8B030D-6E8A-4147-A177-3AD203B41FA5}">
                      <a16:colId xmlns="" xmlns:a16="http://schemas.microsoft.com/office/drawing/2014/main" val="20000"/>
                    </a:ext>
                  </a:extLst>
                </a:gridCol>
                <a:gridCol w="3384376">
                  <a:extLst>
                    <a:ext uri="{9D8B030D-6E8A-4147-A177-3AD203B41FA5}">
                      <a16:colId xmlns="" xmlns:a16="http://schemas.microsoft.com/office/drawing/2014/main" val="20001"/>
                    </a:ext>
                  </a:extLst>
                </a:gridCol>
                <a:gridCol w="2987750">
                  <a:extLst>
                    <a:ext uri="{9D8B030D-6E8A-4147-A177-3AD203B41FA5}">
                      <a16:colId xmlns="" xmlns:a16="http://schemas.microsoft.com/office/drawing/2014/main" val="20002"/>
                    </a:ext>
                  </a:extLst>
                </a:gridCol>
              </a:tblGrid>
              <a:tr h="54067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600" b="1" i="1" u="none" strike="noStrike" cap="none" normalizeH="0" baseline="0" dirty="0" smtClean="0">
                          <a:ln>
                            <a:noFill/>
                          </a:ln>
                          <a:solidFill>
                            <a:schemeClr val="tx1"/>
                          </a:solidFill>
                          <a:effectLst/>
                          <a:latin typeface="+mn-lt"/>
                          <a:cs typeface="Times New Roman" pitchFamily="18" charset="0"/>
                        </a:rPr>
                        <a:t>Пальчиковая гимнастика </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 различных формах физкультурно -оздоровительной работы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Рекомендуется всем детям, особенно с речевыми проблемами. Проводится в любой удобный отрезок времени.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6898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Закаливание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Ежедневно, в любое свободное время, в разных формах физкультурно -оздоровительной работы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Рекомендуется использовать наглядный материал, показ педагога.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9115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Гимнастика дыхательная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 различных формах физкультурно -оздоровительной работы.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Обеспечить проветривание помещения, педагогу дать детям инструкции об обязательной гигиене полости носа перед проведением процедуры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Tree>
  </p:cSld>
  <p:clrMapOvr>
    <a:masterClrMapping/>
  </p:clrMapOvr>
  <p:transition spd="slow" advClick="0" advTm="15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8600" y="228600"/>
            <a:ext cx="6705600" cy="615553"/>
          </a:xfrm>
          <a:prstGeom prst="rect">
            <a:avLst/>
          </a:prstGeom>
        </p:spPr>
        <p:txBody>
          <a:bodyPr wrap="square">
            <a:spAutoFit/>
          </a:bodyPr>
          <a:lstStyle/>
          <a:p>
            <a:pPr algn="ct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ru-RU" sz="1600"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endParaRPr>
          </a:p>
        </p:txBody>
      </p:sp>
      <p:sp>
        <p:nvSpPr>
          <p:cNvPr id="10" name="Прямоугольник 9"/>
          <p:cNvSpPr/>
          <p:nvPr/>
        </p:nvSpPr>
        <p:spPr>
          <a:xfrm>
            <a:off x="876299" y="6273800"/>
            <a:ext cx="5410201" cy="369332"/>
          </a:xfrm>
          <a:prstGeom prst="rect">
            <a:avLst/>
          </a:prstGeom>
        </p:spPr>
        <p:txBody>
          <a:bodyPr wrap="square">
            <a:spAutoFit/>
          </a:bodyPr>
          <a:lstStyle/>
          <a:p>
            <a:pPr marL="109728" algn="r" eaLnBrk="1" fontAlgn="auto" hangingPunct="1">
              <a:spcAft>
                <a:spcPts val="0"/>
              </a:spcAft>
              <a:buFont typeface="Wingdings"/>
              <a:buNone/>
              <a:defRPr/>
            </a:pPr>
            <a:r>
              <a:rPr lang="ru-RU" dirty="0" smtClean="0">
                <a:solidFill>
                  <a:srgbClr val="7030A0"/>
                </a:solidFill>
              </a:rPr>
              <a:t>.</a:t>
            </a:r>
            <a:endParaRPr lang="ru-RU" dirty="0">
              <a:solidFill>
                <a:srgbClr val="7030A0"/>
              </a:solidFill>
            </a:endParaRPr>
          </a:p>
        </p:txBody>
      </p:sp>
      <p:sp>
        <p:nvSpPr>
          <p:cNvPr id="3" name="Прямоугольник 2"/>
          <p:cNvSpPr/>
          <p:nvPr/>
        </p:nvSpPr>
        <p:spPr>
          <a:xfrm>
            <a:off x="304800" y="274766"/>
            <a:ext cx="8077200" cy="2123658"/>
          </a:xfrm>
          <a:prstGeom prst="rect">
            <a:avLst/>
          </a:prstGeom>
        </p:spPr>
        <p:txBody>
          <a:bodyPr wrap="square">
            <a:spAutoFit/>
          </a:bodyPr>
          <a:lstStyle/>
          <a:p>
            <a:pPr marL="109728" algn="ctr" eaLnBrk="1" fontAlgn="auto" hangingPunct="1">
              <a:spcAft>
                <a:spcPts val="0"/>
              </a:spcAft>
              <a:buFont typeface="Wingdings"/>
              <a:buNone/>
              <a:defRPr/>
            </a:pPr>
            <a:r>
              <a:rPr lang="ru-RU" sz="2400" b="1" dirty="0">
                <a:solidFill>
                  <a:srgbClr val="002060"/>
                </a:solidFill>
              </a:rPr>
              <a:t>Утренняя </a:t>
            </a:r>
            <a:r>
              <a:rPr lang="ru-RU" sz="2400" b="1" dirty="0" smtClean="0">
                <a:solidFill>
                  <a:srgbClr val="002060"/>
                </a:solidFill>
              </a:rPr>
              <a:t>гимнастика</a:t>
            </a:r>
          </a:p>
          <a:p>
            <a:pPr marL="109728" algn="just">
              <a:defRPr/>
            </a:pPr>
            <a:r>
              <a:rPr lang="ru-RU" sz="2000" b="1" i="1" dirty="0">
                <a:solidFill>
                  <a:srgbClr val="002060"/>
                </a:solidFill>
              </a:rPr>
              <a:t>Основная задача утренней гимнастики </a:t>
            </a:r>
            <a:r>
              <a:rPr lang="ru-RU" sz="2000" dirty="0"/>
              <a:t>– укрепление и оздоровление организма ребенка</a:t>
            </a:r>
            <a:r>
              <a:rPr lang="ru-RU" sz="2000" b="1" dirty="0"/>
              <a:t>.</a:t>
            </a:r>
            <a:r>
              <a:rPr lang="ru-RU" sz="2000" dirty="0"/>
              <a:t> </a:t>
            </a:r>
            <a:r>
              <a:rPr lang="ru-RU" sz="2000" dirty="0" smtClean="0"/>
              <a:t>Утренняя гимнастика помогает активизировать двигательную, речевую деятельность детей путем использования средств фольклора.</a:t>
            </a:r>
            <a:endParaRPr lang="ru-RU" sz="2000" dirty="0"/>
          </a:p>
          <a:p>
            <a:pPr marL="109728" algn="ctr" eaLnBrk="1" fontAlgn="auto" hangingPunct="1">
              <a:spcAft>
                <a:spcPts val="0"/>
              </a:spcAft>
              <a:buFont typeface="Wingdings"/>
              <a:buNone/>
              <a:defRPr/>
            </a:pPr>
            <a:r>
              <a:rPr lang="ru-RU" sz="2800" b="1" dirty="0" smtClean="0">
                <a:solidFill>
                  <a:srgbClr val="7030A0"/>
                </a:solidFill>
              </a:rPr>
              <a:t> </a:t>
            </a:r>
            <a:endParaRPr lang="ru-RU" sz="2800" b="1" dirty="0">
              <a:solidFill>
                <a:srgbClr val="7030A0"/>
              </a:solidFill>
            </a:endParaRPr>
          </a:p>
        </p:txBody>
      </p:sp>
      <p:pic>
        <p:nvPicPr>
          <p:cNvPr id="4098" name="Picture 2" descr="C:\Users\ДОМ\Desktop\Педагогическая копилка\Вторая младшая\Газета\Октябрь\физ-ра.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2032000"/>
            <a:ext cx="3124200" cy="41656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Users\79538\Desktop\Презентация на город\гимнастика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76800" y="2006600"/>
            <a:ext cx="3200400" cy="426720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1">
            <a:hlinkClick r:id="" action="ppaction://media"/>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1485900" y="5497056"/>
            <a:ext cx="609600" cy="609600"/>
          </a:xfrm>
          <a:prstGeom prst="rect">
            <a:avLst/>
          </a:prstGeom>
        </p:spPr>
      </p:pic>
    </p:spTree>
    <p:extLst>
      <p:ext uri="{BB962C8B-B14F-4D97-AF65-F5344CB8AC3E}">
        <p14:creationId xmlns="" xmlns:p14="http://schemas.microsoft.com/office/powerpoint/2010/main" val="2571131916"/>
      </p:ext>
    </p:extLst>
  </p:cSld>
  <p:clrMapOvr>
    <a:masterClrMapping/>
  </p:clrMapOvr>
  <mc:AlternateContent xmlns:mc="http://schemas.openxmlformats.org/markup-compatibility/2006">
    <mc:Choice xmlns="" xmlns:p14="http://schemas.microsoft.com/office/powerpoint/2010/main" Requires="p14">
      <p:transition p14:dur="10" advClick="0" advTm="20000">
        <p14:prism/>
      </p:transition>
    </mc:Choice>
    <mc:Fallback>
      <p:transition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81000"/>
            <a:ext cx="4572000" cy="830997"/>
          </a:xfrm>
          <a:prstGeom prst="rect">
            <a:avLst/>
          </a:prstGeom>
        </p:spPr>
        <p:txBody>
          <a:bodyPr>
            <a:spAutoFit/>
          </a:bodyPr>
          <a:lstStyle/>
          <a:p>
            <a:pPr marL="109728" algn="ctr" eaLnBrk="1" fontAlgn="auto" hangingPunct="1">
              <a:spcAft>
                <a:spcPts val="0"/>
              </a:spcAft>
              <a:buFont typeface="Wingdings"/>
              <a:buNone/>
              <a:defRPr/>
            </a:pPr>
            <a:r>
              <a:rPr lang="ru-RU" sz="2400" b="1" dirty="0">
                <a:solidFill>
                  <a:srgbClr val="002060"/>
                </a:solidFill>
              </a:rPr>
              <a:t>Формирование культурных гигиенических навыков</a:t>
            </a:r>
          </a:p>
        </p:txBody>
      </p:sp>
      <p:pic>
        <p:nvPicPr>
          <p:cNvPr id="6" name="Рисунок 5" descr="E:\Презентация на город\моем руки.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419665"/>
            <a:ext cx="3657600" cy="4633913"/>
          </a:xfrm>
          <a:prstGeom prst="rect">
            <a:avLst/>
          </a:prstGeom>
          <a:noFill/>
          <a:ln>
            <a:noFill/>
          </a:ln>
        </p:spPr>
      </p:pic>
      <p:pic>
        <p:nvPicPr>
          <p:cNvPr id="7" name="Рисунок 6" descr="E:\Презентация на город\вытираем.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1419665"/>
            <a:ext cx="3200400" cy="4600134"/>
          </a:xfrm>
          <a:prstGeom prst="rect">
            <a:avLst/>
          </a:prstGeom>
          <a:noFill/>
          <a:ln>
            <a:noFill/>
          </a:ln>
        </p:spPr>
      </p:pic>
    </p:spTree>
    <p:extLst>
      <p:ext uri="{BB962C8B-B14F-4D97-AF65-F5344CB8AC3E}">
        <p14:creationId xmlns="" xmlns:p14="http://schemas.microsoft.com/office/powerpoint/2010/main" val="2904580575"/>
      </p:ext>
    </p:extLst>
  </p:cSld>
  <p:clrMapOvr>
    <a:masterClrMapping/>
  </p:clrMapOvr>
  <mc:AlternateContent xmlns:mc="http://schemas.openxmlformats.org/markup-compatibility/2006">
    <mc:Choice xmlns="" xmlns:p14="http://schemas.microsoft.com/office/powerpoint/2010/main" Requires="p14">
      <p:transition spd="slow" p14:dur="2000" advClick="0" advTm="16000"/>
    </mc:Choice>
    <mc:Fallback>
      <p:transition spd="slow" advClick="0" advTm="16000"/>
    </mc:Fallback>
  </mc:AlternateContent>
  <p:timing>
    <p:tnLst>
      <p:par>
        <p:cTn id="1" dur="indefinite" restart="never" nodeType="tmRoot"/>
      </p:par>
    </p:tnLst>
  </p:timing>
</p:sld>
</file>

<file path=ppt/theme/theme1.xml><?xml version="1.0" encoding="utf-8"?>
<a:theme xmlns:a="http://schemas.openxmlformats.org/drawingml/2006/main" name="Техническ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2047</TotalTime>
  <Words>431</Words>
  <Application>Microsoft Office PowerPoint</Application>
  <PresentationFormat>Экран (4:3)</PresentationFormat>
  <Paragraphs>108</Paragraphs>
  <Slides>27</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Техническая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детский сад № 130</dc:creator>
  <cp:lastModifiedBy>Игорь</cp:lastModifiedBy>
  <cp:revision>166</cp:revision>
  <dcterms:created xsi:type="dcterms:W3CDTF">2012-04-02T10:23:58Z</dcterms:created>
  <dcterms:modified xsi:type="dcterms:W3CDTF">2022-10-06T12:18:29Z</dcterms:modified>
</cp:coreProperties>
</file>