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5" r:id="rId3"/>
    <p:sldId id="288" r:id="rId4"/>
    <p:sldId id="291" r:id="rId5"/>
    <p:sldId id="257" r:id="rId6"/>
    <p:sldId id="289" r:id="rId7"/>
    <p:sldId id="285" r:id="rId8"/>
    <p:sldId id="292" r:id="rId9"/>
    <p:sldId id="274" r:id="rId10"/>
    <p:sldId id="293" r:id="rId11"/>
    <p:sldId id="277" r:id="rId12"/>
    <p:sldId id="282" r:id="rId13"/>
    <p:sldId id="281" r:id="rId14"/>
    <p:sldId id="283" r:id="rId15"/>
    <p:sldId id="268" r:id="rId16"/>
    <p:sldId id="263" r:id="rId17"/>
    <p:sldId id="265" r:id="rId18"/>
    <p:sldId id="26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CF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76F65-31A9-4CA4-83CB-E3BCEF426B3B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7B850-4FED-4664-BF2B-A770E6728AA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1B472-1095-4D02-942B-290AE99ED8F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792373-2D2E-4AEA-9BD0-E84C26502276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2D80C62-E697-4E71-BE41-030A993091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2;&#1054;&#1074;&#1086;&#1089;&#1087;%20&#1083;&#1086;&#1075;&#1086;&#1075;&#1088;&#1091;&#1087;&#1087;\&#1052;&#1054;%20&#1043;&#1054;&#1058;&#1054;&#1042;&#1040;&#1071;\&#1052;&#1048;&#1083;&#1072;&#1085;&#1072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2;&#1054;&#1074;&#1086;&#1089;&#1087;%20&#1083;&#1086;&#1075;&#1086;&#1075;&#1088;&#1091;&#1087;&#1087;\&#1052;&#1054;%20&#1043;&#1054;&#1058;&#1054;&#1042;&#1040;&#1071;\&#1052;&#1086;&#1081;%20&#1092;&#1080;&#1083;&#1100;&#1084;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2;&#1054;&#1074;&#1086;&#1089;&#1087;%20&#1083;&#1086;&#1075;&#1086;&#1075;&#1088;&#1091;&#1087;&#1087;\&#1052;&#1054;%20&#1043;&#1054;&#1058;&#1054;&#1042;&#1040;&#1071;\&#1080;&#1085;&#1076;%20&#1040;&#1088;&#1090;&#1077;&#1084;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2;&#1054;&#1074;&#1086;&#1089;&#1087;%20&#1083;&#1086;&#1075;&#1086;&#1075;&#1088;&#1091;&#1087;&#1087;\&#1052;&#1054;%20&#1043;&#1054;&#1058;&#1054;&#1042;&#1040;&#1071;\4&#1055;&#1086;&#1087;&#1072;&#1076;%20&#1074;&#1094;&#1077;&#1083;&#1100;-&#1087;&#1088;&#1077;&#1076;&#1083;&#1086;&#1075;&#1080;%20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1052;&#1054;&#1074;&#1086;&#1089;&#1087;%20&#1083;&#1086;&#1075;&#1086;&#1075;&#1088;&#1091;&#1087;&#1087;\&#1052;&#1054;%20&#1043;&#1054;&#1058;&#1054;&#1042;&#1040;&#1071;\&#1050;&#1083;&#1072;&#1089;&#1090;&#1077;&#1088;.mp4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52;&#1054;&#1074;&#1086;&#1089;&#1087;%20&#1083;&#1086;&#1075;&#1086;&#1075;&#1088;&#1091;&#1087;&#1087;\&#1052;&#1054;%20&#1043;&#1054;&#1058;&#1054;&#1042;&#1040;&#1071;\&#1055;&#1086;&#1083;&#1077;%20&#1095;&#1091;&#1076;&#1077;&#1089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928802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Эффективные педагогические технологии в работе с детьми с ОВЗ (ТНР) в ДОУ</a:t>
            </a: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42844" y="476672"/>
            <a:ext cx="9001156" cy="1071546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М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униципальное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бюджетное дошкольное образовательное учреждение «Детский сад комбинированного вида № 34»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857356" y="3857628"/>
            <a:ext cx="6800872" cy="114300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читель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–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логопед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Эльдерханова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Б.И.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«Учимся играя»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E:\МОвосп логогрупп\МО ГОТОВАЯ\IMG_8178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58"/>
          <a:stretch>
            <a:fillRect/>
          </a:stretch>
        </p:blipFill>
        <p:spPr bwMode="auto">
          <a:xfrm>
            <a:off x="285720" y="1142984"/>
            <a:ext cx="4356774" cy="5214974"/>
          </a:xfrm>
          <a:prstGeom prst="rect">
            <a:avLst/>
          </a:prstGeom>
          <a:noFill/>
        </p:spPr>
      </p:pic>
      <p:pic>
        <p:nvPicPr>
          <p:cNvPr id="5" name="Picture 2" descr="C:\Users\PC\Desktop\МО\МО ГОТОВАЯ\IMG_8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894806" cy="5198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Технологии предметно –развивающей среды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C:\Users\PC\Desktop\МО\МО ГОТОВАЯ\IMG_8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24744"/>
            <a:ext cx="4489416" cy="5733255"/>
          </a:xfrm>
          <a:prstGeom prst="rect">
            <a:avLst/>
          </a:prstGeom>
          <a:noFill/>
        </p:spPr>
      </p:pic>
      <p:pic>
        <p:nvPicPr>
          <p:cNvPr id="7" name="Picture 3" descr="C:\Users\PC\Desktop\ГРУППА 10\ФОТО\IMG_1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88436" y="1913180"/>
            <a:ext cx="5733256" cy="41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Илан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2605" y="0"/>
            <a:ext cx="91866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ой фильм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9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Использование ИКТ  технологий на индивидуальном занятии</a:t>
            </a:r>
            <a:endParaRPr lang="ru-RU" sz="2400" dirty="0"/>
          </a:p>
        </p:txBody>
      </p:sp>
      <p:pic>
        <p:nvPicPr>
          <p:cNvPr id="4" name="инд Артем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9144000" cy="613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Технология «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предметно–развивающая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среда»</a:t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игра «Попади в цель»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Попад вцель-предлоги 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178703"/>
            <a:ext cx="9144000" cy="5679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714488"/>
            <a:ext cx="8329642" cy="430512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Метод кластеров универсален.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Он может применяться на этапе вхождения или погружения в тему.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систематизации имеющейся информации и выявления областей недостаточного знания.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этапе проработки содержания темы кластер позволяет фиксировать фрагменты новой информации.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этапе подведения итогов </a:t>
            </a:r>
            <a:r>
              <a:rPr lang="ru-RU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(рефлексии)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понятия группируются и между ними устанавливаются логические связи.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Использование интерактивной технологии </a:t>
            </a:r>
            <a:b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 «Кластер» в работе с детьми с ТНР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142984"/>
            <a:ext cx="8715436" cy="51435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Достоинства и результаты применения кластера в логопедической работе: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он позволяет охватить большой объем информации;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вовлекает всех участников коллектива в обучающий процесс, им это интересно;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дети активны и открыты, потому что у них не возникает страха ошибиться, высказать неверное суждение.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ходе данной работы формируются и развиваются следующие умения: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умение ставить вопросы;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выделять главное;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устанавливать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причинно–следственные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связи и строить умозаключения;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переходить от частностей к общему, понимая проблему в целом;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сравнивать и анализировать;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проводить аналогии.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Использование метода «Кластер»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фронтальных и подгрупповых занятиях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Интерактивная технология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Подгрупповое занятие с детьми с ТНР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28860" y="2214554"/>
          <a:ext cx="1758950" cy="522288"/>
        </p:xfrm>
        <a:graphic>
          <a:graphicData uri="http://schemas.openxmlformats.org/presentationml/2006/ole">
            <p:oleObj spid="_x0000_s1026" name="Объект упаковщика для оболочки" showAsIcon="1" r:id="rId4" imgW="1758960" imgH="522000" progId="Package">
              <p:embed/>
            </p:oleObj>
          </a:graphicData>
        </a:graphic>
      </p:graphicFrame>
      <p:pic>
        <p:nvPicPr>
          <p:cNvPr id="7" name="Кластер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903664"/>
            <a:ext cx="9144000" cy="6054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1071546"/>
            <a:ext cx="9001156" cy="4935745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Используемые различные технологии позволяет ребенку проявить, развивать способности, познавать способы образного воссоздания мира и языка искусств, реализовывать познавательно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эстетические и культурно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коммуникативные потребности в свободном выборе. </a:t>
            </a:r>
          </a:p>
          <a:p>
            <a:pPr>
              <a:spcBef>
                <a:spcPts val="0"/>
              </a:spcBef>
            </a:pPr>
            <a:endParaRPr lang="ru-RU" sz="2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Педагогические технологии выполняют образовательную, развивающую, воспитывающую, стимулирующую, организационную, 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коммуникатив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ную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функции. </a:t>
            </a:r>
          </a:p>
          <a:p>
            <a:pPr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Но самое главное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они работают на развитие ребенка.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Вывод: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Desktop\ГРУППА 10\ФОТО\IMG_1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915816" y="4293096"/>
            <a:ext cx="3035829" cy="2276872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title"/>
          </p:nvPr>
        </p:nvSpPr>
        <p:spPr>
          <a:xfrm>
            <a:off x="0" y="476672"/>
            <a:ext cx="9286908" cy="215423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Педагогическая технология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это совокупность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психолого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–педагогических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установок, определяющих специальный набор и компоновку форм, методов, способов, приёмов обучения, воспитательных средств; она есть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организа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ционно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методический инструментарий педагогического процесса.  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(Б. Т. Лихачёв).</a:t>
            </a:r>
          </a:p>
          <a:p>
            <a:endParaRPr lang="ru-RU" dirty="0"/>
          </a:p>
        </p:txBody>
      </p:sp>
      <p:pic>
        <p:nvPicPr>
          <p:cNvPr id="9218" name="Picture 2" descr="C:\Users\PC\Desktop\ГРУППА 10\ФОТО\IMG_12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098991">
            <a:off x="-109594" y="3224010"/>
            <a:ext cx="3450721" cy="258804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t="9891" r="-509"/>
          <a:stretch>
            <a:fillRect/>
          </a:stretch>
        </p:blipFill>
        <p:spPr bwMode="auto">
          <a:xfrm rot="20743188">
            <a:off x="6044846" y="2871746"/>
            <a:ext cx="2737821" cy="327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282" y="214290"/>
            <a:ext cx="8643998" cy="1931988"/>
            <a:chOff x="-743" y="345"/>
            <a:chExt cx="4050" cy="1217"/>
          </a:xfrm>
          <a:solidFill>
            <a:schemeClr val="bg2"/>
          </a:solidFill>
        </p:grpSpPr>
        <p:sp>
          <p:nvSpPr>
            <p:cNvPr id="30726" name="AutoShape 6"/>
            <p:cNvSpPr>
              <a:spLocks noChangeArrowheads="1"/>
            </p:cNvSpPr>
            <p:nvPr/>
          </p:nvSpPr>
          <p:spPr bwMode="auto">
            <a:xfrm>
              <a:off x="-743" y="345"/>
              <a:ext cx="4050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0732" name="AutoShape 12"/>
            <p:cNvSpPr>
              <a:spLocks noChangeArrowheads="1"/>
            </p:cNvSpPr>
            <p:nvPr/>
          </p:nvSpPr>
          <p:spPr bwMode="auto">
            <a:xfrm>
              <a:off x="1057" y="1335"/>
              <a:ext cx="453" cy="227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571472" y="357166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Существуют три связанных друг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 другом понятия: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«методика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«технология»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программа».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Чем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отличаются друг от друга эти понятия?</a:t>
            </a:r>
            <a:endParaRPr lang="ru-RU" sz="2400" b="1" dirty="0"/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571472" y="2214554"/>
            <a:ext cx="7858180" cy="1000132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Методика –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наука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 методах преподавания и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воспитания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571472" y="3429000"/>
            <a:ext cx="7858180" cy="1071570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Программа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план деятельности, работ, краткое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зложение содержания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учебного предмета.</a:t>
            </a: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571472" y="4714884"/>
            <a:ext cx="7858180" cy="1071570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>
              <a:tabLst>
                <a:tab pos="8696325" algn="l"/>
                <a:tab pos="9686925" algn="l"/>
              </a:tabLst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Технология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её основе лежит определённая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tabLst>
                <a:tab pos="8696325" algn="l"/>
                <a:tab pos="9686925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позиция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авторов.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44" y="357166"/>
            <a:ext cx="8857740" cy="1857388"/>
            <a:chOff x="-23" y="345"/>
            <a:chExt cx="5670" cy="998"/>
          </a:xfrm>
          <a:solidFill>
            <a:schemeClr val="bg2"/>
          </a:solidFill>
        </p:grpSpPr>
        <p:sp>
          <p:nvSpPr>
            <p:cNvPr id="30726" name="AutoShape 6"/>
            <p:cNvSpPr>
              <a:spLocks noChangeArrowheads="1"/>
            </p:cNvSpPr>
            <p:nvPr/>
          </p:nvSpPr>
          <p:spPr bwMode="auto">
            <a:xfrm>
              <a:off x="-23" y="345"/>
              <a:ext cx="2790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0728" name="AutoShape 8"/>
            <p:cNvSpPr>
              <a:spLocks noChangeArrowheads="1"/>
            </p:cNvSpPr>
            <p:nvPr/>
          </p:nvSpPr>
          <p:spPr bwMode="auto">
            <a:xfrm>
              <a:off x="2767" y="345"/>
              <a:ext cx="2880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57158" y="571480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Технология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это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совокупность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приемов,применяемых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каком–либо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деле, мастерстве,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искусстве. </a:t>
            </a:r>
          </a:p>
          <a:p>
            <a:pPr lvl="0" algn="ctr"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толковый словарь С.И.Ожегова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4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142844" y="2857496"/>
            <a:ext cx="8858312" cy="2143140"/>
            <a:chOff x="-68" y="345"/>
            <a:chExt cx="5670" cy="998"/>
          </a:xfrm>
          <a:solidFill>
            <a:schemeClr val="bg2"/>
          </a:solidFill>
        </p:grpSpPr>
        <p:sp>
          <p:nvSpPr>
            <p:cNvPr id="26" name="AutoShape 6"/>
            <p:cNvSpPr>
              <a:spLocks noChangeArrowheads="1"/>
            </p:cNvSpPr>
            <p:nvPr/>
          </p:nvSpPr>
          <p:spPr bwMode="auto">
            <a:xfrm>
              <a:off x="-68" y="345"/>
              <a:ext cx="2790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7" name="AutoShape 8"/>
            <p:cNvSpPr>
              <a:spLocks noChangeArrowheads="1"/>
            </p:cNvSpPr>
            <p:nvPr/>
          </p:nvSpPr>
          <p:spPr bwMode="auto">
            <a:xfrm>
              <a:off x="2767" y="345"/>
              <a:ext cx="2835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42812" y="3071810"/>
            <a:ext cx="9001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Педагогическая технология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система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теоретически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обоснованных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принципов и правил, а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также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соответству-ющих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приёмов и методов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эффективного достижения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педагогом целей воспитания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обучения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развития.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85992"/>
            <a:ext cx="8229600" cy="297180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12969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Использование эффективных педагогических технологий в работе с детьми ТНР</a:t>
            </a:r>
            <a:b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u="sng" dirty="0" smtClean="0">
                <a:solidFill>
                  <a:schemeClr val="tx1"/>
                </a:solidFill>
              </a:rPr>
              <a:t>ЦЕЛЬ: </a:t>
            </a:r>
            <a:r>
              <a:rPr lang="ru-RU" sz="27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осуществление необходимой коррекции ТНР у детей с ОВЗ через использование эффективных технологий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786058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ЗАДАЧИ: 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повысить уровень знаний педагогов ДОУ в использовании различных эффективных технологий в развитии речи детей с ОВЗ (ТНР); 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создать условия для развития речи у детей с ТНР в играх и специальных упражнениях; 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рганизовать совместную деятельность всех участников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коррекционно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образовательного процесса в ДОУ по развитию речи детей с ОВЗ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2571768" cy="35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86116" y="1071546"/>
            <a:ext cx="5643602" cy="192882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Герман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онстантинович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Селевко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(1932—2008)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4286256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Академик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Международной академии наук педагогического образования, профессор, автор «Энциклопедии образовательных технологий». 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Автор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собственных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образовательных концепций.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06" y="357166"/>
            <a:ext cx="9001188" cy="1931988"/>
            <a:chOff x="-23" y="345"/>
            <a:chExt cx="5625" cy="1217"/>
          </a:xfrm>
          <a:solidFill>
            <a:schemeClr val="bg2"/>
          </a:solidFill>
        </p:grpSpPr>
        <p:sp>
          <p:nvSpPr>
            <p:cNvPr id="30726" name="AutoShape 6"/>
            <p:cNvSpPr>
              <a:spLocks noChangeArrowheads="1"/>
            </p:cNvSpPr>
            <p:nvPr/>
          </p:nvSpPr>
          <p:spPr bwMode="auto">
            <a:xfrm>
              <a:off x="-23" y="345"/>
              <a:ext cx="2790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0728" name="AutoShape 8"/>
            <p:cNvSpPr>
              <a:spLocks noChangeArrowheads="1"/>
            </p:cNvSpPr>
            <p:nvPr/>
          </p:nvSpPr>
          <p:spPr bwMode="auto">
            <a:xfrm>
              <a:off x="2767" y="345"/>
              <a:ext cx="2835" cy="998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0732" name="AutoShape 12"/>
            <p:cNvSpPr>
              <a:spLocks noChangeArrowheads="1"/>
            </p:cNvSpPr>
            <p:nvPr/>
          </p:nvSpPr>
          <p:spPr bwMode="auto">
            <a:xfrm>
              <a:off x="1057" y="1335"/>
              <a:ext cx="453" cy="227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33" name="AutoShape 13"/>
            <p:cNvSpPr>
              <a:spLocks noChangeArrowheads="1"/>
            </p:cNvSpPr>
            <p:nvPr/>
          </p:nvSpPr>
          <p:spPr bwMode="auto">
            <a:xfrm>
              <a:off x="3937" y="1335"/>
              <a:ext cx="453" cy="227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714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Основные требования (критерии) педагогической технологии: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57148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Структура образовательной технологии состоит из 3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частей: 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642910" y="5214950"/>
            <a:ext cx="3071834" cy="714380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воспроизводимость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642910" y="3786190"/>
            <a:ext cx="3071834" cy="642942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управляемость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642910" y="4500570"/>
            <a:ext cx="3071834" cy="642942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эффективность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5214942" y="3714752"/>
            <a:ext cx="2736850" cy="627063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процессуальная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5214942" y="3000372"/>
            <a:ext cx="2736850" cy="627063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содержательная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5214942" y="2285992"/>
            <a:ext cx="2736850" cy="627063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концептуальная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642910" y="2357430"/>
            <a:ext cx="3071834" cy="642942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концептуальность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642910" y="3071810"/>
            <a:ext cx="3071834" cy="642942"/>
          </a:xfrm>
          <a:prstGeom prst="foldedCorner">
            <a:avLst>
              <a:gd name="adj" fmla="val 12500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системность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34975" y="3246438"/>
            <a:ext cx="827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8089900" algn="l"/>
              </a:tabLst>
            </a:pPr>
            <a:r>
              <a:rPr lang="ru-RU">
                <a:latin typeface="Tahoma" pitchFamily="34" charset="0"/>
              </a:rPr>
              <a:t>	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2844" y="500042"/>
            <a:ext cx="8787642" cy="1500188"/>
            <a:chOff x="-23" y="345"/>
            <a:chExt cx="2860" cy="945"/>
          </a:xfrm>
          <a:solidFill>
            <a:schemeClr val="bg2"/>
          </a:solidFill>
        </p:grpSpPr>
        <p:sp>
          <p:nvSpPr>
            <p:cNvPr id="30726" name="AutoShape 6"/>
            <p:cNvSpPr>
              <a:spLocks noChangeArrowheads="1"/>
            </p:cNvSpPr>
            <p:nvPr/>
          </p:nvSpPr>
          <p:spPr bwMode="auto">
            <a:xfrm>
              <a:off x="-23" y="345"/>
              <a:ext cx="2860" cy="720"/>
            </a:xfrm>
            <a:prstGeom prst="plaque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0732" name="AutoShape 12"/>
            <p:cNvSpPr>
              <a:spLocks noChangeArrowheads="1"/>
            </p:cNvSpPr>
            <p:nvPr/>
          </p:nvSpPr>
          <p:spPr bwMode="auto">
            <a:xfrm>
              <a:off x="1163" y="1020"/>
              <a:ext cx="383" cy="270"/>
            </a:xfrm>
            <a:prstGeom prst="downArrow">
              <a:avLst>
                <a:gd name="adj1" fmla="val 50000"/>
                <a:gd name="adj2" fmla="val 2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71480"/>
            <a:ext cx="8715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 числу эффективных педагогических технологий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можно отнести: </a:t>
            </a:r>
            <a:endParaRPr lang="ru-RU" sz="2400" dirty="0"/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714348" y="4000504"/>
            <a:ext cx="7929618" cy="42862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игровая технология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714348" y="4500570"/>
            <a:ext cx="7929618" cy="42862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едагогическая технология «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Пескотерапия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4348" y="5000636"/>
            <a:ext cx="7929618" cy="35719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нтерактивная технология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714348" y="5500702"/>
            <a:ext cx="7929618" cy="35719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технологии ТРИЗ и т.д.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714348" y="3500438"/>
            <a:ext cx="7929618" cy="42862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личностно-ориентированные 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технологии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714348" y="3000372"/>
            <a:ext cx="7929618" cy="42862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информационно-коммуникационные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технологии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714348" y="2500306"/>
            <a:ext cx="7929618" cy="42862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технологии проектной деятельности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714348" y="2000240"/>
            <a:ext cx="7929618" cy="42862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здоровьесберегающие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технологии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Игровая технология </a:t>
            </a:r>
            <a:b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игра «Поле чудес»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Поле чудес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4786</TotalTime>
  <Words>403</Words>
  <Application>Microsoft Office PowerPoint</Application>
  <PresentationFormat>Экран (4:3)</PresentationFormat>
  <Paragraphs>84</Paragraphs>
  <Slides>19</Slides>
  <Notes>1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Открытая</vt:lpstr>
      <vt:lpstr>Объект упаковщика для оболочки</vt:lpstr>
      <vt:lpstr>Эффективные педагогические технологии в работе с детьми с ОВЗ (ТНР) в ДОУ</vt:lpstr>
      <vt:lpstr> Педагогическая технология – это совокупность психолого–педагогических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организа–ционно – методический инструментарий педагогического процесса.  (Б. Т. Лихачёв). </vt:lpstr>
      <vt:lpstr>Слайд 3</vt:lpstr>
      <vt:lpstr>Слайд 4</vt:lpstr>
      <vt:lpstr>     Использование эффективных педагогических технологий в работе с детьми ТНР   ЦЕЛЬ: осуществление необходимой коррекции ТНР у детей с ОВЗ через использование эффективных технологий   </vt:lpstr>
      <vt:lpstr>Герман Константинович Селевко (1932—2008) </vt:lpstr>
      <vt:lpstr>Слайд 7</vt:lpstr>
      <vt:lpstr>Слайд 8</vt:lpstr>
      <vt:lpstr>Игровая технология  игра «Поле чудес»</vt:lpstr>
      <vt:lpstr>«Учимся играя»</vt:lpstr>
      <vt:lpstr>Технологии предметно –развивающей среды  </vt:lpstr>
      <vt:lpstr>Слайд 12</vt:lpstr>
      <vt:lpstr>Слайд 13</vt:lpstr>
      <vt:lpstr>Использование ИКТ  технологий на индивидуальном занятии</vt:lpstr>
      <vt:lpstr>Технология «предметно–развивающая среда»   игра «Попади в цель»</vt:lpstr>
      <vt:lpstr> Использование интерактивной технологии  Метод «Кластер» в работе с детьми с ТНР  </vt:lpstr>
      <vt:lpstr>Использование метода «Кластер» на фронтальных и подгрупповых занятиях</vt:lpstr>
      <vt:lpstr>Интерактивная технология Подгрупповое занятие с детьми с ТНР  </vt:lpstr>
      <vt:lpstr>Вывод: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педагогические технологии в работе с детьми с ОВЗ (ТНР) в ДОУ</dc:title>
  <dc:creator>PC</dc:creator>
  <cp:lastModifiedBy>PC</cp:lastModifiedBy>
  <cp:revision>85</cp:revision>
  <dcterms:created xsi:type="dcterms:W3CDTF">2023-01-18T08:32:21Z</dcterms:created>
  <dcterms:modified xsi:type="dcterms:W3CDTF">2023-02-14T09:03:25Z</dcterms:modified>
</cp:coreProperties>
</file>