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6" r:id="rId9"/>
    <p:sldId id="267" r:id="rId10"/>
    <p:sldId id="268" r:id="rId11"/>
    <p:sldId id="269" r:id="rId12"/>
    <p:sldId id="270" r:id="rId13"/>
    <p:sldId id="275" r:id="rId14"/>
    <p:sldId id="274" r:id="rId15"/>
    <p:sldId id="273"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481F48-54F9-4BFF-A913-5EEA37E9535C}" type="datetimeFigureOut">
              <a:rPr lang="ru-RU" smtClean="0"/>
              <a:pPr/>
              <a:t>25.03.2022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D2D45E-356F-4ED8-BE18-30D29F34F08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481F48-54F9-4BFF-A913-5EEA37E9535C}" type="datetimeFigureOut">
              <a:rPr lang="ru-RU" smtClean="0"/>
              <a:pPr/>
              <a:t>25.03.2022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D2D45E-356F-4ED8-BE18-30D29F34F08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481F48-54F9-4BFF-A913-5EEA37E9535C}" type="datetimeFigureOut">
              <a:rPr lang="ru-RU" smtClean="0"/>
              <a:pPr/>
              <a:t>25.03.2022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D2D45E-356F-4ED8-BE18-30D29F34F08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481F48-54F9-4BFF-A913-5EEA37E9535C}" type="datetimeFigureOut">
              <a:rPr lang="ru-RU" smtClean="0"/>
              <a:pPr/>
              <a:t>25.03.2022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D2D45E-356F-4ED8-BE18-30D29F34F08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481F48-54F9-4BFF-A913-5EEA37E9535C}" type="datetimeFigureOut">
              <a:rPr lang="ru-RU" smtClean="0"/>
              <a:pPr/>
              <a:t>25.03.2022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D2D45E-356F-4ED8-BE18-30D29F34F08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481F48-54F9-4BFF-A913-5EEA37E9535C}" type="datetimeFigureOut">
              <a:rPr lang="ru-RU" smtClean="0"/>
              <a:pPr/>
              <a:t>25.03.2022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D2D45E-356F-4ED8-BE18-30D29F34F08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481F48-54F9-4BFF-A913-5EEA37E9535C}" type="datetimeFigureOut">
              <a:rPr lang="ru-RU" smtClean="0"/>
              <a:pPr/>
              <a:t>25.03.2022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0D2D45E-356F-4ED8-BE18-30D29F34F08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481F48-54F9-4BFF-A913-5EEA37E9535C}" type="datetimeFigureOut">
              <a:rPr lang="ru-RU" smtClean="0"/>
              <a:pPr/>
              <a:t>25.03.2022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0D2D45E-356F-4ED8-BE18-30D29F34F08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481F48-54F9-4BFF-A913-5EEA37E9535C}" type="datetimeFigureOut">
              <a:rPr lang="ru-RU" smtClean="0"/>
              <a:pPr/>
              <a:t>25.03.2022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0D2D45E-356F-4ED8-BE18-30D29F34F08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6481F48-54F9-4BFF-A913-5EEA37E9535C}" type="datetimeFigureOut">
              <a:rPr lang="ru-RU" smtClean="0"/>
              <a:pPr/>
              <a:t>25.03.2022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D2D45E-356F-4ED8-BE18-30D29F34F08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6481F48-54F9-4BFF-A913-5EEA37E9535C}" type="datetimeFigureOut">
              <a:rPr lang="ru-RU" smtClean="0"/>
              <a:pPr/>
              <a:t>25.03.2022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D2D45E-356F-4ED8-BE18-30D29F34F08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81F48-54F9-4BFF-A913-5EEA37E9535C}" type="datetimeFigureOut">
              <a:rPr lang="ru-RU" smtClean="0"/>
              <a:pPr/>
              <a:t>25.03.2022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2D45E-356F-4ED8-BE18-30D29F34F08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3477.maam.ru/maps/news/195765.html"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1785918" y="1214422"/>
            <a:ext cx="6286544" cy="1569660"/>
          </a:xfrm>
          <a:prstGeom prst="rect">
            <a:avLst/>
          </a:prstGeom>
        </p:spPr>
        <p:txBody>
          <a:bodyPr wrap="square">
            <a:spAutoFit/>
          </a:bodyPr>
          <a:lstStyle/>
          <a:p>
            <a:pPr algn="ctr"/>
            <a:r>
              <a:rPr lang="ru-RU" sz="2400" b="1" dirty="0" smtClean="0">
                <a:solidFill>
                  <a:srgbClr val="C00000"/>
                </a:solidFill>
                <a:latin typeface="Times New Roman" pitchFamily="18" charset="0"/>
                <a:cs typeface="Times New Roman" pitchFamily="18" charset="0"/>
              </a:rPr>
              <a:t>Дистанционные образовательные  и воспитательные технологии как формы   взаимодействия педагогов и родителей дошкольников в  ДОУ</a:t>
            </a:r>
            <a:endParaRPr lang="ru-RU" sz="2400" b="1" dirty="0">
              <a:solidFill>
                <a:srgbClr val="C00000"/>
              </a:solidFill>
            </a:endParaRPr>
          </a:p>
        </p:txBody>
      </p:sp>
      <p:sp>
        <p:nvSpPr>
          <p:cNvPr id="6" name="Прямоугольник 5"/>
          <p:cNvSpPr/>
          <p:nvPr/>
        </p:nvSpPr>
        <p:spPr>
          <a:xfrm>
            <a:off x="2286000" y="4286256"/>
            <a:ext cx="6534472" cy="2062103"/>
          </a:xfrm>
          <a:prstGeom prst="rect">
            <a:avLst/>
          </a:prstGeom>
        </p:spPr>
        <p:txBody>
          <a:bodyPr wrap="square">
            <a:spAutoFit/>
          </a:bodyPr>
          <a:lstStyle/>
          <a:p>
            <a:r>
              <a:rPr lang="ru-RU" sz="1600" b="1" dirty="0" smtClean="0">
                <a:latin typeface="Times New Roman" pitchFamily="18" charset="0"/>
                <a:cs typeface="Times New Roman" pitchFamily="18" charset="0"/>
              </a:rPr>
              <a:t>                        Подготовили: </a:t>
            </a:r>
          </a:p>
          <a:p>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Мингалева</a:t>
            </a:r>
            <a:r>
              <a:rPr lang="ru-RU" sz="1600" b="1"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Наталья  Ивановна – старший </a:t>
            </a:r>
            <a:r>
              <a:rPr lang="ru-RU" sz="1600" b="1" dirty="0" smtClean="0">
                <a:latin typeface="Times New Roman" pitchFamily="18" charset="0"/>
                <a:cs typeface="Times New Roman" pitchFamily="18" charset="0"/>
              </a:rPr>
              <a:t>воспитатель</a:t>
            </a:r>
          </a:p>
          <a:p>
            <a:r>
              <a:rPr lang="ru-RU" sz="1600" b="1" dirty="0" smtClean="0">
                <a:latin typeface="Times New Roman" pitchFamily="18" charset="0"/>
                <a:cs typeface="Times New Roman" pitchFamily="18" charset="0"/>
              </a:rPr>
              <a:t>                        Пономаренко Ольга Николаевна </a:t>
            </a:r>
            <a:r>
              <a:rPr lang="ru-RU" sz="1600" b="1" dirty="0">
                <a:latin typeface="Times New Roman" pitchFamily="18" charset="0"/>
                <a:cs typeface="Times New Roman" pitchFamily="18" charset="0"/>
              </a:rPr>
              <a:t>–</a:t>
            </a:r>
            <a:r>
              <a:rPr lang="ru-RU" sz="1600" b="1" dirty="0" smtClean="0">
                <a:latin typeface="Times New Roman" pitchFamily="18" charset="0"/>
                <a:cs typeface="Times New Roman" pitchFamily="18" charset="0"/>
              </a:rPr>
              <a:t> воспитатель</a:t>
            </a:r>
          </a:p>
          <a:p>
            <a:endParaRPr lang="ru-RU" sz="1600" b="1" dirty="0" smtClean="0">
              <a:latin typeface="Times New Roman" pitchFamily="18" charset="0"/>
              <a:cs typeface="Times New Roman" pitchFamily="18" charset="0"/>
            </a:endParaRPr>
          </a:p>
          <a:p>
            <a:endParaRPr lang="ru-RU" sz="1600" b="1" dirty="0">
              <a:latin typeface="Times New Roman" pitchFamily="18" charset="0"/>
              <a:cs typeface="Times New Roman" pitchFamily="18" charset="0"/>
            </a:endParaRPr>
          </a:p>
          <a:p>
            <a:endParaRPr lang="ru-RU" sz="1600" b="1" dirty="0">
              <a:latin typeface="Times New Roman" pitchFamily="18" charset="0"/>
              <a:cs typeface="Times New Roman" pitchFamily="18" charset="0"/>
            </a:endParaRPr>
          </a:p>
          <a:p>
            <a:endParaRPr lang="ru-RU" sz="1600" b="1" dirty="0" smtClean="0">
              <a:latin typeface="Times New Roman" pitchFamily="18" charset="0"/>
              <a:cs typeface="Times New Roman" pitchFamily="18" charset="0"/>
            </a:endParaRPr>
          </a:p>
          <a:p>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МБДОУ  </a:t>
            </a:r>
            <a:r>
              <a:rPr lang="ru-RU" sz="1400" b="1" dirty="0" smtClean="0">
                <a:latin typeface="Times New Roman" pitchFamily="18" charset="0"/>
                <a:cs typeface="Times New Roman" pitchFamily="18" charset="0"/>
              </a:rPr>
              <a:t>детский сад </a:t>
            </a:r>
            <a:r>
              <a:rPr lang="ru-RU" sz="1400" b="1" dirty="0" smtClean="0">
                <a:latin typeface="Times New Roman" pitchFamily="18" charset="0"/>
                <a:cs typeface="Times New Roman" pitchFamily="18" charset="0"/>
              </a:rPr>
              <a:t>№ 9 ст</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Стародеревянковская</a:t>
            </a:r>
            <a:endParaRPr lang="ru-RU"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126960" rIns="91440" bIns="0" numCol="1" anchor="ctr" anchorCtr="0" compatLnSpc="1">
            <a:prstTxWarp prst="textNoShape">
              <a:avLst/>
            </a:prstTxWarp>
            <a:spAutoFit/>
          </a:bodyPr>
          <a:lstStyle/>
          <a:p>
            <a:endParaRPr lang="ru-RU"/>
          </a:p>
        </p:txBody>
      </p:sp>
      <p:pic>
        <p:nvPicPr>
          <p:cNvPr id="4" name="Рисунок 3" descr="Котёнок по имени Гав рассказы Остера"/>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9535" y="7141845"/>
            <a:ext cx="972185" cy="1219200"/>
          </a:xfrm>
          <a:prstGeom prst="roundRect">
            <a:avLst/>
          </a:prstGeom>
          <a:noFill/>
          <a:ln w="6350">
            <a:solidFill>
              <a:schemeClr val="tx2"/>
            </a:solidFill>
          </a:ln>
        </p:spPr>
      </p:pic>
      <p:sp>
        <p:nvSpPr>
          <p:cNvPr id="6" name="Прямоугольник 5"/>
          <p:cNvSpPr/>
          <p:nvPr/>
        </p:nvSpPr>
        <p:spPr>
          <a:xfrm>
            <a:off x="1643042" y="1214422"/>
            <a:ext cx="6215106" cy="3170099"/>
          </a:xfrm>
          <a:prstGeom prst="rect">
            <a:avLst/>
          </a:prstGeom>
        </p:spPr>
        <p:txBody>
          <a:bodyPr wrap="square">
            <a:spAutoFit/>
          </a:bodyPr>
          <a:lstStyle/>
          <a:p>
            <a:pPr lvl="0" indent="450850" algn="just" fontAlgn="base">
              <a:spcBef>
                <a:spcPct val="0"/>
              </a:spcBef>
              <a:spcAft>
                <a:spcPct val="0"/>
              </a:spcAft>
            </a:pPr>
            <a:r>
              <a:rPr lang="ru-RU" sz="2000" dirty="0" smtClean="0">
                <a:latin typeface="Times New Roman" pitchFamily="18" charset="0"/>
                <a:ea typeface="Times New Roman" pitchFamily="18" charset="0"/>
                <a:cs typeface="Times New Roman" pitchFamily="18" charset="0"/>
              </a:rPr>
              <a:t>На сайте можно послушать или просто почитать с детьми  сказки </a:t>
            </a:r>
            <a:r>
              <a:rPr lang="ru-RU" sz="2000" dirty="0" smtClean="0">
                <a:latin typeface="Cambria"/>
                <a:ea typeface="Times New Roman" pitchFamily="18" charset="0"/>
                <a:cs typeface="Times New Roman" pitchFamily="18" charset="0"/>
              </a:rPr>
              <a:t>«</a:t>
            </a:r>
            <a:r>
              <a:rPr lang="ru-RU" sz="2000" dirty="0" smtClean="0">
                <a:latin typeface="Times New Roman" pitchFamily="18" charset="0"/>
                <a:ea typeface="Times New Roman" pitchFamily="18" charset="0"/>
                <a:cs typeface="Times New Roman" pitchFamily="18" charset="0"/>
              </a:rPr>
              <a:t>Котёнок по имени Гав</a:t>
            </a:r>
            <a:r>
              <a:rPr lang="ru-RU" sz="2000" dirty="0" smtClean="0">
                <a:latin typeface="Cambria"/>
                <a:ea typeface="Times New Roman" pitchFamily="18" charset="0"/>
                <a:cs typeface="Times New Roman" pitchFamily="18" charset="0"/>
              </a:rPr>
              <a:t>»</a:t>
            </a:r>
            <a:r>
              <a:rPr lang="ru-RU" sz="2000" dirty="0" smtClean="0">
                <a:latin typeface="Times New Roman" pitchFamily="18" charset="0"/>
                <a:ea typeface="Times New Roman" pitchFamily="18" charset="0"/>
                <a:cs typeface="Times New Roman" pitchFamily="18" charset="0"/>
              </a:rPr>
              <a:t>, </a:t>
            </a:r>
            <a:r>
              <a:rPr lang="ru-RU" sz="2000" dirty="0" smtClean="0">
                <a:latin typeface="Cambria"/>
                <a:ea typeface="Times New Roman" pitchFamily="18" charset="0"/>
                <a:cs typeface="Times New Roman" pitchFamily="18" charset="0"/>
              </a:rPr>
              <a:t>«</a:t>
            </a:r>
            <a:r>
              <a:rPr lang="ru-RU" sz="2000" dirty="0" smtClean="0">
                <a:latin typeface="Times New Roman" pitchFamily="18" charset="0"/>
                <a:ea typeface="Times New Roman" pitchFamily="18" charset="0"/>
                <a:cs typeface="Times New Roman" pitchFamily="18" charset="0"/>
              </a:rPr>
              <a:t>Бременские музыканты</a:t>
            </a:r>
            <a:r>
              <a:rPr lang="ru-RU" sz="2000" dirty="0" smtClean="0">
                <a:latin typeface="Cambria"/>
                <a:ea typeface="Times New Roman" pitchFamily="18" charset="0"/>
                <a:cs typeface="Times New Roman" pitchFamily="18" charset="0"/>
              </a:rPr>
              <a:t>»</a:t>
            </a:r>
            <a:r>
              <a:rPr lang="ru-RU" sz="2000" dirty="0" smtClean="0">
                <a:latin typeface="Times New Roman" pitchFamily="18" charset="0"/>
                <a:ea typeface="Times New Roman" pitchFamily="18" charset="0"/>
                <a:cs typeface="Times New Roman" pitchFamily="18" charset="0"/>
              </a:rPr>
              <a:t>, </a:t>
            </a:r>
            <a:r>
              <a:rPr lang="ru-RU" sz="2000" dirty="0" smtClean="0">
                <a:latin typeface="Cambria"/>
                <a:ea typeface="Times New Roman" pitchFamily="18" charset="0"/>
                <a:cs typeface="Times New Roman" pitchFamily="18" charset="0"/>
              </a:rPr>
              <a:t>«</a:t>
            </a:r>
            <a:r>
              <a:rPr lang="ru-RU" sz="2000" dirty="0" smtClean="0">
                <a:latin typeface="Times New Roman" pitchFamily="18" charset="0"/>
                <a:ea typeface="Times New Roman" pitchFamily="18" charset="0"/>
                <a:cs typeface="Times New Roman" pitchFamily="18" charset="0"/>
              </a:rPr>
              <a:t>Три поросенка</a:t>
            </a:r>
            <a:r>
              <a:rPr lang="ru-RU" sz="2000" dirty="0" smtClean="0">
                <a:latin typeface="Cambria"/>
                <a:ea typeface="Times New Roman" pitchFamily="18" charset="0"/>
                <a:cs typeface="Times New Roman" pitchFamily="18" charset="0"/>
              </a:rPr>
              <a:t>»</a:t>
            </a:r>
            <a:r>
              <a:rPr lang="ru-RU" sz="2000" dirty="0" smtClean="0">
                <a:latin typeface="Times New Roman" pitchFamily="18" charset="0"/>
                <a:ea typeface="Times New Roman" pitchFamily="18" charset="0"/>
                <a:cs typeface="Times New Roman" pitchFamily="18" charset="0"/>
              </a:rPr>
              <a:t>, </a:t>
            </a:r>
            <a:r>
              <a:rPr lang="ru-RU" sz="2000" dirty="0" smtClean="0">
                <a:latin typeface="Cambria"/>
                <a:ea typeface="Times New Roman" pitchFamily="18" charset="0"/>
                <a:cs typeface="Times New Roman" pitchFamily="18" charset="0"/>
              </a:rPr>
              <a:t>«</a:t>
            </a:r>
            <a:r>
              <a:rPr lang="ru-RU" sz="2000" dirty="0" smtClean="0">
                <a:latin typeface="Times New Roman" pitchFamily="18" charset="0"/>
                <a:ea typeface="Times New Roman" pitchFamily="18" charset="0"/>
                <a:cs typeface="Times New Roman" pitchFamily="18" charset="0"/>
              </a:rPr>
              <a:t>Мама </a:t>
            </a:r>
            <a:r>
              <a:rPr lang="ru-RU" sz="2000" dirty="0" smtClean="0">
                <a:latin typeface="Times New Roman" pitchFamily="18" charset="0"/>
                <a:ea typeface="Times New Roman" pitchFamily="18" charset="0"/>
                <a:cs typeface="Times New Roman" pitchFamily="18" charset="0"/>
              </a:rPr>
              <a:t>для мамонтенка</a:t>
            </a:r>
            <a:r>
              <a:rPr lang="ru-RU" sz="2000" dirty="0" smtClean="0">
                <a:latin typeface="Cambria"/>
                <a:ea typeface="Times New Roman" pitchFamily="18" charset="0"/>
                <a:cs typeface="Times New Roman" pitchFamily="18" charset="0"/>
              </a:rPr>
              <a:t>»</a:t>
            </a:r>
            <a:r>
              <a:rPr lang="ru-RU" sz="2000" dirty="0" smtClean="0">
                <a:latin typeface="Times New Roman" pitchFamily="18" charset="0"/>
                <a:ea typeface="Times New Roman" pitchFamily="18" charset="0"/>
                <a:cs typeface="Times New Roman" pitchFamily="18" charset="0"/>
              </a:rPr>
              <a:t> и др.</a:t>
            </a:r>
            <a:r>
              <a:rPr lang="ru-RU" sz="2000" b="1" dirty="0" smtClean="0">
                <a:latin typeface="Times New Roman" pitchFamily="18" charset="0"/>
                <a:ea typeface="Times New Roman" pitchFamily="18" charset="0"/>
                <a:cs typeface="Times New Roman" pitchFamily="18" charset="0"/>
              </a:rPr>
              <a:t> </a:t>
            </a:r>
            <a:endParaRPr lang="ru-RU" sz="2000" b="1" dirty="0" smtClean="0">
              <a:latin typeface="Cambria" pitchFamily="18" charset="0"/>
              <a:ea typeface="Times New Roman" pitchFamily="18" charset="0"/>
              <a:cs typeface="Times New Roman" pitchFamily="18" charset="0"/>
            </a:endParaRPr>
          </a:p>
          <a:p>
            <a:pPr lvl="0" indent="45085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Родители могут распечатать раскраски для детей, на которых изображены различные звери,  герои мультфильмов и русских народных сказок, </a:t>
            </a:r>
            <a:endParaRPr lang="ru-RU" sz="2000" dirty="0" smtClean="0">
              <a:latin typeface="Arial" pitchFamily="34" charset="0"/>
              <a:cs typeface="Arial" pitchFamily="34" charset="0"/>
            </a:endParaRPr>
          </a:p>
          <a:p>
            <a:pPr lvl="0" indent="45085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Особый интерес вызывает у родителей и детей видео </a:t>
            </a:r>
            <a:r>
              <a:rPr lang="ru-RU" sz="2000" dirty="0" smtClean="0">
                <a:ea typeface="Calibri" pitchFamily="34" charset="0"/>
                <a:cs typeface="Times New Roman" pitchFamily="18" charset="0"/>
              </a:rPr>
              <a:t>«</a:t>
            </a:r>
            <a:r>
              <a:rPr lang="ru-RU" sz="2000" dirty="0" smtClean="0">
                <a:latin typeface="Times New Roman" pitchFamily="18" charset="0"/>
                <a:ea typeface="Calibri" pitchFamily="34" charset="0"/>
                <a:cs typeface="Times New Roman" pitchFamily="18" charset="0"/>
              </a:rPr>
              <a:t>Детские песни с движениями</a:t>
            </a:r>
            <a:r>
              <a:rPr lang="ru-RU" sz="2000" dirty="0" smtClean="0">
                <a:ea typeface="Calibri" pitchFamily="34" charset="0"/>
                <a:cs typeface="Times New Roman" pitchFamily="18" charset="0"/>
              </a:rPr>
              <a:t>»</a:t>
            </a:r>
            <a:r>
              <a:rPr lang="ru-RU" sz="2000" dirty="0" smtClean="0">
                <a:latin typeface="Times New Roman" pitchFamily="18" charset="0"/>
                <a:ea typeface="Calibri" pitchFamily="34" charset="0"/>
                <a:cs typeface="Times New Roman" pitchFamily="18" charset="0"/>
              </a:rPr>
              <a:t>,  которое также представлено на сайте дошкольного учреждения.</a:t>
            </a:r>
            <a:endParaRPr lang="ru-RU" sz="2000" dirty="0" smtClean="0">
              <a:latin typeface="Arial" pitchFamily="34" charset="0"/>
              <a:cs typeface="Arial" pitchFamily="34" charset="0"/>
            </a:endParaRPr>
          </a:p>
        </p:txBody>
      </p:sp>
      <p:pic>
        <p:nvPicPr>
          <p:cNvPr id="7" name="Рисунок 6" descr="Котёнок по имени Гав рассказы Остера"/>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3372" y="4643446"/>
            <a:ext cx="1186499" cy="1643074"/>
          </a:xfrm>
          <a:prstGeom prst="roundRect">
            <a:avLst/>
          </a:prstGeom>
          <a:noFill/>
          <a:ln w="6350">
            <a:solidFill>
              <a:schemeClr val="tx2"/>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2286000" y="1071546"/>
            <a:ext cx="5429272" cy="1754326"/>
          </a:xfrm>
          <a:prstGeom prst="rect">
            <a:avLst/>
          </a:prstGeom>
        </p:spPr>
        <p:txBody>
          <a:bodyPr wrap="square">
            <a:spAutoFit/>
          </a:bodyPr>
          <a:lstStyle/>
          <a:p>
            <a:pPr algn="ctr"/>
            <a:r>
              <a:rPr lang="ru-RU" dirty="0" smtClean="0">
                <a:latin typeface="Times New Roman" pitchFamily="18" charset="0"/>
                <a:cs typeface="Times New Roman" pitchFamily="18" charset="0"/>
              </a:rPr>
              <a:t>В дошкольном учреждении работает </a:t>
            </a:r>
            <a:r>
              <a:rPr lang="ru-RU" dirty="0" smtClean="0">
                <a:solidFill>
                  <a:srgbClr val="C00000"/>
                </a:solidFill>
                <a:latin typeface="Times New Roman" pitchFamily="18" charset="0"/>
                <a:cs typeface="Times New Roman" pitchFamily="18" charset="0"/>
              </a:rPr>
              <a:t>консультационный </a:t>
            </a:r>
            <a:r>
              <a:rPr lang="ru-RU" dirty="0" smtClean="0">
                <a:solidFill>
                  <a:srgbClr val="C00000"/>
                </a:solidFill>
                <a:latin typeface="Times New Roman" pitchFamily="18" charset="0"/>
                <a:cs typeface="Times New Roman" pitchFamily="18" charset="0"/>
              </a:rPr>
              <a:t>центр. </a:t>
            </a:r>
            <a:r>
              <a:rPr lang="ru-RU" dirty="0" smtClean="0">
                <a:latin typeface="Times New Roman" pitchFamily="18" charset="0"/>
                <a:cs typeface="Times New Roman" pitchFamily="18" charset="0"/>
              </a:rPr>
              <a:t>С </a:t>
            </a:r>
            <a:r>
              <a:rPr lang="ru-RU" dirty="0" smtClean="0">
                <a:latin typeface="Times New Roman" pitchFamily="18" charset="0"/>
                <a:cs typeface="Times New Roman" pitchFamily="18" charset="0"/>
              </a:rPr>
              <a:t>его целями, задачами,  с тем, какую помощь могут получить родители и дети, подробно рассказывается на сайте ДОУ. Помимо этого, родителям предлагается оценить эффективность и качество его деятельности</a:t>
            </a:r>
            <a:endParaRPr lang="ru-RU" dirty="0">
              <a:latin typeface="Times New Roman" pitchFamily="18" charset="0"/>
              <a:cs typeface="Times New Roman" pitchFamily="18" charset="0"/>
            </a:endParaRPr>
          </a:p>
        </p:txBody>
      </p:sp>
      <p:pic>
        <p:nvPicPr>
          <p:cNvPr id="4" name="Рисунок 3" descr="https://3477.maam.ru/images/photos/medium/map3477.jpg"/>
          <p:cNvPicPr/>
          <p:nvPr/>
        </p:nvPicPr>
        <p:blipFill>
          <a:blip r:embed="rId3">
            <a:extLst>
              <a:ext uri="{28A0092B-C50C-407E-A947-70E740481C1C}">
                <a14:useLocalDpi xmlns:a14="http://schemas.microsoft.com/office/drawing/2010/main" val="0"/>
              </a:ext>
            </a:extLst>
          </a:blip>
          <a:srcRect/>
          <a:stretch>
            <a:fillRect/>
          </a:stretch>
        </p:blipFill>
        <p:spPr bwMode="auto">
          <a:xfrm>
            <a:off x="3786182" y="4071942"/>
            <a:ext cx="2597791" cy="1785950"/>
          </a:xfrm>
          <a:prstGeom prst="roundRect">
            <a:avLst/>
          </a:prstGeom>
          <a:noFill/>
          <a:ln w="6350">
            <a:solidFill>
              <a:schemeClr val="tx2"/>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Прямоугольник 5"/>
          <p:cNvSpPr/>
          <p:nvPr/>
        </p:nvSpPr>
        <p:spPr>
          <a:xfrm>
            <a:off x="2286000" y="1857364"/>
            <a:ext cx="5643586" cy="2862322"/>
          </a:xfrm>
          <a:prstGeom prst="rect">
            <a:avLst/>
          </a:prstGeom>
        </p:spPr>
        <p:txBody>
          <a:bodyPr wrap="square">
            <a:spAutoFit/>
          </a:bodyPr>
          <a:lstStyle/>
          <a:p>
            <a:pPr lvl="0" indent="450850" algn="ctr" fontAlgn="base">
              <a:spcBef>
                <a:spcPct val="0"/>
              </a:spcBef>
              <a:spcAft>
                <a:spcPct val="0"/>
              </a:spcAft>
            </a:pPr>
            <a:r>
              <a:rPr lang="ru-RU" sz="2000" dirty="0" smtClean="0">
                <a:latin typeface="Times New Roman" pitchFamily="18" charset="0"/>
                <a:ea typeface="Times New Roman" pitchFamily="18" charset="0"/>
                <a:cs typeface="Times New Roman" pitchFamily="18" charset="0"/>
              </a:rPr>
              <a:t>Основное взаимодействие воспитателей с родителями детей дошкольного возраста в дистанционном формате общения  осуществляется  в чате группы </a:t>
            </a:r>
            <a:r>
              <a:rPr lang="ru-RU" sz="2000" dirty="0" err="1" smtClean="0">
                <a:solidFill>
                  <a:srgbClr val="C00000"/>
                </a:solidFill>
                <a:latin typeface="Times New Roman" pitchFamily="18" charset="0"/>
                <a:ea typeface="Times New Roman" pitchFamily="18" charset="0"/>
                <a:cs typeface="Times New Roman" pitchFamily="18" charset="0"/>
              </a:rPr>
              <a:t>WhatsApp</a:t>
            </a:r>
            <a:r>
              <a:rPr lang="ru-RU" sz="2000" dirty="0" smtClean="0">
                <a:latin typeface="Times New Roman" pitchFamily="18" charset="0"/>
                <a:ea typeface="Times New Roman" pitchFamily="18" charset="0"/>
                <a:cs typeface="Times New Roman" pitchFamily="18" charset="0"/>
              </a:rPr>
              <a:t>.</a:t>
            </a:r>
          </a:p>
          <a:p>
            <a:pPr lvl="0" indent="450850" algn="ctr" eaLnBrk="0" fontAlgn="base" hangingPunct="0">
              <a:spcBef>
                <a:spcPct val="0"/>
              </a:spcBef>
              <a:spcAft>
                <a:spcPct val="0"/>
              </a:spcAft>
            </a:pPr>
            <a:r>
              <a:rPr lang="ru-RU" sz="2000" dirty="0" smtClean="0">
                <a:latin typeface="Times New Roman" pitchFamily="18" charset="0"/>
                <a:ea typeface="Times New Roman" pitchFamily="18" charset="0"/>
                <a:cs typeface="Times New Roman" pitchFamily="18" charset="0"/>
              </a:rPr>
              <a:t>Посредством данного </a:t>
            </a:r>
            <a:r>
              <a:rPr lang="ru-RU" sz="2000" dirty="0" err="1" smtClean="0">
                <a:latin typeface="Times New Roman" pitchFamily="18" charset="0"/>
                <a:ea typeface="Times New Roman" pitchFamily="18" charset="0"/>
                <a:cs typeface="Times New Roman" pitchFamily="18" charset="0"/>
              </a:rPr>
              <a:t>мессенджера</a:t>
            </a:r>
            <a:r>
              <a:rPr lang="ru-RU" sz="2000" dirty="0" smtClean="0">
                <a:latin typeface="Times New Roman" pitchFamily="18" charset="0"/>
                <a:ea typeface="Times New Roman" pitchFamily="18" charset="0"/>
                <a:cs typeface="Times New Roman" pitchFamily="18" charset="0"/>
              </a:rPr>
              <a:t> родители имеют возможность получать рекомендации от воспитателя, общаться друг с другом виртуально, не покидая дома. Все это позволяет не терять связь между семьей и садом. </a:t>
            </a:r>
            <a:endParaRPr lang="ru-RU" sz="2000" dirty="0" smtClean="0">
              <a:latin typeface="Times New Roman" pitchFamily="18" charset="0"/>
              <a:cs typeface="Times New Roman" pitchFamily="18" charset="0"/>
            </a:endParaRPr>
          </a:p>
        </p:txBody>
      </p:sp>
      <p:pic>
        <p:nvPicPr>
          <p:cNvPr id="7" name="Рисунок 6" descr="Girkin zamani whatsapp group."/>
          <p:cNvPicPr/>
          <p:nvPr/>
        </p:nvPicPr>
        <p:blipFill rotWithShape="1">
          <a:blip r:embed="rId3">
            <a:extLst>
              <a:ext uri="{28A0092B-C50C-407E-A947-70E740481C1C}">
                <a14:useLocalDpi xmlns:a14="http://schemas.microsoft.com/office/drawing/2010/main" val="0"/>
              </a:ext>
            </a:extLst>
          </a:blip>
          <a:srcRect l="3334" t="8252" r="59792" b="6311"/>
          <a:stretch/>
        </p:blipFill>
        <p:spPr bwMode="auto">
          <a:xfrm>
            <a:off x="1428728" y="1285860"/>
            <a:ext cx="1181100" cy="1174750"/>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3793" name="Rectangle 1"/>
          <p:cNvSpPr>
            <a:spLocks noChangeArrowheads="1"/>
          </p:cNvSpPr>
          <p:nvPr/>
        </p:nvSpPr>
        <p:spPr bwMode="auto">
          <a:xfrm>
            <a:off x="0" y="0"/>
            <a:ext cx="63991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Прямоугольник 7"/>
          <p:cNvSpPr/>
          <p:nvPr/>
        </p:nvSpPr>
        <p:spPr>
          <a:xfrm>
            <a:off x="2286000" y="1142984"/>
            <a:ext cx="5715024" cy="3139321"/>
          </a:xfrm>
          <a:prstGeom prst="rect">
            <a:avLst/>
          </a:prstGeom>
        </p:spPr>
        <p:txBody>
          <a:bodyPr wrap="square">
            <a:spAutoFit/>
          </a:bodyPr>
          <a:lstStyle/>
          <a:p>
            <a:pPr lvl="0" indent="450850" algn="ctr" fontAlgn="base">
              <a:spcBef>
                <a:spcPct val="0"/>
              </a:spcBef>
              <a:spcAft>
                <a:spcPct val="0"/>
              </a:spcAft>
            </a:pPr>
            <a:r>
              <a:rPr lang="ru-RU" dirty="0" smtClean="0">
                <a:solidFill>
                  <a:srgbClr val="C00000"/>
                </a:solidFill>
                <a:latin typeface="Times New Roman" pitchFamily="18" charset="0"/>
                <a:ea typeface="Times New Roman" pitchFamily="18" charset="0"/>
                <a:cs typeface="Times New Roman" pitchFamily="18" charset="0"/>
              </a:rPr>
              <a:t>Правила работы в чате, созданном педагогом или специалистом дошкольного учреждения</a:t>
            </a:r>
            <a:r>
              <a:rPr lang="ru-RU" dirty="0" smtClean="0">
                <a:latin typeface="Times New Roman" pitchFamily="18" charset="0"/>
                <a:ea typeface="Times New Roman" pitchFamily="18" charset="0"/>
                <a:cs typeface="Times New Roman" pitchFamily="18" charset="0"/>
              </a:rPr>
              <a:t>:</a:t>
            </a:r>
            <a:endParaRPr lang="ru-RU" sz="800" dirty="0" smtClean="0">
              <a:latin typeface="Times New Roman" pitchFamily="18" charset="0"/>
              <a:cs typeface="Times New Roman" pitchFamily="18" charset="0"/>
            </a:endParaRPr>
          </a:p>
          <a:p>
            <a:pPr lvl="0" indent="180975"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1.Писать в чате можно не раньше 07:00 и  не позже 21:00 часа.</a:t>
            </a:r>
            <a:endParaRPr lang="ru-RU" sz="800" dirty="0" smtClean="0">
              <a:latin typeface="Times New Roman" pitchFamily="18" charset="0"/>
              <a:cs typeface="Times New Roman" pitchFamily="18" charset="0"/>
            </a:endParaRPr>
          </a:p>
          <a:p>
            <a:pPr lvl="0" indent="180975"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2.Общение в чате только деловое. Писать следует по конкретной теме.</a:t>
            </a:r>
            <a:endParaRPr lang="ru-RU" sz="800" dirty="0" smtClean="0">
              <a:latin typeface="Times New Roman" pitchFamily="18" charset="0"/>
              <a:cs typeface="Times New Roman" pitchFamily="18" charset="0"/>
            </a:endParaRPr>
          </a:p>
          <a:p>
            <a:pPr lvl="0" indent="180975"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3.Сообщение должно быть кратким и емким, отражать суть проблемы или вопроса.</a:t>
            </a:r>
            <a:endParaRPr lang="ru-RU" sz="800" dirty="0" smtClean="0">
              <a:latin typeface="Times New Roman" pitchFamily="18" charset="0"/>
              <a:cs typeface="Times New Roman" pitchFamily="18" charset="0"/>
            </a:endParaRPr>
          </a:p>
          <a:p>
            <a:pPr lvl="0" indent="180975"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4.Следует учитывать, что воспитатель  занят в первую очередь детьми, </a:t>
            </a:r>
            <a:br>
              <a:rPr lang="ru-RU" dirty="0" smtClean="0">
                <a:latin typeface="Times New Roman" pitchFamily="18" charset="0"/>
                <a:ea typeface="Times New Roman" pitchFamily="18" charset="0"/>
                <a:cs typeface="Times New Roman" pitchFamily="18" charset="0"/>
              </a:rPr>
            </a:br>
            <a:r>
              <a:rPr lang="ru-RU" dirty="0" smtClean="0">
                <a:latin typeface="Times New Roman" pitchFamily="18" charset="0"/>
                <a:ea typeface="Times New Roman" pitchFamily="18" charset="0"/>
                <a:cs typeface="Times New Roman" pitchFamily="18" charset="0"/>
              </a:rPr>
              <a:t>отвечать на сообщения  он может по мере возможности.</a:t>
            </a:r>
            <a:endParaRPr lang="ru-RU" sz="2800" dirty="0" smtClean="0">
              <a:latin typeface="Times New Roman" pitchFamily="18" charset="0"/>
              <a:cs typeface="Times New Roman" pitchFamily="18" charset="0"/>
            </a:endParaRPr>
          </a:p>
        </p:txBody>
      </p:sp>
      <p:pic>
        <p:nvPicPr>
          <p:cNvPr id="9" name="Рисунок 8" descr="https://3.bp.blogspot.com/-HX7xkEwLm9M/WrPwkWeShSI/AAAAAAAAFdE/91aYaf-cBOIW9s2_hvkrtncbNIV0lNc8ACLcBGAs/s1600/w.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9124" y="4714884"/>
            <a:ext cx="2222500" cy="1333500"/>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48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4817" name="Рисунок 3" descr="Описание: https://avatars.mds.yandex.net/get-zen_doc/1662927/pub_5fcd1c62788eda75c78ea192_5fcea0570a45a91cf4ab0014/scale_1200"/>
          <p:cNvPicPr>
            <a:picLocks noChangeAspect="1" noChangeArrowheads="1"/>
          </p:cNvPicPr>
          <p:nvPr/>
        </p:nvPicPr>
        <p:blipFill>
          <a:blip r:embed="rId3"/>
          <a:srcRect/>
          <a:stretch>
            <a:fillRect/>
          </a:stretch>
        </p:blipFill>
        <p:spPr bwMode="auto">
          <a:xfrm>
            <a:off x="3571868" y="3857628"/>
            <a:ext cx="2794020" cy="1571636"/>
          </a:xfrm>
          <a:prstGeom prst="rect">
            <a:avLst/>
          </a:prstGeom>
          <a:noFill/>
          <a:ln w="6350">
            <a:solidFill>
              <a:srgbClr val="1F497D"/>
            </a:solidFill>
            <a:miter lim="800000"/>
            <a:headEnd/>
            <a:tailEnd/>
          </a:ln>
        </p:spPr>
      </p:pic>
      <p:sp>
        <p:nvSpPr>
          <p:cNvPr id="8" name="Прямоугольник 7"/>
          <p:cNvSpPr/>
          <p:nvPr/>
        </p:nvSpPr>
        <p:spPr>
          <a:xfrm>
            <a:off x="2286000" y="1357298"/>
            <a:ext cx="5786462" cy="1938992"/>
          </a:xfrm>
          <a:prstGeom prst="rect">
            <a:avLst/>
          </a:prstGeom>
        </p:spPr>
        <p:txBody>
          <a:bodyPr wrap="square">
            <a:spAutoFit/>
          </a:bodyPr>
          <a:lstStyle/>
          <a:p>
            <a:pPr lvl="0" indent="450850" algn="just" fontAlgn="base">
              <a:spcBef>
                <a:spcPct val="0"/>
              </a:spcBef>
              <a:spcAft>
                <a:spcPct val="0"/>
              </a:spcAft>
            </a:pPr>
            <a:r>
              <a:rPr lang="ru-RU" sz="2000" dirty="0" smtClean="0">
                <a:solidFill>
                  <a:srgbClr val="C00000"/>
                </a:solidFill>
                <a:latin typeface="Times New Roman" pitchFamily="18" charset="0"/>
                <a:ea typeface="Times New Roman" pitchFamily="18" charset="0"/>
                <a:cs typeface="Times New Roman" pitchFamily="18" charset="0"/>
              </a:rPr>
              <a:t>Плюсы</a:t>
            </a:r>
            <a:r>
              <a:rPr lang="ru-RU" sz="2000" dirty="0" smtClean="0">
                <a:latin typeface="Calibri" pitchFamily="34" charset="0"/>
                <a:ea typeface="Times New Roman" pitchFamily="18" charset="0"/>
                <a:cs typeface="Times New Roman" pitchFamily="18" charset="0"/>
              </a:rPr>
              <a:t> </a:t>
            </a:r>
            <a:r>
              <a:rPr lang="ru-RU" sz="2000" dirty="0" smtClean="0">
                <a:latin typeface="Times New Roman" pitchFamily="18" charset="0"/>
                <a:ea typeface="Times New Roman" pitchFamily="18" charset="0"/>
                <a:cs typeface="Times New Roman" pitchFamily="18" charset="0"/>
              </a:rPr>
              <a:t>виртуального общения с родителями</a:t>
            </a:r>
            <a:r>
              <a:rPr lang="ru-RU" sz="2000" b="1" dirty="0" smtClean="0">
                <a:latin typeface="Times New Roman" pitchFamily="18" charset="0"/>
                <a:ea typeface="Times New Roman" pitchFamily="18" charset="0"/>
                <a:cs typeface="Times New Roman" pitchFamily="18" charset="0"/>
              </a:rPr>
              <a:t>: </a:t>
            </a:r>
            <a:r>
              <a:rPr lang="ru-RU" sz="2000" dirty="0" err="1" smtClean="0">
                <a:latin typeface="Times New Roman" pitchFamily="18" charset="0"/>
                <a:ea typeface="Times New Roman" pitchFamily="18" charset="0"/>
                <a:cs typeface="Times New Roman" pitchFamily="18" charset="0"/>
              </a:rPr>
              <a:t>WhatsApp</a:t>
            </a:r>
            <a:r>
              <a:rPr lang="ru-RU" sz="2000" dirty="0" smtClean="0">
                <a:latin typeface="Times New Roman" pitchFamily="18" charset="0"/>
                <a:ea typeface="Times New Roman" pitchFamily="18" charset="0"/>
                <a:cs typeface="Times New Roman" pitchFamily="18" charset="0"/>
              </a:rPr>
              <a:t>.  позволяет быстро обмениваться информацией, передавать не только  текстовые сообщения, но и фотографии, видео.</a:t>
            </a:r>
            <a:endParaRPr lang="ru-RU" sz="2000" dirty="0" smtClean="0">
              <a:latin typeface="Times New Roman" pitchFamily="18" charset="0"/>
              <a:cs typeface="Times New Roman" pitchFamily="18" charset="0"/>
            </a:endParaRPr>
          </a:p>
          <a:p>
            <a:pPr lvl="0" indent="450850" algn="just" eaLnBrk="0" fontAlgn="base" hangingPunct="0">
              <a:spcBef>
                <a:spcPct val="0"/>
              </a:spcBef>
              <a:spcAft>
                <a:spcPct val="0"/>
              </a:spcAft>
            </a:pPr>
            <a:r>
              <a:rPr lang="ru-RU" sz="2000" dirty="0" smtClean="0">
                <a:solidFill>
                  <a:srgbClr val="C00000"/>
                </a:solidFill>
                <a:latin typeface="Times New Roman" pitchFamily="18" charset="0"/>
                <a:ea typeface="Times New Roman" pitchFamily="18" charset="0"/>
                <a:cs typeface="Times New Roman" pitchFamily="18" charset="0"/>
              </a:rPr>
              <a:t>Минусы</a:t>
            </a:r>
            <a:r>
              <a:rPr lang="ru-RU" sz="2000" dirty="0" smtClean="0">
                <a:latin typeface="Times New Roman" pitchFamily="18" charset="0"/>
                <a:ea typeface="Times New Roman" pitchFamily="18" charset="0"/>
                <a:cs typeface="Times New Roman" pitchFamily="18" charset="0"/>
              </a:rPr>
              <a:t>: родители не всегда соблюдают установленные правила в чате.</a:t>
            </a: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1" name="Прямоугольник 10"/>
          <p:cNvSpPr/>
          <p:nvPr/>
        </p:nvSpPr>
        <p:spPr>
          <a:xfrm>
            <a:off x="2286000" y="785794"/>
            <a:ext cx="4572000" cy="4616648"/>
          </a:xfrm>
          <a:prstGeom prst="rect">
            <a:avLst/>
          </a:prstGeom>
        </p:spPr>
        <p:txBody>
          <a:bodyPr wrap="square">
            <a:spAutoFit/>
          </a:bodyPr>
          <a:lstStyle/>
          <a:p>
            <a:pPr algn="ctr"/>
            <a:r>
              <a:rPr lang="ru-RU" sz="1400" dirty="0" smtClean="0">
                <a:latin typeface="Times New Roman" pitchFamily="18" charset="0"/>
                <a:cs typeface="Times New Roman" pitchFamily="18" charset="0"/>
              </a:rPr>
              <a:t>Собранные в результате опроса </a:t>
            </a:r>
            <a:r>
              <a:rPr lang="ru-RU" sz="1400" dirty="0" smtClean="0">
                <a:solidFill>
                  <a:srgbClr val="C00000"/>
                </a:solidFill>
                <a:latin typeface="Times New Roman" pitchFamily="18" charset="0"/>
                <a:cs typeface="Times New Roman" pitchFamily="18" charset="0"/>
              </a:rPr>
              <a:t>отзывы родителей </a:t>
            </a:r>
            <a:r>
              <a:rPr lang="ru-RU" sz="1400" dirty="0" smtClean="0">
                <a:latin typeface="Times New Roman" pitchFamily="18" charset="0"/>
                <a:cs typeface="Times New Roman" pitchFamily="18" charset="0"/>
              </a:rPr>
              <a:t>дошкольников о группах в </a:t>
            </a:r>
            <a:r>
              <a:rPr lang="ru-RU" sz="1400" dirty="0" err="1" smtClean="0">
                <a:latin typeface="Times New Roman" pitchFamily="18" charset="0"/>
                <a:cs typeface="Times New Roman" pitchFamily="18" charset="0"/>
              </a:rPr>
              <a:t>WhatsApp</a:t>
            </a:r>
            <a:r>
              <a:rPr lang="ru-RU" sz="1400" dirty="0" smtClean="0">
                <a:latin typeface="Times New Roman" pitchFamily="18" charset="0"/>
                <a:cs typeface="Times New Roman" pitchFamily="18" charset="0"/>
              </a:rPr>
              <a:t> свидетельствуют о следующем:</a:t>
            </a:r>
          </a:p>
          <a:p>
            <a:pPr algn="ctr"/>
            <a:r>
              <a:rPr lang="ru-RU" sz="1400" dirty="0" smtClean="0">
                <a:latin typeface="Times New Roman" pitchFamily="18" charset="0"/>
                <a:cs typeface="Times New Roman" pitchFamily="18" charset="0"/>
              </a:rPr>
              <a:t> «Если группа  создана воспитателем в детсаду, там общение  только по делу. Нет лишних разговоров и болтовни. В таком чате все по делу»;</a:t>
            </a:r>
          </a:p>
          <a:p>
            <a:pPr lvl="0" indent="450850" algn="ctr" fontAlgn="base">
              <a:spcBef>
                <a:spcPct val="0"/>
              </a:spcBef>
              <a:spcAft>
                <a:spcPct val="0"/>
              </a:spcAft>
            </a:pPr>
            <a:r>
              <a:rPr lang="ru-RU" sz="1400" dirty="0" smtClean="0">
                <a:latin typeface="Times New Roman" pitchFamily="18" charset="0"/>
                <a:ea typeface="Calibri" pitchFamily="34" charset="0"/>
                <a:cs typeface="Times New Roman" pitchFamily="18" charset="0"/>
              </a:rPr>
              <a:t> «Читать обсуждение чужих детских  болячек в  течение дня как-то не особо мне интересно, это больше всего раздражает»,</a:t>
            </a:r>
            <a:endParaRPr lang="ru-RU" sz="1400" dirty="0" smtClean="0">
              <a:latin typeface="Times New Roman" pitchFamily="18" charset="0"/>
              <a:cs typeface="Times New Roman" pitchFamily="18" charset="0"/>
            </a:endParaRPr>
          </a:p>
          <a:p>
            <a:pPr lvl="0" indent="450850" algn="ctr" eaLnBrk="0" fontAlgn="base" hangingPunct="0">
              <a:spcBef>
                <a:spcPct val="0"/>
              </a:spcBef>
              <a:spcAft>
                <a:spcPct val="0"/>
              </a:spcAft>
            </a:pPr>
            <a:r>
              <a:rPr lang="ru-RU" sz="1400" dirty="0" smtClean="0">
                <a:latin typeface="Times New Roman" pitchFamily="18" charset="0"/>
                <a:ea typeface="Calibri" pitchFamily="34" charset="0"/>
                <a:cs typeface="Times New Roman" pitchFamily="18" charset="0"/>
              </a:rPr>
              <a:t>«Когда в чате только  деловая информация, то она  сразу заметна и никогда не забывается, правда, я считаю, что ее нужно дублировать  в течение дня».</a:t>
            </a:r>
            <a:endParaRPr lang="ru-RU" sz="1400" dirty="0" smtClean="0">
              <a:latin typeface="Times New Roman" pitchFamily="18" charset="0"/>
              <a:cs typeface="Times New Roman" pitchFamily="18" charset="0"/>
            </a:endParaRPr>
          </a:p>
          <a:p>
            <a:pPr lvl="0" indent="450850" algn="ctr" eaLnBrk="0" fontAlgn="base" hangingPunct="0">
              <a:spcBef>
                <a:spcPct val="0"/>
              </a:spcBef>
              <a:spcAft>
                <a:spcPct val="0"/>
              </a:spcAft>
            </a:pPr>
            <a:r>
              <a:rPr lang="ru-RU" sz="1400" dirty="0" smtClean="0">
                <a:latin typeface="Times New Roman" pitchFamily="18" charset="0"/>
                <a:ea typeface="Calibri" pitchFamily="34" charset="0"/>
                <a:cs typeface="Times New Roman" pitchFamily="18" charset="0"/>
              </a:rPr>
              <a:t>«Я сразу же отказалась от вступления в группу. Предпочитаю общение вживую». </a:t>
            </a:r>
            <a:endParaRPr lang="ru-RU" sz="1400" dirty="0" smtClean="0">
              <a:latin typeface="Times New Roman" pitchFamily="18" charset="0"/>
              <a:cs typeface="Times New Roman" pitchFamily="18" charset="0"/>
            </a:endParaRPr>
          </a:p>
          <a:p>
            <a:pPr lvl="0" indent="450850" algn="ctr" eaLnBrk="0" fontAlgn="base" hangingPunct="0">
              <a:spcBef>
                <a:spcPct val="0"/>
              </a:spcBef>
              <a:spcAft>
                <a:spcPct val="0"/>
              </a:spcAft>
            </a:pPr>
            <a:r>
              <a:rPr lang="ru-RU" sz="1400" dirty="0" smtClean="0">
                <a:latin typeface="Times New Roman" pitchFamily="18" charset="0"/>
                <a:ea typeface="Calibri" pitchFamily="34" charset="0"/>
                <a:cs typeface="Times New Roman" pitchFamily="18" charset="0"/>
              </a:rPr>
              <a:t>«Мне сильно повезло,  в группе только информация и все, нет ни шума, ни гама, ни ругани, ни склок».</a:t>
            </a:r>
            <a:endParaRPr lang="ru-RU" sz="1400" dirty="0" smtClean="0">
              <a:latin typeface="Times New Roman" pitchFamily="18" charset="0"/>
              <a:cs typeface="Times New Roman" pitchFamily="18" charset="0"/>
            </a:endParaRPr>
          </a:p>
          <a:p>
            <a:pPr lvl="0" indent="450850" algn="ctr" eaLnBrk="0" fontAlgn="base" hangingPunct="0">
              <a:spcBef>
                <a:spcPct val="0"/>
              </a:spcBef>
              <a:spcAft>
                <a:spcPct val="0"/>
              </a:spcAft>
            </a:pPr>
            <a:r>
              <a:rPr lang="ru-RU" sz="1400" dirty="0" smtClean="0">
                <a:latin typeface="Times New Roman" pitchFamily="18" charset="0"/>
                <a:ea typeface="Calibri" pitchFamily="34" charset="0"/>
                <a:cs typeface="Times New Roman" pitchFamily="18" charset="0"/>
              </a:rPr>
              <a:t>«У нас создано две группы: одна с воспитателями, другая только  для родителей. Меня ничего не напрягает от слова совсем, ничего страшного такого в чате не происходит, обсуждаем подарки в основном».</a:t>
            </a:r>
            <a:endParaRPr lang="ru-RU" sz="1400" dirty="0" smtClean="0">
              <a:latin typeface="Times New Roman" pitchFamily="18" charset="0"/>
              <a:cs typeface="Times New Roman" pitchFamily="18" charset="0"/>
            </a:endParaRPr>
          </a:p>
        </p:txBody>
      </p:sp>
      <p:pic>
        <p:nvPicPr>
          <p:cNvPr id="12" name="Рисунок 11" descr="Ваш любимый телефон побывал в &amp;quot;катастрофе&amp;quot; - отказал дисп..."/>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16" y="785794"/>
            <a:ext cx="1798955" cy="1238250"/>
          </a:xfrm>
          <a:prstGeom prst="rect">
            <a:avLst/>
          </a:prstGeom>
          <a:noFill/>
          <a:ln>
            <a:noFill/>
          </a:ln>
        </p:spPr>
      </p:pic>
      <p:pic>
        <p:nvPicPr>
          <p:cNvPr id="13" name="Рисунок 12" descr="https://image.shutterstock.com/shutterstock/photos/315565364/display_1500/stock-photo-tuesday-girl-looks-at-smartphone-drinking-tea-or-coffee-lunchtime-morning-the-rest-of-the-evening-315565364.jpg"/>
          <p:cNvPicPr/>
          <p:nvPr/>
        </p:nvPicPr>
        <p:blipFill rotWithShape="1">
          <a:blip r:embed="rId4" cstate="print">
            <a:extLst>
              <a:ext uri="{28A0092B-C50C-407E-A947-70E740481C1C}">
                <a14:useLocalDpi xmlns:a14="http://schemas.microsoft.com/office/drawing/2010/main" val="0"/>
              </a:ext>
            </a:extLst>
          </a:blip>
          <a:srcRect b="6771"/>
          <a:stretch/>
        </p:blipFill>
        <p:spPr bwMode="auto">
          <a:xfrm>
            <a:off x="7215206" y="4786322"/>
            <a:ext cx="1417320" cy="1409700"/>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 name="Прямоугольник 7"/>
          <p:cNvSpPr/>
          <p:nvPr/>
        </p:nvSpPr>
        <p:spPr>
          <a:xfrm>
            <a:off x="2286000" y="928670"/>
            <a:ext cx="5357834" cy="3970318"/>
          </a:xfrm>
          <a:prstGeom prst="rect">
            <a:avLst/>
          </a:prstGeom>
        </p:spPr>
        <p:txBody>
          <a:bodyPr wrap="square">
            <a:spAutoFit/>
          </a:bodyPr>
          <a:lstStyle/>
          <a:p>
            <a:pPr algn="ctr"/>
            <a:r>
              <a:rPr lang="ru-RU" b="1" dirty="0" smtClean="0">
                <a:solidFill>
                  <a:srgbClr val="C00000"/>
                </a:solidFill>
                <a:latin typeface="Times New Roman" pitchFamily="18" charset="0"/>
                <a:cs typeface="Times New Roman" pitchFamily="18" charset="0"/>
              </a:rPr>
              <a:t>Выводы</a:t>
            </a:r>
          </a:p>
          <a:p>
            <a:pPr algn="ctr"/>
            <a:r>
              <a:rPr lang="ru-RU" dirty="0" smtClean="0">
                <a:latin typeface="Times New Roman" pitchFamily="18" charset="0"/>
                <a:cs typeface="Times New Roman" pitchFamily="18" charset="0"/>
              </a:rPr>
              <a:t>Таким образом, использование интернет сайта и  </a:t>
            </a:r>
            <a:r>
              <a:rPr lang="ru-RU" dirty="0" err="1" smtClean="0">
                <a:latin typeface="Times New Roman" pitchFamily="18" charset="0"/>
                <a:cs typeface="Times New Roman" pitchFamily="18" charset="0"/>
              </a:rPr>
              <a:t>WhatsApp</a:t>
            </a:r>
            <a:r>
              <a:rPr lang="ru-RU" dirty="0" smtClean="0">
                <a:latin typeface="Times New Roman" pitchFamily="18" charset="0"/>
                <a:cs typeface="Times New Roman" pitchFamily="18" charset="0"/>
              </a:rPr>
              <a:t> в качестве интерактивных форм работы с родителями помогло ДОУ достичь поставленных изначально задач. С помощью  дистанционных форм взаимодействия педагоги и специалисты дошкольного учреждения формируют у родителей положительную мотивацию для  участия в деятельности ДОУ. Помимо этого, такая систематическая работа позволяет  повышать качество воспитательного и  образовательного процесса и способствует  успешной реализации целей и задач, поставленных ФГОС дошкольного образования</a:t>
            </a:r>
            <a:endParaRPr lang="ru-RU" dirty="0">
              <a:latin typeface="Times New Roman" pitchFamily="18" charset="0"/>
              <a:cs typeface="Times New Roman" pitchFamily="18" charset="0"/>
            </a:endParaRPr>
          </a:p>
        </p:txBody>
      </p:sp>
      <p:pic>
        <p:nvPicPr>
          <p:cNvPr id="9" name="Рисунок 8" descr="https://avatars.mds.yandex.net/i?id=8d6de8f1fcb3ab320153661d04298a11-5904886-images-thumbs&amp;n=13"/>
          <p:cNvPicPr/>
          <p:nvPr/>
        </p:nvPicPr>
        <p:blipFill>
          <a:blip r:embed="rId3">
            <a:extLst>
              <a:ext uri="{28A0092B-C50C-407E-A947-70E740481C1C}">
                <a14:useLocalDpi xmlns:a14="http://schemas.microsoft.com/office/drawing/2010/main" val="0"/>
              </a:ext>
            </a:extLst>
          </a:blip>
          <a:srcRect/>
          <a:stretch>
            <a:fillRect/>
          </a:stretch>
        </p:blipFill>
        <p:spPr bwMode="auto">
          <a:xfrm>
            <a:off x="3786182" y="5072074"/>
            <a:ext cx="2884805" cy="1238250"/>
          </a:xfrm>
          <a:prstGeom prst="rect">
            <a:avLst/>
          </a:prstGeom>
          <a:noFill/>
          <a:ln w="6350">
            <a:solidFill>
              <a:schemeClr val="tx2"/>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2286000" y="1571613"/>
            <a:ext cx="5572148" cy="1631216"/>
          </a:xfrm>
          <a:prstGeom prst="rect">
            <a:avLst/>
          </a:prstGeom>
        </p:spPr>
        <p:txBody>
          <a:bodyPr wrap="square">
            <a:spAutoFit/>
          </a:bodyPr>
          <a:lstStyle/>
          <a:p>
            <a:pPr algn="ctr"/>
            <a:r>
              <a:rPr lang="ru-RU" sz="2000" dirty="0" smtClean="0">
                <a:solidFill>
                  <a:srgbClr val="C00000"/>
                </a:solidFill>
                <a:latin typeface="Times New Roman" pitchFamily="18" charset="0"/>
                <a:cs typeface="Times New Roman" pitchFamily="18" charset="0"/>
              </a:rPr>
              <a:t>Аннотация</a:t>
            </a:r>
            <a:r>
              <a:rPr lang="ru-RU" sz="2000" dirty="0" smtClean="0">
                <a:latin typeface="Times New Roman" pitchFamily="18" charset="0"/>
                <a:cs typeface="Times New Roman" pitchFamily="18" charset="0"/>
              </a:rPr>
              <a:t>. В данной статье описывается опыт применения  дистанционных форм и методов работы воспитателей и специалистов дошкольных учреждений с родителями в связи со сложившейся эпидемиологической ситуацией</a:t>
            </a:r>
            <a:endParaRPr lang="ru-RU" sz="2000" dirty="0">
              <a:latin typeface="Times New Roman" pitchFamily="18" charset="0"/>
              <a:cs typeface="Times New Roman" pitchFamily="18" charset="0"/>
            </a:endParaRPr>
          </a:p>
        </p:txBody>
      </p:sp>
      <p:sp>
        <p:nvSpPr>
          <p:cNvPr id="5" name="Прямоугольник 4"/>
          <p:cNvSpPr/>
          <p:nvPr/>
        </p:nvSpPr>
        <p:spPr>
          <a:xfrm>
            <a:off x="2286000" y="3929066"/>
            <a:ext cx="5715024" cy="369332"/>
          </a:xfrm>
          <a:prstGeom prst="rect">
            <a:avLst/>
          </a:prstGeom>
        </p:spPr>
        <p:txBody>
          <a:bodyPr wrap="square">
            <a:spAutoFit/>
          </a:bodyPr>
          <a:lstStyle/>
          <a:p>
            <a:pPr lvl="0" indent="450850" algn="ctr" fontAlgn="base">
              <a:spcBef>
                <a:spcPct val="0"/>
              </a:spcBef>
              <a:spcAft>
                <a:spcPct val="0"/>
              </a:spcAft>
            </a:pPr>
            <a:r>
              <a:rPr lang="ru-RU" dirty="0" smtClean="0">
                <a:solidFill>
                  <a:srgbClr val="C00000"/>
                </a:solidFill>
                <a:latin typeface="Times New Roman" pitchFamily="18" charset="0"/>
                <a:ea typeface="Calibri" pitchFamily="34" charset="0"/>
                <a:cs typeface="Times New Roman" pitchFamily="18" charset="0"/>
              </a:rPr>
              <a:t>Ключевые слова</a:t>
            </a:r>
            <a:r>
              <a:rPr lang="ru-RU" dirty="0" smtClean="0">
                <a:latin typeface="Times New Roman" pitchFamily="18" charset="0"/>
                <a:ea typeface="Calibri" pitchFamily="34" charset="0"/>
                <a:cs typeface="Times New Roman" pitchFamily="18" charset="0"/>
              </a:rPr>
              <a:t>:</a:t>
            </a:r>
            <a:r>
              <a:rPr lang="ru-RU" b="1" dirty="0" smtClean="0">
                <a:latin typeface="Times New Roman" pitchFamily="18" charset="0"/>
                <a:ea typeface="Calibri" pitchFamily="34" charset="0"/>
                <a:cs typeface="Times New Roman" pitchFamily="18" charset="0"/>
              </a:rPr>
              <a:t> </a:t>
            </a:r>
            <a:r>
              <a:rPr lang="ru-RU" dirty="0" smtClean="0">
                <a:latin typeface="Times New Roman" pitchFamily="18" charset="0"/>
                <a:ea typeface="Calibri" pitchFamily="34" charset="0"/>
                <a:cs typeface="Times New Roman" pitchFamily="18" charset="0"/>
              </a:rPr>
              <a:t>интернет-сайт,</a:t>
            </a:r>
            <a:r>
              <a:rPr lang="ru-RU" b="1" dirty="0" smtClean="0">
                <a:latin typeface="Times New Roman" pitchFamily="18" charset="0"/>
                <a:ea typeface="Calibri" pitchFamily="34" charset="0"/>
                <a:cs typeface="Times New Roman" pitchFamily="18" charset="0"/>
              </a:rPr>
              <a:t> </a:t>
            </a:r>
            <a:r>
              <a:rPr lang="ru-RU" dirty="0" err="1" smtClean="0">
                <a:latin typeface="Times New Roman" pitchFamily="18" charset="0"/>
                <a:ea typeface="Times New Roman" pitchFamily="18" charset="0"/>
                <a:cs typeface="Times New Roman" pitchFamily="18" charset="0"/>
              </a:rPr>
              <a:t>WhatsApp</a:t>
            </a:r>
            <a:r>
              <a:rPr lang="ru-RU" dirty="0" smtClean="0">
                <a:latin typeface="Times New Roman" pitchFamily="18" charset="0"/>
                <a:ea typeface="Times New Roman" pitchFamily="18" charset="0"/>
                <a:cs typeface="Times New Roman" pitchFamily="18" charset="0"/>
              </a:rPr>
              <a:t>.</a:t>
            </a:r>
            <a:endParaRPr lang="ru-RU"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2286000" y="1071547"/>
            <a:ext cx="5572148" cy="2831544"/>
          </a:xfrm>
          <a:prstGeom prst="rect">
            <a:avLst/>
          </a:prstGeom>
        </p:spPr>
        <p:txBody>
          <a:bodyPr wrap="square">
            <a:spAutoFit/>
          </a:bodyPr>
          <a:lstStyle/>
          <a:p>
            <a:endParaRPr lang="ru-RU" dirty="0" smtClean="0"/>
          </a:p>
          <a:p>
            <a:pPr algn="ctr"/>
            <a:r>
              <a:rPr lang="ru-RU" sz="2000" b="1" dirty="0" smtClean="0">
                <a:solidFill>
                  <a:srgbClr val="C00000"/>
                </a:solidFill>
                <a:latin typeface="Times New Roman" pitchFamily="18" charset="0"/>
                <a:cs typeface="Times New Roman" pitchFamily="18" charset="0"/>
              </a:rPr>
              <a:t>Актуальность темы</a:t>
            </a:r>
          </a:p>
          <a:p>
            <a:pPr algn="ctr"/>
            <a:endParaRPr lang="ru-RU" sz="2000" dirty="0" smtClean="0">
              <a:latin typeface="Times New Roman" pitchFamily="18" charset="0"/>
              <a:cs typeface="Times New Roman" pitchFamily="18" charset="0"/>
            </a:endParaRPr>
          </a:p>
          <a:p>
            <a:pPr algn="ctr"/>
            <a:r>
              <a:rPr lang="ru-RU" sz="2000" dirty="0" smtClean="0">
                <a:latin typeface="Times New Roman" pitchFamily="18" charset="0"/>
                <a:cs typeface="Times New Roman" pitchFamily="18" charset="0"/>
              </a:rPr>
              <a:t>Использование дистанционных форм работы в период эпидемиологической ограничений  значительно увеличивают возможности эффективного общения с родителями, помогает оказывать им своевременную помощь в вопросах развития и воспитания детей</a:t>
            </a:r>
            <a:endParaRPr lang="ru-RU" sz="2000" dirty="0">
              <a:latin typeface="Times New Roman" pitchFamily="18" charset="0"/>
              <a:cs typeface="Times New Roman" pitchFamily="18" charset="0"/>
            </a:endParaRPr>
          </a:p>
        </p:txBody>
      </p:sp>
      <p:pic>
        <p:nvPicPr>
          <p:cNvPr id="4" name="Рисунок 3" descr="https://moe-lipetsk.ru/media_new/4/8/7/5/7/0/465776b1c4de7ec48e4765fcb56813e6/465776b1c4de7ec48e4765fcb56813e6-thumb_65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7950" y="4714884"/>
            <a:ext cx="1928495" cy="1285875"/>
          </a:xfrm>
          <a:prstGeom prst="roundRect">
            <a:avLst/>
          </a:prstGeom>
          <a:noFill/>
          <a:ln w="6350">
            <a:solidFill>
              <a:schemeClr val="tx2"/>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Прямоугольник 3"/>
          <p:cNvSpPr/>
          <p:nvPr/>
        </p:nvSpPr>
        <p:spPr>
          <a:xfrm>
            <a:off x="1714480" y="889844"/>
            <a:ext cx="6643734" cy="4493538"/>
          </a:xfrm>
          <a:prstGeom prst="rect">
            <a:avLst/>
          </a:prstGeom>
        </p:spPr>
        <p:txBody>
          <a:bodyPr wrap="square">
            <a:spAutoFit/>
          </a:bodyPr>
          <a:lstStyle/>
          <a:p>
            <a:pPr lvl="0" indent="450850" algn="ctr" fontAlgn="base">
              <a:spcBef>
                <a:spcPct val="0"/>
              </a:spcBef>
              <a:spcAft>
                <a:spcPct val="0"/>
              </a:spcAft>
            </a:pPr>
            <a:r>
              <a:rPr lang="ru-RU" b="1" dirty="0" smtClean="0">
                <a:solidFill>
                  <a:srgbClr val="C00000"/>
                </a:solidFill>
                <a:latin typeface="Times New Roman" pitchFamily="18" charset="0"/>
                <a:ea typeface="Times New Roman" pitchFamily="18" charset="0"/>
                <a:cs typeface="Times New Roman" pitchFamily="18" charset="0"/>
              </a:rPr>
              <a:t>Использование интерактивных площадок во взаимодействии с семьей дошкольников имеет свои преимущества:</a:t>
            </a:r>
          </a:p>
          <a:p>
            <a:pPr lvl="0" indent="450850" algn="ctr" fontAlgn="base">
              <a:spcBef>
                <a:spcPct val="0"/>
              </a:spcBef>
              <a:spcAft>
                <a:spcPct val="0"/>
              </a:spcAft>
            </a:pPr>
            <a:endParaRPr lang="ru-RU" sz="800" dirty="0" smtClean="0">
              <a:solidFill>
                <a:srgbClr val="1F497D"/>
              </a:solidFill>
              <a:latin typeface="Times New Roman" pitchFamily="18" charset="0"/>
              <a:cs typeface="Times New Roman" pitchFamily="18" charset="0"/>
            </a:endParaRPr>
          </a:p>
          <a:p>
            <a:pPr lvl="0" indent="450850" algn="ctr" fontAlgn="base">
              <a:spcBef>
                <a:spcPct val="0"/>
              </a:spcBef>
              <a:spcAft>
                <a:spcPct val="0"/>
              </a:spcAft>
            </a:pPr>
            <a:endParaRPr lang="ru-RU" sz="800" dirty="0" smtClean="0">
              <a:latin typeface="Times New Roman" pitchFamily="18" charset="0"/>
              <a:cs typeface="Times New Roman" pitchFamily="18" charset="0"/>
            </a:endParaRPr>
          </a:p>
          <a:p>
            <a:pPr lvl="0" indent="450850"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демонстрация документов в различных форматах: видео, аудио, фото;</a:t>
            </a:r>
            <a:endParaRPr lang="ru-RU" sz="800" dirty="0" smtClean="0">
              <a:latin typeface="Times New Roman" pitchFamily="18" charset="0"/>
              <a:cs typeface="Times New Roman" pitchFamily="18" charset="0"/>
            </a:endParaRPr>
          </a:p>
          <a:p>
            <a:pPr lvl="0" indent="450850"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использование индивидуального подхода к каждому конкретному родителю;</a:t>
            </a:r>
            <a:endParaRPr lang="ru-RU" sz="800" dirty="0" smtClean="0">
              <a:latin typeface="Times New Roman" pitchFamily="18" charset="0"/>
              <a:cs typeface="Times New Roman" pitchFamily="18" charset="0"/>
            </a:endParaRPr>
          </a:p>
          <a:p>
            <a:pPr lvl="0" indent="450850"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сочетание групповой и  индивидуальной формы работы с семьями</a:t>
            </a:r>
            <a:r>
              <a:rPr lang="ru-RU" b="1" dirty="0" smtClean="0">
                <a:latin typeface="Times New Roman" pitchFamily="18" charset="0"/>
                <a:ea typeface="Times New Roman" pitchFamily="18" charset="0"/>
                <a:cs typeface="Times New Roman" pitchFamily="18" charset="0"/>
              </a:rPr>
              <a:t>;</a:t>
            </a:r>
            <a:endParaRPr lang="ru-RU" sz="800" dirty="0" smtClean="0">
              <a:latin typeface="Times New Roman" pitchFamily="18" charset="0"/>
              <a:cs typeface="Times New Roman" pitchFamily="18" charset="0"/>
            </a:endParaRPr>
          </a:p>
          <a:p>
            <a:pPr lvl="0" indent="450850"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быстрое доведение информации до родителей;</a:t>
            </a:r>
            <a:endParaRPr lang="ru-RU" sz="800" dirty="0" smtClean="0">
              <a:latin typeface="Times New Roman" pitchFamily="18" charset="0"/>
              <a:cs typeface="Times New Roman" pitchFamily="18" charset="0"/>
            </a:endParaRPr>
          </a:p>
          <a:p>
            <a:pPr lvl="0" indent="450850"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своевременно сообщать об  информационных изменениях и дополнениях;</a:t>
            </a:r>
            <a:endParaRPr lang="ru-RU" sz="800" dirty="0" smtClean="0">
              <a:latin typeface="Times New Roman" pitchFamily="18" charset="0"/>
              <a:cs typeface="Times New Roman" pitchFamily="18" charset="0"/>
            </a:endParaRPr>
          </a:p>
          <a:p>
            <a:pPr lvl="0" indent="450850"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оперативное получение обратной связи от родителей</a:t>
            </a:r>
            <a:endParaRPr lang="ru-RU" sz="800" dirty="0" smtClean="0">
              <a:latin typeface="Times New Roman" pitchFamily="18" charset="0"/>
              <a:cs typeface="Times New Roman" pitchFamily="18" charset="0"/>
            </a:endParaRPr>
          </a:p>
          <a:p>
            <a:pPr lvl="0" indent="450850"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проведение опросов и быстрая обработка полученной информации.</a:t>
            </a:r>
            <a:endParaRPr lang="ru-RU"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1571604" y="1500174"/>
            <a:ext cx="6286544" cy="2677656"/>
          </a:xfrm>
          <a:prstGeom prst="rect">
            <a:avLst/>
          </a:prstGeom>
        </p:spPr>
        <p:txBody>
          <a:bodyPr wrap="square">
            <a:spAutoFit/>
          </a:bodyPr>
          <a:lstStyle/>
          <a:p>
            <a:pPr algn="ctr"/>
            <a:r>
              <a:rPr lang="ru-RU" sz="2400" dirty="0" smtClean="0">
                <a:latin typeface="Times New Roman" pitchFamily="18" charset="0"/>
                <a:cs typeface="Times New Roman" pitchFamily="18" charset="0"/>
              </a:rPr>
              <a:t>Использование интернет  сайта и мобильных </a:t>
            </a:r>
            <a:r>
              <a:rPr lang="ru-RU" sz="2400" dirty="0" err="1" smtClean="0">
                <a:latin typeface="Times New Roman" pitchFamily="18" charset="0"/>
                <a:cs typeface="Times New Roman" pitchFamily="18" charset="0"/>
              </a:rPr>
              <a:t>мессенджеров</a:t>
            </a:r>
            <a:r>
              <a:rPr lang="ru-RU" sz="2400" dirty="0" smtClean="0">
                <a:latin typeface="Times New Roman" pitchFamily="18" charset="0"/>
                <a:cs typeface="Times New Roman" pitchFamily="18" charset="0"/>
              </a:rPr>
              <a:t>  в процессе общения и взаимодействия с родителями ведется  с </a:t>
            </a:r>
            <a:r>
              <a:rPr lang="ru-RU" sz="2400" dirty="0" smtClean="0">
                <a:solidFill>
                  <a:srgbClr val="C00000"/>
                </a:solidFill>
                <a:latin typeface="Times New Roman" pitchFamily="18" charset="0"/>
                <a:cs typeface="Times New Roman" pitchFamily="18" charset="0"/>
              </a:rPr>
              <a:t>целью</a:t>
            </a:r>
            <a:r>
              <a:rPr lang="ru-RU" sz="2400" dirty="0" smtClean="0">
                <a:latin typeface="Times New Roman" pitchFamily="18" charset="0"/>
                <a:cs typeface="Times New Roman" pitchFamily="18" charset="0"/>
              </a:rPr>
              <a:t> создания единого информационного пространства для конструктивного и оперативного взаимодействия педагогов и родителей</a:t>
            </a:r>
            <a:endParaRPr lang="ru-RU" sz="2400" dirty="0">
              <a:latin typeface="Times New Roman" pitchFamily="18" charset="0"/>
              <a:cs typeface="Times New Roman" pitchFamily="18" charset="0"/>
            </a:endParaRPr>
          </a:p>
        </p:txBody>
      </p:sp>
      <p:pic>
        <p:nvPicPr>
          <p:cNvPr id="4" name="Рисунок 3" descr="https://avatars.mds.yandex.net/i?id=8d6de8f1fcb3ab320153661d04298a11-5904886-images-thumbs&amp;n=13"/>
          <p:cNvPicPr/>
          <p:nvPr/>
        </p:nvPicPr>
        <p:blipFill>
          <a:blip r:embed="rId3">
            <a:extLst>
              <a:ext uri="{28A0092B-C50C-407E-A947-70E740481C1C}">
                <a14:useLocalDpi xmlns:a14="http://schemas.microsoft.com/office/drawing/2010/main" val="0"/>
              </a:ext>
            </a:extLst>
          </a:blip>
          <a:srcRect/>
          <a:stretch>
            <a:fillRect/>
          </a:stretch>
        </p:blipFill>
        <p:spPr bwMode="auto">
          <a:xfrm>
            <a:off x="3214678" y="4500570"/>
            <a:ext cx="2884805" cy="123825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Прямоугольник 3"/>
          <p:cNvSpPr/>
          <p:nvPr/>
        </p:nvSpPr>
        <p:spPr>
          <a:xfrm>
            <a:off x="1643042" y="785794"/>
            <a:ext cx="6858048" cy="4801314"/>
          </a:xfrm>
          <a:prstGeom prst="rect">
            <a:avLst/>
          </a:prstGeom>
        </p:spPr>
        <p:txBody>
          <a:bodyPr wrap="square">
            <a:spAutoFit/>
          </a:bodyPr>
          <a:lstStyle/>
          <a:p>
            <a:pPr lvl="0" indent="180975" algn="ctr" eaLnBrk="0" fontAlgn="base" hangingPunct="0">
              <a:spcBef>
                <a:spcPct val="0"/>
              </a:spcBef>
              <a:spcAft>
                <a:spcPct val="0"/>
              </a:spcAft>
            </a:pPr>
            <a:r>
              <a:rPr lang="ru-RU" b="1" dirty="0" smtClean="0">
                <a:solidFill>
                  <a:srgbClr val="C00000"/>
                </a:solidFill>
                <a:latin typeface="Times New Roman" pitchFamily="18" charset="0"/>
                <a:ea typeface="Times New Roman" pitchFamily="18" charset="0"/>
                <a:cs typeface="Times New Roman" pitchFamily="18" charset="0"/>
              </a:rPr>
              <a:t>В процессе реализации цели решаются следующие образовательные и воспитательные задачи:</a:t>
            </a:r>
          </a:p>
          <a:p>
            <a:pPr lvl="0" indent="180975" algn="ctr" eaLnBrk="0" fontAlgn="base" hangingPunct="0">
              <a:spcBef>
                <a:spcPct val="0"/>
              </a:spcBef>
              <a:spcAft>
                <a:spcPct val="0"/>
              </a:spcAft>
            </a:pPr>
            <a:endParaRPr lang="ru-RU" dirty="0" smtClean="0">
              <a:latin typeface="Times New Roman" pitchFamily="18" charset="0"/>
              <a:cs typeface="Times New Roman" pitchFamily="18" charset="0"/>
            </a:endParaRPr>
          </a:p>
          <a:p>
            <a:pPr lvl="0" indent="180975"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повышение  педагогической грамотности родителей;</a:t>
            </a:r>
            <a:endParaRPr lang="ru-RU" dirty="0" smtClean="0">
              <a:latin typeface="Times New Roman" pitchFamily="18" charset="0"/>
              <a:cs typeface="Times New Roman" pitchFamily="18" charset="0"/>
            </a:endParaRPr>
          </a:p>
          <a:p>
            <a:pPr lvl="0" indent="180975"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вовлечение родителей в процесс обучения и общего развития своего  ребенка;</a:t>
            </a:r>
            <a:endParaRPr lang="ru-RU" dirty="0" smtClean="0">
              <a:latin typeface="Times New Roman" pitchFamily="18" charset="0"/>
              <a:cs typeface="Times New Roman" pitchFamily="18" charset="0"/>
            </a:endParaRPr>
          </a:p>
          <a:p>
            <a:pPr lvl="0" indent="180975"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формирование  позитивных, доверительных взаимоотношений между дошкольным учреждением и семьей;</a:t>
            </a:r>
            <a:endParaRPr lang="ru-RU" dirty="0" smtClean="0">
              <a:latin typeface="Times New Roman" pitchFamily="18" charset="0"/>
              <a:cs typeface="Times New Roman" pitchFamily="18" charset="0"/>
            </a:endParaRPr>
          </a:p>
          <a:p>
            <a:pPr lvl="0" indent="180975"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создание условий для диалога, обмена опытом, суждениями  и  мнениями;</a:t>
            </a:r>
            <a:endParaRPr lang="ru-RU" dirty="0" smtClean="0">
              <a:latin typeface="Times New Roman" pitchFamily="18" charset="0"/>
              <a:cs typeface="Times New Roman" pitchFamily="18" charset="0"/>
            </a:endParaRPr>
          </a:p>
          <a:p>
            <a:pPr lvl="0" indent="180975"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знакомство  родителей с режимными моментами жизни ребенка и  образовательным процессом в детском саду;</a:t>
            </a:r>
            <a:endParaRPr lang="ru-RU" dirty="0" smtClean="0">
              <a:latin typeface="Times New Roman" pitchFamily="18" charset="0"/>
              <a:cs typeface="Times New Roman" pitchFamily="18" charset="0"/>
            </a:endParaRPr>
          </a:p>
          <a:p>
            <a:pPr lvl="0" indent="180975"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формирование и развитие гармоничных отношений между родителями и детьми;</a:t>
            </a:r>
            <a:endParaRPr lang="ru-RU" dirty="0" smtClean="0">
              <a:latin typeface="Times New Roman" pitchFamily="18" charset="0"/>
              <a:cs typeface="Times New Roman" pitchFamily="18" charset="0"/>
            </a:endParaRPr>
          </a:p>
          <a:p>
            <a:pPr lvl="0" indent="180975" algn="ct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 повышение ответственности родителей за формирование позитивного отношения ребенка к коллективу сверстников и сотрудникам ДОУ.</a:t>
            </a: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Прямоугольник 3"/>
          <p:cNvSpPr/>
          <p:nvPr/>
        </p:nvSpPr>
        <p:spPr>
          <a:xfrm>
            <a:off x="1857356" y="928671"/>
            <a:ext cx="6143668" cy="3170099"/>
          </a:xfrm>
          <a:prstGeom prst="rect">
            <a:avLst/>
          </a:prstGeom>
        </p:spPr>
        <p:txBody>
          <a:bodyPr wrap="square">
            <a:spAutoFit/>
          </a:bodyPr>
          <a:lstStyle/>
          <a:p>
            <a:pPr lvl="0" indent="450850" algn="just" fontAlgn="base">
              <a:spcBef>
                <a:spcPct val="0"/>
              </a:spcBef>
              <a:spcAft>
                <a:spcPct val="0"/>
              </a:spcAft>
            </a:pPr>
            <a:r>
              <a:rPr lang="ru-RU" sz="2000" dirty="0" smtClean="0">
                <a:latin typeface="Times New Roman" pitchFamily="18" charset="0"/>
                <a:ea typeface="Calibri" pitchFamily="34" charset="0"/>
                <a:cs typeface="Times New Roman" pitchFamily="18" charset="0"/>
              </a:rPr>
              <a:t>В связи со сложившейся эпидемиологической ситуацией на сайте </a:t>
            </a:r>
            <a:r>
              <a:rPr lang="ru-RU" sz="2000" dirty="0" smtClean="0">
                <a:latin typeface="Times New Roman" pitchFamily="18" charset="0"/>
                <a:ea typeface="Calibri" pitchFamily="34" charset="0"/>
                <a:cs typeface="Times New Roman" pitchFamily="18" charset="0"/>
              </a:rPr>
              <a:t>нашего ДОУ используются </a:t>
            </a:r>
            <a:r>
              <a:rPr lang="ru-RU" sz="2000" dirty="0" smtClean="0">
                <a:latin typeface="Times New Roman" pitchFamily="18" charset="0"/>
                <a:ea typeface="Calibri" pitchFamily="34" charset="0"/>
                <a:cs typeface="Times New Roman" pitchFamily="18" charset="0"/>
              </a:rPr>
              <a:t>такие формы и методы работы с родителями, как: </a:t>
            </a:r>
            <a:endParaRPr lang="ru-RU" sz="2000" dirty="0" smtClean="0">
              <a:latin typeface="Times New Roman" pitchFamily="18" charset="0"/>
              <a:cs typeface="Times New Roman" pitchFamily="18" charset="0"/>
            </a:endParaRPr>
          </a:p>
          <a:p>
            <a:pPr lvl="0" indent="269875"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a:t>
            </a:r>
            <a:r>
              <a:rPr lang="ru-RU" sz="2000" dirty="0" err="1" smtClean="0">
                <a:latin typeface="Times New Roman" pitchFamily="18" charset="0"/>
                <a:ea typeface="Calibri" pitchFamily="34" charset="0"/>
                <a:cs typeface="Times New Roman" pitchFamily="18" charset="0"/>
              </a:rPr>
              <a:t>онлайн-консультации</a:t>
            </a:r>
            <a:r>
              <a:rPr lang="ru-RU" sz="2000" dirty="0" smtClean="0">
                <a:latin typeface="Times New Roman" pitchFamily="18" charset="0"/>
                <a:ea typeface="Calibri" pitchFamily="34" charset="0"/>
                <a:cs typeface="Times New Roman" pitchFamily="18" charset="0"/>
              </a:rPr>
              <a:t> родителей  воспитателями и специалистами дошкольного учреждения; </a:t>
            </a:r>
            <a:endParaRPr lang="ru-RU" sz="2000" dirty="0" smtClean="0">
              <a:latin typeface="Times New Roman" pitchFamily="18" charset="0"/>
              <a:cs typeface="Times New Roman" pitchFamily="18" charset="0"/>
            </a:endParaRPr>
          </a:p>
          <a:p>
            <a:pPr lvl="0" indent="269875"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a:t>
            </a:r>
            <a:r>
              <a:rPr lang="ru-RU" sz="2000" dirty="0" err="1" smtClean="0">
                <a:latin typeface="Times New Roman" pitchFamily="18" charset="0"/>
                <a:ea typeface="Calibri" pitchFamily="34" charset="0"/>
                <a:cs typeface="Times New Roman" pitchFamily="18" charset="0"/>
              </a:rPr>
              <a:t>онлайн-информирование</a:t>
            </a:r>
            <a:r>
              <a:rPr lang="ru-RU" sz="2000" dirty="0" smtClean="0">
                <a:latin typeface="Times New Roman" pitchFamily="18" charset="0"/>
                <a:ea typeface="Calibri" pitchFamily="34" charset="0"/>
                <a:cs typeface="Times New Roman" pitchFamily="18" charset="0"/>
              </a:rPr>
              <a:t>  родителей с помощью рекомендаций, памяток, буклетов; </a:t>
            </a:r>
            <a:endParaRPr lang="ru-RU" sz="2000" dirty="0" smtClean="0">
              <a:latin typeface="Times New Roman" pitchFamily="18" charset="0"/>
              <a:cs typeface="Times New Roman" pitchFamily="18" charset="0"/>
            </a:endParaRPr>
          </a:p>
          <a:p>
            <a:pPr lvl="0" indent="269875"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тематические </a:t>
            </a:r>
            <a:r>
              <a:rPr lang="ru-RU" sz="2000" dirty="0" err="1" smtClean="0">
                <a:latin typeface="Times New Roman" pitchFamily="18" charset="0"/>
                <a:ea typeface="Calibri" pitchFamily="34" charset="0"/>
                <a:cs typeface="Times New Roman" pitchFamily="18" charset="0"/>
              </a:rPr>
              <a:t>онлайн-акции</a:t>
            </a:r>
            <a:r>
              <a:rPr lang="ru-RU" sz="2000" dirty="0" smtClean="0">
                <a:latin typeface="Times New Roman" pitchFamily="18" charset="0"/>
                <a:ea typeface="Calibri" pitchFamily="34" charset="0"/>
                <a:cs typeface="Times New Roman" pitchFamily="18" charset="0"/>
              </a:rPr>
              <a:t>; </a:t>
            </a:r>
            <a:endParaRPr lang="ru-RU" sz="2000" dirty="0" smtClean="0">
              <a:latin typeface="Times New Roman" pitchFamily="18" charset="0"/>
              <a:cs typeface="Times New Roman" pitchFamily="18" charset="0"/>
            </a:endParaRPr>
          </a:p>
          <a:p>
            <a:pPr lvl="0" indent="269875"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a:t>
            </a:r>
            <a:r>
              <a:rPr lang="ru-RU" sz="2000" dirty="0" err="1" smtClean="0">
                <a:latin typeface="Times New Roman" pitchFamily="18" charset="0"/>
                <a:ea typeface="Calibri" pitchFamily="34" charset="0"/>
                <a:cs typeface="Times New Roman" pitchFamily="18" charset="0"/>
              </a:rPr>
              <a:t>онлайн</a:t>
            </a:r>
            <a:r>
              <a:rPr lang="ru-RU" sz="2000" dirty="0" smtClean="0">
                <a:latin typeface="Times New Roman" pitchFamily="18" charset="0"/>
                <a:ea typeface="Calibri" pitchFamily="34" charset="0"/>
                <a:cs typeface="Times New Roman" pitchFamily="18" charset="0"/>
              </a:rPr>
              <a:t> - конкурсы и выставки; </a:t>
            </a:r>
            <a:endParaRPr lang="ru-RU" sz="2000" dirty="0" smtClean="0">
              <a:latin typeface="Times New Roman" pitchFamily="18" charset="0"/>
              <a:cs typeface="Times New Roman" pitchFamily="18" charset="0"/>
            </a:endParaRPr>
          </a:p>
          <a:p>
            <a:pPr lvl="0" indent="269875"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a:t>
            </a:r>
            <a:r>
              <a:rPr lang="ru-RU" sz="2000" dirty="0" err="1" smtClean="0">
                <a:latin typeface="Times New Roman" pitchFamily="18" charset="0"/>
                <a:ea typeface="Calibri" pitchFamily="34" charset="0"/>
                <a:cs typeface="Times New Roman" pitchFamily="18" charset="0"/>
              </a:rPr>
              <a:t>онлайн</a:t>
            </a:r>
            <a:r>
              <a:rPr lang="ru-RU" sz="2000" dirty="0" smtClean="0">
                <a:latin typeface="Times New Roman" pitchFamily="18" charset="0"/>
                <a:ea typeface="Calibri" pitchFamily="34" charset="0"/>
                <a:cs typeface="Times New Roman" pitchFamily="18" charset="0"/>
              </a:rPr>
              <a:t> - тестирование и анкетирование</a:t>
            </a:r>
            <a:r>
              <a:rPr lang="ru-RU" dirty="0" smtClean="0">
                <a:latin typeface="Times New Roman" pitchFamily="18" charset="0"/>
                <a:ea typeface="Calibri" pitchFamily="34" charset="0"/>
                <a:cs typeface="Times New Roman" pitchFamily="18" charset="0"/>
              </a:rPr>
              <a:t>. </a:t>
            </a:r>
            <a:endParaRPr lang="ru-RU" sz="2800" dirty="0" smtClean="0">
              <a:latin typeface="Arial" pitchFamily="34" charset="0"/>
              <a:cs typeface="Arial" pitchFamily="34" charset="0"/>
            </a:endParaRPr>
          </a:p>
        </p:txBody>
      </p:sp>
      <p:pic>
        <p:nvPicPr>
          <p:cNvPr id="5" name="Рисунок 4" descr="https://st2.depositphotos.com/9058700/43364/v/1600/depositphotos_433645876-stock-illustration-woman-working-laptop-computer-woman.jpg"/>
          <p:cNvPicPr/>
          <p:nvPr/>
        </p:nvPicPr>
        <p:blipFill rotWithShape="1">
          <a:blip r:embed="rId3" cstate="print">
            <a:extLst>
              <a:ext uri="{28A0092B-C50C-407E-A947-70E740481C1C}">
                <a14:useLocalDpi xmlns:a14="http://schemas.microsoft.com/office/drawing/2010/main" val="0"/>
              </a:ext>
            </a:extLst>
          </a:blip>
          <a:srcRect b="8307"/>
          <a:stretch/>
        </p:blipFill>
        <p:spPr bwMode="auto">
          <a:xfrm>
            <a:off x="3500430" y="4786322"/>
            <a:ext cx="2148844" cy="1428760"/>
          </a:xfrm>
          <a:prstGeom prst="roundRect">
            <a:avLst/>
          </a:prstGeom>
          <a:noFill/>
          <a:ln w="6350">
            <a:solidFill>
              <a:srgbClr val="0070C0"/>
            </a:solidFill>
          </a:ln>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1357290" y="571480"/>
            <a:ext cx="7072362" cy="4524315"/>
          </a:xfrm>
          <a:prstGeom prst="rect">
            <a:avLst/>
          </a:prstGeom>
        </p:spPr>
        <p:txBody>
          <a:bodyPr wrap="square">
            <a:spAutoFit/>
          </a:bodyPr>
          <a:lstStyle/>
          <a:p>
            <a:pPr lvl="0" indent="450850" algn="ctr" fontAlgn="base">
              <a:spcBef>
                <a:spcPct val="0"/>
              </a:spcBef>
              <a:spcAft>
                <a:spcPct val="0"/>
              </a:spcAft>
            </a:pPr>
            <a:r>
              <a:rPr lang="ru-RU" b="1" dirty="0" smtClean="0">
                <a:solidFill>
                  <a:srgbClr val="C00000"/>
                </a:solidFill>
                <a:latin typeface="Times New Roman" pitchFamily="18" charset="0"/>
                <a:ea typeface="Calibri" pitchFamily="34" charset="0"/>
                <a:cs typeface="Times New Roman" pitchFamily="18" charset="0"/>
              </a:rPr>
              <a:t>В специальном  разделе сайта </a:t>
            </a:r>
            <a:r>
              <a:rPr lang="ru-RU" b="1" dirty="0" smtClean="0">
                <a:solidFill>
                  <a:srgbClr val="C00000"/>
                </a:solidFill>
                <a:ea typeface="Calibri" pitchFamily="34" charset="0"/>
                <a:cs typeface="Times New Roman" pitchFamily="18" charset="0"/>
              </a:rPr>
              <a:t>«</a:t>
            </a:r>
            <a:r>
              <a:rPr lang="ru-RU" b="1" dirty="0" smtClean="0">
                <a:solidFill>
                  <a:srgbClr val="C00000"/>
                </a:solidFill>
                <a:latin typeface="Times New Roman" pitchFamily="18" charset="0"/>
                <a:ea typeface="Calibri" pitchFamily="34" charset="0"/>
                <a:cs typeface="Times New Roman" pitchFamily="18" charset="0"/>
              </a:rPr>
              <a:t>Для родителей</a:t>
            </a:r>
            <a:r>
              <a:rPr lang="ru-RU" b="1" dirty="0" smtClean="0">
                <a:solidFill>
                  <a:srgbClr val="C00000"/>
                </a:solidFill>
                <a:ea typeface="Calibri" pitchFamily="34" charset="0"/>
                <a:cs typeface="Times New Roman" pitchFamily="18" charset="0"/>
              </a:rPr>
              <a:t>»</a:t>
            </a:r>
            <a:r>
              <a:rPr lang="ru-RU" b="1" dirty="0" smtClean="0">
                <a:solidFill>
                  <a:srgbClr val="C00000"/>
                </a:solidFill>
                <a:latin typeface="Times New Roman" pitchFamily="18" charset="0"/>
                <a:ea typeface="Calibri" pitchFamily="34" charset="0"/>
                <a:cs typeface="Times New Roman" pitchFamily="18" charset="0"/>
              </a:rPr>
              <a:t> представлены тексты консультаций:</a:t>
            </a:r>
          </a:p>
          <a:p>
            <a:pPr lvl="0" indent="450850" algn="ctr" fontAlgn="base">
              <a:spcBef>
                <a:spcPct val="0"/>
              </a:spcBef>
              <a:spcAft>
                <a:spcPct val="0"/>
              </a:spcAft>
            </a:pPr>
            <a:endParaRPr lang="ru-RU" dirty="0" smtClean="0">
              <a:latin typeface="Times New Roman" pitchFamily="18" charset="0"/>
              <a:ea typeface="Calibri" pitchFamily="34" charset="0"/>
              <a:cs typeface="Times New Roman" pitchFamily="18" charset="0"/>
            </a:endParaRPr>
          </a:p>
          <a:p>
            <a:pPr lvl="0" indent="450850" algn="ctr" fontAlgn="base">
              <a:spcBef>
                <a:spcPct val="0"/>
              </a:spcBef>
              <a:spcAft>
                <a:spcPct val="0"/>
              </a:spcAft>
            </a:pPr>
            <a:r>
              <a:rPr lang="ru-RU" dirty="0" smtClean="0">
                <a:latin typeface="Times New Roman" pitchFamily="18" charset="0"/>
                <a:ea typeface="Calibri" pitchFamily="34" charset="0"/>
                <a:cs typeface="Times New Roman" pitchFamily="18" charset="0"/>
              </a:rPr>
              <a:t>  </a:t>
            </a:r>
            <a:r>
              <a:rPr lang="ru-RU" dirty="0" smtClean="0">
                <a:ea typeface="Calibri" pitchFamily="34" charset="0"/>
                <a:cs typeface="Times New Roman" pitchFamily="18" charset="0"/>
              </a:rPr>
              <a:t>«</a:t>
            </a:r>
            <a:r>
              <a:rPr lang="ru-RU" dirty="0" smtClean="0">
                <a:latin typeface="Times New Roman" pitchFamily="18" charset="0"/>
                <a:ea typeface="Calibri" pitchFamily="34" charset="0"/>
                <a:cs typeface="Times New Roman" pitchFamily="18" charset="0"/>
              </a:rPr>
              <a:t>Осторожно, открытое окно!</a:t>
            </a:r>
            <a:r>
              <a:rPr lang="ru-RU" dirty="0" smtClean="0">
                <a:ea typeface="Calibri" pitchFamily="34" charset="0"/>
                <a:cs typeface="Times New Roman" pitchFamily="18" charset="0"/>
              </a:rPr>
              <a:t>»</a:t>
            </a:r>
            <a:r>
              <a:rPr lang="ru-RU" dirty="0" smtClean="0">
                <a:latin typeface="Times New Roman" pitchFamily="18" charset="0"/>
                <a:ea typeface="Calibri" pitchFamily="34" charset="0"/>
                <a:cs typeface="Times New Roman" pitchFamily="18" charset="0"/>
              </a:rPr>
              <a:t>, «Дорога не терпит шалости – наказывает без жалости…», «Игры, которые лечат»,  «Чем занять ребенка дома»,  «Детские игрушки своими руками»,  «Поделки из картона», «Готовим с детьми и для детей», «Стресс у детей. Как помочь ребенку справиться со стрессом»,  «Что делать, если ребенок не хочет убирать за собой игрушки»,  «Рисуем музыку дома», «Речь детей раннего возраста»,  «Развитие внимания, памяти, логического мышления», «Когда следует обратиться за помощью к детскому логопеду».</a:t>
            </a:r>
          </a:p>
          <a:p>
            <a:pPr lvl="0" indent="450850" algn="ctr" fontAlgn="base">
              <a:spcBef>
                <a:spcPct val="0"/>
              </a:spcBef>
              <a:spcAft>
                <a:spcPct val="0"/>
              </a:spcAft>
            </a:pPr>
            <a:r>
              <a:rPr lang="ru-RU" dirty="0" smtClean="0">
                <a:latin typeface="Times New Roman" pitchFamily="18" charset="0"/>
                <a:ea typeface="Calibri" pitchFamily="34" charset="0"/>
                <a:cs typeface="Times New Roman" pitchFamily="18" charset="0"/>
              </a:rPr>
              <a:t>На сайте также размещены памятки для родителей «Попасть в детский сад – просто», и «Алгоритм поступления в ДОУ»</a:t>
            </a:r>
          </a:p>
          <a:p>
            <a:pPr lvl="0" indent="450850" fontAlgn="base">
              <a:spcBef>
                <a:spcPct val="0"/>
              </a:spcBef>
              <a:spcAft>
                <a:spcPct val="0"/>
              </a:spcAft>
            </a:pPr>
            <a:endParaRPr lang="ru-RU" dirty="0" smtClean="0">
              <a:solidFill>
                <a:srgbClr val="4F81BD"/>
              </a:solidFill>
              <a:latin typeface="Times New Roman" pitchFamily="18" charset="0"/>
              <a:ea typeface="Calibri" pitchFamily="34" charset="0"/>
              <a:cs typeface="Times New Roman" pitchFamily="18" charset="0"/>
              <a:hlinkClick r:id="rId3"/>
            </a:endParaRPr>
          </a:p>
          <a:p>
            <a:pPr lvl="0" indent="450850" fontAlgn="base">
              <a:spcBef>
                <a:spcPct val="0"/>
              </a:spcBef>
              <a:spcAft>
                <a:spcPct val="0"/>
              </a:spcAft>
            </a:pPr>
            <a:endParaRPr lang="ru-RU" dirty="0" smtClean="0">
              <a:solidFill>
                <a:srgbClr val="4F81BD"/>
              </a:solidFill>
              <a:latin typeface="Times New Roman" pitchFamily="18" charset="0"/>
              <a:ea typeface="Calibri" pitchFamily="34" charset="0"/>
              <a:cs typeface="Times New Roman" pitchFamily="18" charset="0"/>
              <a:hlinkClick r:id="rId3"/>
            </a:endParaRPr>
          </a:p>
        </p:txBody>
      </p:sp>
      <p:pic>
        <p:nvPicPr>
          <p:cNvPr id="4" name="Рисунок 3" descr="fb090992897e36a48b97b06a561cf91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7620" y="4714884"/>
            <a:ext cx="2099313" cy="1571636"/>
          </a:xfrm>
          <a:prstGeom prst="rect">
            <a:avLst/>
          </a:prstGeom>
          <a:noFill/>
          <a:ln w="6350">
            <a:solidFill>
              <a:schemeClr val="tx2"/>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honoteka.org/uploads/posts/2021-04/1619318139_43-phonoteka_org-p-fon-dlya-prezentatsii-bloknot-s-pruzhinoi-5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 name="Рисунок 3" descr="a4157af0c2be74203f6e1375c5b28dcf.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00892" y="4286256"/>
            <a:ext cx="1694180" cy="1127125"/>
          </a:xfrm>
          <a:prstGeom prst="ellipse">
            <a:avLst/>
          </a:prstGeom>
          <a:noFill/>
          <a:ln w="6350">
            <a:solidFill>
              <a:schemeClr val="tx2"/>
            </a:solidFill>
          </a:ln>
        </p:spPr>
      </p:pic>
      <p:sp>
        <p:nvSpPr>
          <p:cNvPr id="6" name="Прямоугольник 5"/>
          <p:cNvSpPr/>
          <p:nvPr/>
        </p:nvSpPr>
        <p:spPr>
          <a:xfrm>
            <a:off x="2286000" y="1285860"/>
            <a:ext cx="5929338" cy="2585323"/>
          </a:xfrm>
          <a:prstGeom prst="rect">
            <a:avLst/>
          </a:prstGeom>
        </p:spPr>
        <p:txBody>
          <a:bodyPr wrap="square">
            <a:spAutoFit/>
          </a:bodyPr>
          <a:lstStyle/>
          <a:p>
            <a:pPr lvl="0" algn="ctr"/>
            <a:endParaRPr lang="ru-RU" dirty="0" smtClean="0">
              <a:latin typeface="Times New Roman" pitchFamily="18" charset="0"/>
              <a:ea typeface="Calibri" pitchFamily="34" charset="0"/>
              <a:cs typeface="Times New Roman" pitchFamily="18" charset="0"/>
            </a:endParaRPr>
          </a:p>
          <a:p>
            <a:pPr lvl="0" algn="ctr"/>
            <a:endParaRPr lang="ru-RU" dirty="0" smtClean="0">
              <a:latin typeface="Times New Roman" pitchFamily="18" charset="0"/>
              <a:ea typeface="Calibri" pitchFamily="34" charset="0"/>
              <a:cs typeface="Times New Roman" pitchFamily="18" charset="0"/>
            </a:endParaRPr>
          </a:p>
          <a:p>
            <a:pPr lvl="0" algn="ctr"/>
            <a:r>
              <a:rPr lang="ru-RU" dirty="0" smtClean="0">
                <a:latin typeface="Times New Roman" pitchFamily="18" charset="0"/>
                <a:ea typeface="Calibri" pitchFamily="34" charset="0"/>
                <a:cs typeface="Times New Roman" pitchFamily="18" charset="0"/>
              </a:rPr>
              <a:t>На сайте в помощь  родителям  работает </a:t>
            </a:r>
            <a:r>
              <a:rPr lang="ru-RU" dirty="0" err="1" smtClean="0">
                <a:solidFill>
                  <a:srgbClr val="C00000"/>
                </a:solidFill>
                <a:latin typeface="Times New Roman" pitchFamily="18" charset="0"/>
                <a:ea typeface="Calibri" pitchFamily="34" charset="0"/>
                <a:cs typeface="Times New Roman" pitchFamily="18" charset="0"/>
              </a:rPr>
              <a:t>онлайн</a:t>
            </a:r>
            <a:r>
              <a:rPr lang="ru-RU" dirty="0" smtClean="0">
                <a:solidFill>
                  <a:srgbClr val="C00000"/>
                </a:solidFill>
                <a:latin typeface="Times New Roman" pitchFamily="18" charset="0"/>
                <a:ea typeface="Calibri" pitchFamily="34" charset="0"/>
                <a:cs typeface="Times New Roman" pitchFamily="18" charset="0"/>
              </a:rPr>
              <a:t> </a:t>
            </a:r>
            <a:r>
              <a:rPr lang="ru-RU" dirty="0" smtClean="0">
                <a:solidFill>
                  <a:srgbClr val="C00000"/>
                </a:solidFill>
                <a:ea typeface="Calibri" pitchFamily="34" charset="0"/>
                <a:cs typeface="Times New Roman" pitchFamily="18" charset="0"/>
              </a:rPr>
              <a:t>–</a:t>
            </a:r>
            <a:r>
              <a:rPr lang="ru-RU" dirty="0" smtClean="0">
                <a:solidFill>
                  <a:srgbClr val="C00000"/>
                </a:solidFill>
                <a:latin typeface="Times New Roman" pitchFamily="18" charset="0"/>
                <a:ea typeface="Calibri" pitchFamily="34" charset="0"/>
                <a:cs typeface="Times New Roman" pitchFamily="18" charset="0"/>
              </a:rPr>
              <a:t> кинотеатр </a:t>
            </a:r>
            <a:r>
              <a:rPr lang="ru-RU" dirty="0" smtClean="0">
                <a:solidFill>
                  <a:srgbClr val="C00000"/>
                </a:solidFill>
                <a:ea typeface="Calibri" pitchFamily="34" charset="0"/>
                <a:cs typeface="Times New Roman" pitchFamily="18" charset="0"/>
              </a:rPr>
              <a:t>«</a:t>
            </a:r>
            <a:r>
              <a:rPr lang="ru-RU" dirty="0" smtClean="0">
                <a:solidFill>
                  <a:srgbClr val="C00000"/>
                </a:solidFill>
                <a:latin typeface="Times New Roman" pitchFamily="18" charset="0"/>
                <a:ea typeface="Calibri" pitchFamily="34" charset="0"/>
                <a:cs typeface="Times New Roman" pitchFamily="18" charset="0"/>
              </a:rPr>
              <a:t>Ноль плюс</a:t>
            </a:r>
            <a:r>
              <a:rPr lang="ru-RU" dirty="0" smtClean="0">
                <a:solidFill>
                  <a:srgbClr val="C00000"/>
                </a:solidFill>
                <a:ea typeface="Calibri" pitchFamily="34" charset="0"/>
                <a:cs typeface="Times New Roman" pitchFamily="18" charset="0"/>
              </a:rPr>
              <a:t>»</a:t>
            </a:r>
            <a:r>
              <a:rPr lang="ru-RU" dirty="0" smtClean="0">
                <a:solidFill>
                  <a:srgbClr val="C00000"/>
                </a:solidFill>
                <a:latin typeface="Times New Roman" pitchFamily="18" charset="0"/>
                <a:ea typeface="Calibri" pitchFamily="34" charset="0"/>
                <a:cs typeface="Times New Roman" pitchFamily="18" charset="0"/>
              </a:rPr>
              <a:t>,  </a:t>
            </a:r>
            <a:r>
              <a:rPr lang="ru-RU" dirty="0" smtClean="0">
                <a:latin typeface="Times New Roman" pitchFamily="18" charset="0"/>
                <a:ea typeface="Calibri" pitchFamily="34" charset="0"/>
                <a:cs typeface="Times New Roman" pitchFamily="18" charset="0"/>
              </a:rPr>
              <a:t>родители и дошкольники  имеют возможность послушать детские аудио спектакли, например,  «Незнайка – путешественник»,  </a:t>
            </a:r>
            <a:r>
              <a:rPr lang="ru-RU" dirty="0" smtClean="0">
                <a:ea typeface="Calibri" pitchFamily="34" charset="0"/>
                <a:cs typeface="Times New Roman" pitchFamily="18" charset="0"/>
              </a:rPr>
              <a:t>«</a:t>
            </a:r>
            <a:r>
              <a:rPr lang="ru-RU" dirty="0" smtClean="0">
                <a:latin typeface="Times New Roman" pitchFamily="18" charset="0"/>
                <a:ea typeface="Calibri" pitchFamily="34" charset="0"/>
                <a:cs typeface="Times New Roman" pitchFamily="18" charset="0"/>
              </a:rPr>
              <a:t>Фантазеры</a:t>
            </a:r>
            <a:r>
              <a:rPr lang="ru-RU" dirty="0" smtClean="0">
                <a:ea typeface="Calibri" pitchFamily="34" charset="0"/>
                <a:cs typeface="Times New Roman" pitchFamily="18" charset="0"/>
              </a:rPr>
              <a:t>»</a:t>
            </a:r>
            <a:r>
              <a:rPr lang="ru-RU" dirty="0" smtClean="0">
                <a:latin typeface="Times New Roman" pitchFamily="18" charset="0"/>
                <a:ea typeface="Calibri" pitchFamily="34" charset="0"/>
                <a:cs typeface="Times New Roman" pitchFamily="18" charset="0"/>
              </a:rPr>
              <a:t>, «Волшебник изумрудного города», «Сказка о потерянном времени» и др. </a:t>
            </a:r>
            <a:endParaRPr lang="ru-RU" sz="2800" dirty="0" smtClean="0">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1006</Words>
  <Application>Microsoft Office PowerPoint</Application>
  <PresentationFormat>Экран (4:3)</PresentationFormat>
  <Paragraphs>70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Дистанционные образовательные  и воспитательные технологии как формы   взаимодействия педагогов и родителей дошкольников в  МБДОУ  детский сад №9</dc:title>
  <dc:creator>комп</dc:creator>
  <cp:lastModifiedBy>HP</cp:lastModifiedBy>
  <cp:revision>42</cp:revision>
  <dcterms:created xsi:type="dcterms:W3CDTF">2022-03-22T06:39:51Z</dcterms:created>
  <dcterms:modified xsi:type="dcterms:W3CDTF">2022-03-25T08:38:56Z</dcterms:modified>
</cp:coreProperties>
</file>