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1" r:id="rId5"/>
    <p:sldId id="260" r:id="rId6"/>
    <p:sldId id="288" r:id="rId7"/>
    <p:sldId id="289" r:id="rId8"/>
    <p:sldId id="263" r:id="rId9"/>
    <p:sldId id="265" r:id="rId10"/>
    <p:sldId id="266" r:id="rId11"/>
    <p:sldId id="282" r:id="rId12"/>
    <p:sldId id="281" r:id="rId13"/>
    <p:sldId id="280" r:id="rId14"/>
    <p:sldId id="271" r:id="rId15"/>
    <p:sldId id="273" r:id="rId16"/>
    <p:sldId id="293" r:id="rId17"/>
    <p:sldId id="274" r:id="rId18"/>
    <p:sldId id="275" r:id="rId19"/>
    <p:sldId id="276" r:id="rId20"/>
    <p:sldId id="277" r:id="rId21"/>
    <p:sldId id="278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>
        <p:scale>
          <a:sx n="84" d="100"/>
          <a:sy n="84" d="100"/>
        </p:scale>
        <p:origin x="-239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2071678"/>
            <a:ext cx="77153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                      </a:t>
            </a:r>
            <a:r>
              <a:rPr lang="ru-RU" sz="3200" i="1" dirty="0" smtClean="0">
                <a:solidFill>
                  <a:srgbClr val="002060"/>
                </a:solidFill>
              </a:rPr>
              <a:t>Проект в старшей группе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                              на тему: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«Все профессии нужны,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все профессии   важны»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06" y="5103674"/>
            <a:ext cx="450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 Учитель– дефектолог 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Гоматина</a:t>
            </a:r>
            <a:r>
              <a:rPr lang="ru-RU" dirty="0" smtClean="0"/>
              <a:t> Людмила Александровна</a:t>
            </a:r>
          </a:p>
          <a:p>
            <a:r>
              <a:rPr lang="ru-RU" dirty="0" smtClean="0"/>
              <a:t>Воспитатель:</a:t>
            </a:r>
          </a:p>
          <a:p>
            <a:r>
              <a:rPr lang="ru-RU" dirty="0" err="1" smtClean="0"/>
              <a:t>Казаченко</a:t>
            </a:r>
            <a:r>
              <a:rPr lang="ru-RU" dirty="0" smtClean="0"/>
              <a:t> Анастасия Сергеевна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566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МБДОУ «Детский сад комбинированного вида №167»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3" name="Рисунок 2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243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«Ура! В магазин»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M08TjsoVA_0.jpg"/>
          <p:cNvPicPr>
            <a:picLocks noChangeAspect="1"/>
          </p:cNvPicPr>
          <p:nvPr/>
        </p:nvPicPr>
        <p:blipFill>
          <a:blip r:embed="rId4" cstate="print"/>
          <a:srcRect l="-2041" t="22959"/>
          <a:stretch>
            <a:fillRect/>
          </a:stretch>
        </p:blipFill>
        <p:spPr>
          <a:xfrm rot="21302138">
            <a:off x="434599" y="647847"/>
            <a:ext cx="3571882" cy="3595689"/>
          </a:xfrm>
          <a:prstGeom prst="rect">
            <a:avLst/>
          </a:prstGeom>
        </p:spPr>
      </p:pic>
      <p:pic>
        <p:nvPicPr>
          <p:cNvPr id="7" name="Рисунок 6" descr="I2Bw6C_ABWI.jpg"/>
          <p:cNvPicPr>
            <a:picLocks noChangeAspect="1"/>
          </p:cNvPicPr>
          <p:nvPr/>
        </p:nvPicPr>
        <p:blipFill>
          <a:blip r:embed="rId5" cstate="print"/>
          <a:srcRect t="18421"/>
          <a:stretch>
            <a:fillRect/>
          </a:stretch>
        </p:blipFill>
        <p:spPr>
          <a:xfrm rot="461345">
            <a:off x="4794055" y="752539"/>
            <a:ext cx="4071948" cy="4429132"/>
          </a:xfrm>
          <a:prstGeom prst="rect">
            <a:avLst/>
          </a:prstGeom>
        </p:spPr>
      </p:pic>
      <p:pic>
        <p:nvPicPr>
          <p:cNvPr id="8" name="Рисунок 7" descr="hIaQhuPRUp8.jpg"/>
          <p:cNvPicPr>
            <a:picLocks noChangeAspect="1"/>
          </p:cNvPicPr>
          <p:nvPr/>
        </p:nvPicPr>
        <p:blipFill>
          <a:blip r:embed="rId6" cstate="print"/>
          <a:srcRect t="30208" r="13889" b="14583"/>
          <a:stretch>
            <a:fillRect/>
          </a:stretch>
        </p:blipFill>
        <p:spPr>
          <a:xfrm>
            <a:off x="2714612" y="3786190"/>
            <a:ext cx="3357586" cy="2870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3" name="Рисунок 2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341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Салон красоты «У дома»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0xvf1S3jW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0777">
            <a:off x="5368656" y="877834"/>
            <a:ext cx="3356231" cy="4474974"/>
          </a:xfrm>
          <a:prstGeom prst="rect">
            <a:avLst/>
          </a:prstGeom>
        </p:spPr>
      </p:pic>
      <p:pic>
        <p:nvPicPr>
          <p:cNvPr id="6" name="Рисунок 5" descr="ujOQo6k5F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34969">
            <a:off x="690674" y="924158"/>
            <a:ext cx="2810156" cy="3746874"/>
          </a:xfrm>
          <a:prstGeom prst="rect">
            <a:avLst/>
          </a:prstGeom>
        </p:spPr>
      </p:pic>
      <p:pic>
        <p:nvPicPr>
          <p:cNvPr id="7" name="Рисунок 6" descr="j6zjTBE9Bo0.jpg"/>
          <p:cNvPicPr>
            <a:picLocks noChangeAspect="1"/>
          </p:cNvPicPr>
          <p:nvPr/>
        </p:nvPicPr>
        <p:blipFill>
          <a:blip r:embed="rId6" cstate="print"/>
          <a:srcRect t="22222" r="-741"/>
          <a:stretch>
            <a:fillRect/>
          </a:stretch>
        </p:blipFill>
        <p:spPr>
          <a:xfrm>
            <a:off x="2857488" y="3571876"/>
            <a:ext cx="3053470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3" name="Рисунок 2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2586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«Мы – строители»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3ZSMG4UWQ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8604"/>
            <a:ext cx="4214824" cy="5619765"/>
          </a:xfrm>
          <a:prstGeom prst="rect">
            <a:avLst/>
          </a:prstGeom>
        </p:spPr>
      </p:pic>
      <p:pic>
        <p:nvPicPr>
          <p:cNvPr id="6" name="Рисунок 5" descr="DMdeHibESQ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714356"/>
            <a:ext cx="3174045" cy="4232059"/>
          </a:xfrm>
          <a:prstGeom prst="rect">
            <a:avLst/>
          </a:prstGeom>
        </p:spPr>
      </p:pic>
      <p:pic>
        <p:nvPicPr>
          <p:cNvPr id="7" name="Рисунок 6" descr="282782-f3b12-37016154-.jpg"/>
          <p:cNvPicPr>
            <a:picLocks noChangeAspect="1"/>
          </p:cNvPicPr>
          <p:nvPr/>
        </p:nvPicPr>
        <p:blipFill>
          <a:blip r:embed="rId6" cstate="print"/>
          <a:srcRect l="4774" t="83963" r="6030" b="1886"/>
          <a:stretch>
            <a:fillRect/>
          </a:stretch>
        </p:blipFill>
        <p:spPr>
          <a:xfrm>
            <a:off x="2000232" y="5572140"/>
            <a:ext cx="507209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3" name="Рисунок 2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2639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«Мы - кондитеры»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kI7NplBSvr4.jpg"/>
          <p:cNvPicPr>
            <a:picLocks noChangeAspect="1"/>
          </p:cNvPicPr>
          <p:nvPr/>
        </p:nvPicPr>
        <p:blipFill>
          <a:blip r:embed="rId4" cstate="print"/>
          <a:srcRect l="27206"/>
          <a:stretch>
            <a:fillRect/>
          </a:stretch>
        </p:blipFill>
        <p:spPr>
          <a:xfrm>
            <a:off x="3357554" y="571480"/>
            <a:ext cx="5061582" cy="5214974"/>
          </a:xfrm>
          <a:prstGeom prst="rect">
            <a:avLst/>
          </a:prstGeom>
        </p:spPr>
      </p:pic>
      <p:pic>
        <p:nvPicPr>
          <p:cNvPr id="7" name="Рисунок 6" descr="aunlWdS5pe0.jpg"/>
          <p:cNvPicPr>
            <a:picLocks noChangeAspect="1"/>
          </p:cNvPicPr>
          <p:nvPr/>
        </p:nvPicPr>
        <p:blipFill>
          <a:blip r:embed="rId5" cstate="print"/>
          <a:srcRect l="15278" t="15625"/>
          <a:stretch>
            <a:fillRect/>
          </a:stretch>
        </p:blipFill>
        <p:spPr>
          <a:xfrm>
            <a:off x="571472" y="1357298"/>
            <a:ext cx="220574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2" name="Рисунок 1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4" cstate="print"/>
          <a:srcRect l="22656" t="66026" r="23437" b="8791"/>
          <a:stretch>
            <a:fillRect/>
          </a:stretch>
        </p:blipFill>
        <p:spPr>
          <a:xfrm>
            <a:off x="3786182" y="500042"/>
            <a:ext cx="3857652" cy="1229976"/>
          </a:xfrm>
          <a:prstGeom prst="rect">
            <a:avLst/>
          </a:prstGeom>
        </p:spPr>
      </p:pic>
      <p:pic>
        <p:nvPicPr>
          <p:cNvPr id="4" name="Рисунок 3" descr="uRlMhn1Gx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178834"/>
            <a:ext cx="5476913" cy="4107685"/>
          </a:xfrm>
          <a:prstGeom prst="rect">
            <a:avLst/>
          </a:prstGeom>
        </p:spPr>
      </p:pic>
      <p:pic>
        <p:nvPicPr>
          <p:cNvPr id="5" name="Рисунок 4" descr="nXtocaEdI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642918"/>
            <a:ext cx="2857520" cy="3810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5" name="Рисунок 4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«За игрой»</a:t>
            </a:r>
          </a:p>
        </p:txBody>
      </p:sp>
      <p:pic>
        <p:nvPicPr>
          <p:cNvPr id="3" name="Рисунок 2" descr="yLbbowUKDl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928670"/>
            <a:ext cx="6875907" cy="515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5" name="Рисунок 4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Дидактического пособие «Кому что нужно?»</a:t>
            </a:r>
          </a:p>
        </p:txBody>
      </p:sp>
      <p:pic>
        <p:nvPicPr>
          <p:cNvPr id="3" name="Рисунок 2" descr="yLbbowUKD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000108"/>
            <a:ext cx="4232701" cy="5643602"/>
          </a:xfrm>
          <a:prstGeom prst="rect">
            <a:avLst/>
          </a:prstGeom>
        </p:spPr>
      </p:pic>
      <p:pic>
        <p:nvPicPr>
          <p:cNvPr id="4" name="Рисунок 3" descr="znrxG2kxt2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000108"/>
            <a:ext cx="2928940" cy="390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4" name="Рисунок 3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142852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Плакат– интервью «Кем я хочу стать когда вырасту…»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msHaHzO0h1g.jpg"/>
          <p:cNvPicPr>
            <a:picLocks noChangeAspect="1"/>
          </p:cNvPicPr>
          <p:nvPr/>
        </p:nvPicPr>
        <p:blipFill>
          <a:blip r:embed="rId4" cstate="print"/>
          <a:srcRect l="7031" t="12500" r="7031" b="8333"/>
          <a:stretch>
            <a:fillRect/>
          </a:stretch>
        </p:blipFill>
        <p:spPr>
          <a:xfrm>
            <a:off x="214282" y="642918"/>
            <a:ext cx="8643998" cy="602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2" name="Рисунок 1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Выставка книг на тему : «Все профессии важны, все профессии нужны»</a:t>
            </a:r>
          </a:p>
        </p:txBody>
      </p:sp>
      <p:pic>
        <p:nvPicPr>
          <p:cNvPr id="6" name="Рисунок 5" descr="-sPrx63pAqQ.jpg"/>
          <p:cNvPicPr>
            <a:picLocks noChangeAspect="1"/>
          </p:cNvPicPr>
          <p:nvPr/>
        </p:nvPicPr>
        <p:blipFill>
          <a:blip r:embed="rId4" cstate="print"/>
          <a:srcRect t="46875" r="3125"/>
          <a:stretch>
            <a:fillRect/>
          </a:stretch>
        </p:blipFill>
        <p:spPr>
          <a:xfrm>
            <a:off x="285720" y="1357298"/>
            <a:ext cx="851089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2" name="Рисунок 1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6858000"/>
          </a:xfrm>
          <a:prstGeom prst="rect">
            <a:avLst/>
          </a:prstGeom>
        </p:spPr>
      </p:pic>
      <p:pic>
        <p:nvPicPr>
          <p:cNvPr id="3" name="Рисунок 2" descr="5lRAPj92G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972121"/>
            <a:ext cx="2914410" cy="3885879"/>
          </a:xfrm>
          <a:prstGeom prst="rect">
            <a:avLst/>
          </a:prstGeom>
        </p:spPr>
      </p:pic>
      <p:pic>
        <p:nvPicPr>
          <p:cNvPr id="4" name="Рисунок 3" descr="5xFoZ_0wCg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714356"/>
            <a:ext cx="3036079" cy="4048105"/>
          </a:xfrm>
          <a:prstGeom prst="rect">
            <a:avLst/>
          </a:prstGeom>
        </p:spPr>
      </p:pic>
      <p:pic>
        <p:nvPicPr>
          <p:cNvPr id="5" name="Рисунок 4" descr="KaHJh2gMnD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97214">
            <a:off x="5562501" y="1046986"/>
            <a:ext cx="2888384" cy="385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1500174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FF0000"/>
                </a:solidFill>
              </a:rPr>
              <a:t>Актуальность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071678"/>
            <a:ext cx="2928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/>
              <a:t>Все профессии прекрасны, </a:t>
            </a:r>
          </a:p>
          <a:p>
            <a:pPr fontAlgn="base"/>
            <a:r>
              <a:rPr lang="ru-RU" sz="1600" b="1" dirty="0" smtClean="0"/>
              <a:t>Все профессии важны. </a:t>
            </a:r>
          </a:p>
          <a:p>
            <a:pPr fontAlgn="base"/>
            <a:r>
              <a:rPr lang="ru-RU" sz="1600" b="1" dirty="0" smtClean="0"/>
              <a:t>Знаем мы, что наши дети </a:t>
            </a:r>
          </a:p>
          <a:p>
            <a:pPr fontAlgn="base"/>
            <a:r>
              <a:rPr lang="ru-RU" sz="1600" b="1" dirty="0" smtClean="0"/>
              <a:t>Будут городу нужны.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143248"/>
            <a:ext cx="628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ыбор профессии – ответственное дело, и от того, насколько правильно  он сделан, зависит  жизнь человека в целом. Формирование представлений детей о мире труда и профессий – это необходимый процесс, который актуален в современном мире. Поэтому важно уже с младшего  дошкольного возраста обращать внимание детей на то, что делают взрослые:  родители, воспитатели, сотрудники детского сада и т. д. Знакомство дошкольников с разными профессиями взрослых людей  закладывает основу выбора  из многочисленной сферы трудовой  деятельности родителей и окружающих людей.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8" name="Рисунок 7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Экскурсия: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-на кухню детского сада.</a:t>
            </a:r>
          </a:p>
        </p:txBody>
      </p:sp>
      <p:pic>
        <p:nvPicPr>
          <p:cNvPr id="4" name="Рисунок 3" descr="8nk_546sjw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357298"/>
            <a:ext cx="6643734" cy="498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6" name="Рисунок 5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357166"/>
            <a:ext cx="4286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Экскурсия: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 в медицинский кабинет.</a:t>
            </a:r>
          </a:p>
          <a:p>
            <a:endParaRPr lang="ru-RU" dirty="0" smtClean="0"/>
          </a:p>
        </p:txBody>
      </p:sp>
      <p:pic>
        <p:nvPicPr>
          <p:cNvPr id="4" name="Рисунок 3" descr="mq05sJwAj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67387">
            <a:off x="1595473" y="1492573"/>
            <a:ext cx="3111018" cy="4148024"/>
          </a:xfrm>
          <a:prstGeom prst="rect">
            <a:avLst/>
          </a:prstGeom>
        </p:spPr>
      </p:pic>
      <p:pic>
        <p:nvPicPr>
          <p:cNvPr id="5" name="Рисунок 4" descr="OdMV-G55Y2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000108"/>
            <a:ext cx="380407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2500306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Подведение итогов.</a:t>
            </a:r>
          </a:p>
          <a:p>
            <a:r>
              <a:rPr lang="ru-RU" sz="2400" b="1" dirty="0" smtClean="0"/>
              <a:t>Обработка и оформление материалов</a:t>
            </a:r>
          </a:p>
          <a:p>
            <a:r>
              <a:rPr lang="ru-RU" sz="2400" b="1" dirty="0" smtClean="0"/>
              <a:t>Создание выставок детских работ по теме проекта</a:t>
            </a:r>
          </a:p>
          <a:p>
            <a:r>
              <a:rPr lang="ru-RU" sz="2400" b="1" dirty="0" smtClean="0"/>
              <a:t> Создание итоговой презентации.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857364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II</a:t>
            </a:r>
            <a:r>
              <a:rPr lang="en-US" sz="3600" dirty="0" smtClean="0">
                <a:solidFill>
                  <a:srgbClr val="7030A0"/>
                </a:solidFill>
              </a:rPr>
              <a:t>I </a:t>
            </a:r>
            <a:r>
              <a:rPr lang="ru-RU" sz="3600" dirty="0" smtClean="0">
                <a:solidFill>
                  <a:srgbClr val="7030A0"/>
                </a:solidFill>
              </a:rPr>
              <a:t>этап – 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заключительный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2428868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071678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428736"/>
            <a:ext cx="72866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 проекта: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/>
              <a:t>       </a:t>
            </a:r>
            <a:r>
              <a:rPr lang="ru-RU" sz="2000" dirty="0" smtClean="0">
                <a:solidFill>
                  <a:srgbClr val="FF0000"/>
                </a:solidFill>
              </a:rPr>
              <a:t>С</a:t>
            </a:r>
            <a:r>
              <a:rPr lang="ru-RU" sz="2000" dirty="0" smtClean="0"/>
              <a:t>формировать у детей </a:t>
            </a:r>
            <a:r>
              <a:rPr lang="ru-RU" sz="2000" smtClean="0"/>
              <a:t>с ОВЗ интерес </a:t>
            </a:r>
            <a:r>
              <a:rPr lang="ru-RU" sz="2000" dirty="0" smtClean="0"/>
              <a:t>к разнообразию профессиональной  деятельности  людей.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Задачи проекта: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/>
              <a:t>.</a:t>
            </a:r>
            <a:r>
              <a:rPr lang="ru-RU" dirty="0" smtClean="0"/>
              <a:t> Расширять  представления детей о разных профессиях; трудовых действиях, совершаемых взрослыми; о материалах и орудиях  необходимых для организации работы. Особенно уделить внимание профессиям родителей.  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. Воспитывать у детей уважительное отношение к людям разных  профессий.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. Способствовать развитию познавательного интереса детей, расширению кругозора, развитию активного словаря.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/>
              <a:t>.</a:t>
            </a:r>
            <a:r>
              <a:rPr lang="ru-RU" dirty="0" smtClean="0"/>
              <a:t> Побуждать родителей активно участвовать в совместной деятельности с детьми.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728" y="2071678"/>
            <a:ext cx="7029472" cy="5715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          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Продукт проекта</a:t>
            </a:r>
            <a:br>
              <a:rPr lang="ru-RU" sz="2700" b="1" dirty="0" smtClean="0">
                <a:solidFill>
                  <a:srgbClr val="FF0000"/>
                </a:solidFill>
                <a:latin typeface="+mn-lt"/>
              </a:rPr>
            </a:br>
            <a:endParaRPr lang="ru-RU" sz="27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6400800" cy="307183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Выставки детских работ; стенгазета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 Кем я стану, когда вырасту…»;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альбом « Профессии моих родителей»; описание, проигрывание и фото отчет ролевых игр, игровой кейс по теме проекта, итоговая презентация.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2857496"/>
            <a:ext cx="61436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                                                                                                                </a:t>
            </a:r>
          </a:p>
          <a:p>
            <a:r>
              <a:rPr lang="ru-RU" b="1" dirty="0" smtClean="0"/>
              <a:t>Вид проекта:</a:t>
            </a:r>
            <a:r>
              <a:rPr lang="ru-RU" dirty="0" smtClean="0"/>
              <a:t> </a:t>
            </a:r>
            <a:r>
              <a:rPr lang="ru-RU" dirty="0" err="1" smtClean="0"/>
              <a:t>ролево-игровой</a:t>
            </a:r>
            <a:r>
              <a:rPr lang="ru-RU" dirty="0" smtClean="0"/>
              <a:t>, информационный , средней продолжительности </a:t>
            </a:r>
          </a:p>
          <a:p>
            <a:r>
              <a:rPr lang="ru-RU" b="1" dirty="0" smtClean="0"/>
              <a:t>Участники проекта: </a:t>
            </a:r>
            <a:r>
              <a:rPr lang="ru-RU" dirty="0" smtClean="0"/>
              <a:t>дети старшего дошкольного возраста, воспитатели, дефектолог, родители </a:t>
            </a:r>
          </a:p>
          <a:p>
            <a:r>
              <a:rPr lang="ru-RU" b="1" dirty="0" smtClean="0"/>
              <a:t>Прогнозируемые результаты: </a:t>
            </a:r>
            <a:r>
              <a:rPr lang="ru-RU" dirty="0" smtClean="0"/>
              <a:t> У детей расширятся знания и представления о людях разных профессий. В процессе совместной деятельности родителей  и детей по созданию альбома «Профессии моих родителей», дети больше узнают о профессии родителей. У родителей появится интерес к образовательному процессу, желание общаться с педагогами, участвовать в жизни группы.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357430"/>
            <a:ext cx="5429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</a:rPr>
              <a:t>I </a:t>
            </a:r>
            <a:r>
              <a:rPr lang="ru-RU" sz="3600" dirty="0" smtClean="0">
                <a:solidFill>
                  <a:srgbClr val="7030A0"/>
                </a:solidFill>
              </a:rPr>
              <a:t>этап</a:t>
            </a:r>
            <a:r>
              <a:rPr lang="en-US" sz="3600" dirty="0" smtClean="0">
                <a:solidFill>
                  <a:srgbClr val="7030A0"/>
                </a:solidFill>
              </a:rPr>
              <a:t> - </a:t>
            </a:r>
            <a:r>
              <a:rPr lang="ru-RU" sz="3600" dirty="0" smtClean="0">
                <a:solidFill>
                  <a:srgbClr val="7030A0"/>
                </a:solidFill>
              </a:rPr>
              <a:t>подготовительный</a:t>
            </a:r>
            <a:r>
              <a:rPr lang="ru-RU" sz="3200" dirty="0" smtClean="0">
                <a:solidFill>
                  <a:srgbClr val="FF0000"/>
                </a:solidFill>
              </a:rPr>
              <a:t> 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14311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Этапы работы над проектом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714356"/>
            <a:ext cx="3445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Ресурсное обеспечение: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142984"/>
            <a:ext cx="571504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Методический инструментарий:</a:t>
            </a:r>
            <a:r>
              <a:rPr lang="ru-RU" b="1" u="sng" dirty="0" smtClean="0"/>
              <a:t> </a:t>
            </a:r>
            <a:r>
              <a:rPr lang="ru-RU" dirty="0" smtClean="0"/>
              <a:t>конспекты занятий. Художественно эстетическое творчество: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«Солдат нашей армии», аппликация «Матрос с сигнальными флажками», рисование «Мы – танкисты. Танк», лепка из соленого теста «Маленькие кондитеры», аппликация «Платье для мамы», рисование «Маленькие художники. Мамин портрет», аппликация «Врач», рисование «Клоун 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Картотека дидактических игр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«Кому что нужно»,«Назови профессию»,«Кто потерял  этот предмет?», «Угадай профессию», лото «Профессии», </a:t>
            </a:r>
            <a:r>
              <a:rPr lang="ru-RU" dirty="0" err="1" smtClean="0"/>
              <a:t>пазлы</a:t>
            </a:r>
            <a:r>
              <a:rPr lang="ru-RU" dirty="0" smtClean="0"/>
              <a:t> «Составь профессию», «Ураган в городе профессий», разрезные картинки «Профессии»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Медиа</a:t>
            </a:r>
            <a:r>
              <a:rPr lang="ru-RU" b="1" dirty="0" smtClean="0">
                <a:solidFill>
                  <a:srgbClr val="FF0000"/>
                </a:solidFill>
              </a:rPr>
              <a:t> объекты:</a:t>
            </a:r>
            <a:r>
              <a:rPr lang="ru-RU" dirty="0" smtClean="0"/>
              <a:t> Презентации «все профессии важны, все профессии нужны» «Все работы хороши, выбирай на вкус»,  Мультфильм «Кем быть?», Прослушивание песен «Добрый доктор Айболит», «Песенка о ремонте» (О. Попов), «Песня поваров».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Детские костюмы по профессиям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4480" y="1714488"/>
            <a:ext cx="60722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Художественная литература и иллюстрации</a:t>
            </a:r>
          </a:p>
          <a:p>
            <a:r>
              <a:rPr lang="ru-RU" dirty="0" smtClean="0"/>
              <a:t>Серия демонстрационных картинок с методическими рекомендациями «Мамы всякие нужны»,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(</a:t>
            </a:r>
            <a:r>
              <a:rPr lang="ru-RU" dirty="0" err="1" smtClean="0"/>
              <a:t>Дж.Родари</a:t>
            </a:r>
            <a:r>
              <a:rPr lang="ru-RU" dirty="0" smtClean="0"/>
              <a:t> «Чем пахнут ремесла», С.Михалков «А что у вас?», «Дядя Степа»,«Кем быть?» В. Маяковский, «Доктор Айболит» К.Чуковский, Г. </a:t>
            </a:r>
            <a:r>
              <a:rPr lang="ru-RU" dirty="0" err="1" smtClean="0"/>
              <a:t>Сребицкий</a:t>
            </a:r>
            <a:r>
              <a:rPr lang="ru-RU" dirty="0" smtClean="0"/>
              <a:t> «Четыре художника», А. </a:t>
            </a:r>
            <a:r>
              <a:rPr lang="ru-RU" dirty="0" err="1" smtClean="0"/>
              <a:t>Богдарин</a:t>
            </a:r>
            <a:r>
              <a:rPr lang="ru-RU" dirty="0" smtClean="0"/>
              <a:t> «Знакомые профессии», А. </a:t>
            </a:r>
            <a:r>
              <a:rPr lang="ru-RU" dirty="0" err="1" smtClean="0"/>
              <a:t>Шибарев</a:t>
            </a:r>
            <a:r>
              <a:rPr lang="ru-RU" dirty="0" smtClean="0"/>
              <a:t> «Почтовый ящик»,   </a:t>
            </a:r>
            <a:r>
              <a:rPr lang="ru-RU" dirty="0" err="1" smtClean="0"/>
              <a:t>А.Барто</a:t>
            </a:r>
            <a:r>
              <a:rPr lang="ru-RU" dirty="0" smtClean="0"/>
              <a:t>«Штукатуры», Г.П. </a:t>
            </a:r>
            <a:r>
              <a:rPr lang="ru-RU" dirty="0" err="1" smtClean="0"/>
              <a:t>Шалаева</a:t>
            </a:r>
            <a:r>
              <a:rPr lang="ru-RU" dirty="0" smtClean="0"/>
              <a:t> «Большая книга профессий». Р. </a:t>
            </a:r>
            <a:r>
              <a:rPr lang="ru-RU" dirty="0" err="1" smtClean="0"/>
              <a:t>Скарри</a:t>
            </a:r>
            <a:r>
              <a:rPr lang="ru-RU" dirty="0" smtClean="0"/>
              <a:t> «Кем быть?» Братья Гримм «Храбрый портной», «</a:t>
            </a:r>
            <a:r>
              <a:rPr lang="ru-RU" dirty="0" err="1" smtClean="0"/>
              <a:t>Бременские</a:t>
            </a:r>
            <a:r>
              <a:rPr lang="ru-RU" dirty="0" smtClean="0"/>
              <a:t> музыканты»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42886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 smtClean="0">
                <a:solidFill>
                  <a:srgbClr val="FF0000"/>
                </a:solidFill>
              </a:rPr>
              <a:t>Создание </a:t>
            </a:r>
            <a:r>
              <a:rPr lang="ru-RU" b="1" u="sng" dirty="0" err="1" smtClean="0">
                <a:solidFill>
                  <a:srgbClr val="FF0000"/>
                </a:solidFill>
              </a:rPr>
              <a:t>Лэпбука</a:t>
            </a:r>
            <a:r>
              <a:rPr lang="ru-RU" b="1" dirty="0" smtClean="0">
                <a:solidFill>
                  <a:srgbClr val="FF0000"/>
                </a:solidFill>
              </a:rPr>
              <a:t> «Профессии»</a:t>
            </a:r>
          </a:p>
          <a:p>
            <a:pPr fontAlgn="base"/>
            <a:r>
              <a:rPr lang="ru-RU" dirty="0" smtClean="0"/>
              <a:t> с загадками и играми ,  «Назови профессию»,</a:t>
            </a:r>
          </a:p>
          <a:p>
            <a:pPr fontAlgn="base"/>
            <a:r>
              <a:rPr lang="ru-RU" dirty="0" smtClean="0"/>
              <a:t>«Кто потерял этот предмет?»,«Угадай профессию»,</a:t>
            </a:r>
          </a:p>
          <a:p>
            <a:pPr fontAlgn="base"/>
            <a:r>
              <a:rPr lang="ru-RU" dirty="0" smtClean="0"/>
              <a:t>«Кому  что нужно?»,  Лото«Профессии»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285860"/>
            <a:ext cx="4714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 smtClean="0">
                <a:solidFill>
                  <a:srgbClr val="FF0000"/>
                </a:solidFill>
              </a:rPr>
              <a:t>Изготовление дидактических пособий</a:t>
            </a:r>
          </a:p>
          <a:p>
            <a:pPr fontAlgn="base"/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«Кому что нужно?»,</a:t>
            </a:r>
          </a:p>
          <a:p>
            <a:pPr fontAlgn="base"/>
            <a:r>
              <a:rPr lang="ru-RU" dirty="0" smtClean="0"/>
              <a:t>«Ураган в городе  профессий», </a:t>
            </a:r>
          </a:p>
          <a:p>
            <a:pPr fontAlgn="base"/>
            <a:r>
              <a:rPr lang="ru-RU" dirty="0" smtClean="0"/>
              <a:t>альбом «Разрезные картинки»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2714620"/>
            <a:ext cx="7572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u="sng" dirty="0" smtClean="0"/>
          </a:p>
          <a:p>
            <a:pPr fontAlgn="base"/>
            <a:r>
              <a:rPr lang="ru-RU" u="sng" dirty="0" smtClean="0">
                <a:solidFill>
                  <a:srgbClr val="FF0000"/>
                </a:solidFill>
              </a:rPr>
              <a:t>Чтение художественной литературы</a:t>
            </a:r>
            <a:r>
              <a:rPr lang="ru-RU" u="sng" dirty="0" smtClean="0"/>
              <a:t>, стихотворений о профессиях. </a:t>
            </a:r>
          </a:p>
          <a:p>
            <a:pPr fontAlgn="base"/>
            <a:r>
              <a:rPr lang="ru-RU" u="sng" dirty="0" smtClean="0">
                <a:solidFill>
                  <a:srgbClr val="FF0000"/>
                </a:solidFill>
              </a:rPr>
              <a:t>Работа в книжном уголке</a:t>
            </a:r>
            <a:r>
              <a:rPr lang="ru-RU" dirty="0" smtClean="0"/>
              <a:t>: выставка книг, посвящённая профессиям.  </a:t>
            </a:r>
          </a:p>
          <a:p>
            <a:pPr fontAlgn="base"/>
            <a:endParaRPr lang="ru-RU" u="sng" dirty="0" smtClean="0"/>
          </a:p>
          <a:p>
            <a:pPr fontAlgn="base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718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Экскурсии</a:t>
            </a:r>
            <a:r>
              <a:rPr lang="ru-RU" u="sng" dirty="0" smtClean="0"/>
              <a:t>: </a:t>
            </a:r>
          </a:p>
          <a:p>
            <a:r>
              <a:rPr lang="ru-RU" dirty="0" smtClean="0"/>
              <a:t>-на кухню детского сада.</a:t>
            </a:r>
          </a:p>
          <a:p>
            <a:r>
              <a:rPr lang="ru-RU" dirty="0" smtClean="0"/>
              <a:t>- в медицинский кабинет.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571612"/>
            <a:ext cx="6929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r>
              <a:rPr lang="ru-RU" u="sng" dirty="0" smtClean="0">
                <a:solidFill>
                  <a:srgbClr val="FF0000"/>
                </a:solidFill>
              </a:rPr>
              <a:t>Беседы на тему: </a:t>
            </a:r>
            <a:r>
              <a:rPr lang="ru-RU" dirty="0" smtClean="0"/>
              <a:t>«Что такое профессия?», «Военнослужащий»,</a:t>
            </a:r>
          </a:p>
          <a:p>
            <a:r>
              <a:rPr lang="ru-RU" dirty="0" smtClean="0"/>
              <a:t> «Какие бывают профессии» «Кем работают родители» «Кем вы </a:t>
            </a:r>
          </a:p>
          <a:p>
            <a:r>
              <a:rPr lang="ru-RU" dirty="0" smtClean="0"/>
              <a:t>хотите стать, когда вырастите» «Какие профессии есть в детском саду»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7146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429132"/>
            <a:ext cx="6072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u="sng" dirty="0" smtClean="0">
                <a:solidFill>
                  <a:srgbClr val="FF0000"/>
                </a:solidFill>
              </a:rPr>
              <a:t>Проигрывание сюжетно-ролевых игр: </a:t>
            </a:r>
            <a:r>
              <a:rPr lang="ru-RU" dirty="0" smtClean="0"/>
              <a:t>«Ура! В магазин», «Случай в автобусе», «Мы - кондитеры» , «На приёме у врача», салон красоты «У дома», «Мы – строители».</a:t>
            </a:r>
          </a:p>
          <a:p>
            <a:pPr fontAlgn="base"/>
            <a:r>
              <a:rPr lang="ru-RU" u="sng" dirty="0" smtClean="0">
                <a:solidFill>
                  <a:srgbClr val="FF0000"/>
                </a:solidFill>
              </a:rPr>
              <a:t>Создание альбома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«Профессии моих родителей»</a:t>
            </a:r>
          </a:p>
          <a:p>
            <a:pPr fontAlgn="base"/>
            <a:r>
              <a:rPr lang="ru-RU" u="sng" dirty="0" smtClean="0">
                <a:solidFill>
                  <a:srgbClr val="FF0000"/>
                </a:solidFill>
              </a:rPr>
              <a:t>Создание плаката </a:t>
            </a:r>
            <a:r>
              <a:rPr lang="ru-RU" u="sng" dirty="0" smtClean="0"/>
              <a:t>– интервью</a:t>
            </a:r>
            <a:r>
              <a:rPr lang="ru-RU" dirty="0" smtClean="0"/>
              <a:t> «Кем я хочу стать когда вырасту…»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35729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 smtClean="0">
                <a:solidFill>
                  <a:srgbClr val="7030A0"/>
                </a:solidFill>
              </a:rPr>
              <a:t>II этап – основной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7500990"/>
          </a:xfrm>
          <a:prstGeom prst="rect">
            <a:avLst/>
          </a:prstGeom>
        </p:spPr>
      </p:pic>
      <p:pic>
        <p:nvPicPr>
          <p:cNvPr id="5" name="Рисунок 4" descr="103214605_large__4697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Сюжетно-ролевые игры: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KmPEHiJkY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3374">
            <a:off x="5124571" y="1313737"/>
            <a:ext cx="3607105" cy="2705329"/>
          </a:xfrm>
          <a:prstGeom prst="rect">
            <a:avLst/>
          </a:prstGeom>
        </p:spPr>
      </p:pic>
      <p:pic>
        <p:nvPicPr>
          <p:cNvPr id="6" name="Рисунок 5" descr="pQ-O5LN7bx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43231">
            <a:off x="961062" y="998858"/>
            <a:ext cx="3905245" cy="2928934"/>
          </a:xfrm>
          <a:prstGeom prst="rect">
            <a:avLst/>
          </a:prstGeom>
        </p:spPr>
      </p:pic>
      <p:pic>
        <p:nvPicPr>
          <p:cNvPr id="7" name="Рисунок 6" descr="ZPDA45NAuf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3500438"/>
            <a:ext cx="3809995" cy="28574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7752" y="285728"/>
            <a:ext cx="394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«На приёме у врача»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488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           Продукт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121</cp:revision>
  <dcterms:created xsi:type="dcterms:W3CDTF">2021-03-19T04:54:26Z</dcterms:created>
  <dcterms:modified xsi:type="dcterms:W3CDTF">2022-03-23T11:57:09Z</dcterms:modified>
</cp:coreProperties>
</file>