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8" r:id="rId3"/>
    <p:sldId id="258" r:id="rId4"/>
    <p:sldId id="259" r:id="rId5"/>
    <p:sldId id="263" r:id="rId6"/>
    <p:sldId id="261" r:id="rId7"/>
    <p:sldId id="260" r:id="rId8"/>
    <p:sldId id="276" r:id="rId9"/>
    <p:sldId id="274" r:id="rId10"/>
    <p:sldId id="264" r:id="rId11"/>
    <p:sldId id="265" r:id="rId12"/>
    <p:sldId id="271" r:id="rId13"/>
    <p:sldId id="267" r:id="rId14"/>
    <p:sldId id="268" r:id="rId15"/>
    <p:sldId id="269" r:id="rId16"/>
    <p:sldId id="270" r:id="rId17"/>
    <p:sldId id="272" r:id="rId18"/>
    <p:sldId id="262" r:id="rId19"/>
    <p:sldId id="273"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81" d="100"/>
          <a:sy n="81" d="100"/>
        </p:scale>
        <p:origin x="-96" y="-5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0813" y="245658"/>
            <a:ext cx="7573554" cy="4708981"/>
          </a:xfrm>
          <a:prstGeom prst="rect">
            <a:avLst/>
          </a:prstGeom>
        </p:spPr>
        <p:txBody>
          <a:bodyPr wrap="square">
            <a:spAutoFit/>
          </a:bodyPr>
          <a:lstStyle/>
          <a:p>
            <a:pPr algn="ctr">
              <a:lnSpc>
                <a:spcPct val="150000"/>
              </a:lnSpc>
              <a:spcAft>
                <a:spcPts val="0"/>
              </a:spcAft>
            </a:pPr>
            <a:r>
              <a:rPr lang="ru-RU"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ПРОЕКТ  ПО САМООБРАЗОВАНИЮ</a:t>
            </a:r>
            <a:endParaRPr lang="ru-RU"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ru-RU" sz="3200" b="1" kern="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200" b="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Портфолио дошкольника </a:t>
            </a:r>
            <a:r>
              <a:rPr lang="ru-RU" sz="3200" b="1" kern="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как  средство  социально-личностного развития  детей  старшего  </a:t>
            </a:r>
            <a:r>
              <a:rPr lang="ru-RU" sz="3200" b="1" kern="1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дошкольного  возраста»»</a:t>
            </a:r>
            <a:endParaRPr lang="ru-RU"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510971" y="6023206"/>
            <a:ext cx="6096000" cy="646331"/>
          </a:xfrm>
          <a:prstGeom prst="rect">
            <a:avLst/>
          </a:prstGeom>
        </p:spPr>
        <p:txBody>
          <a:bodyPr>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Подготовила: воспитатель  Юдина Е.В  МОУ  ВЦО №1 структурное подразделение </a:t>
            </a:r>
            <a:r>
              <a:rPr lang="ru-RU" b="1" dirty="0" smtClean="0">
                <a:solidFill>
                  <a:srgbClr val="002060"/>
                </a:solidFill>
                <a:latin typeface="Times New Roman" panose="02020603050405020304" pitchFamily="18" charset="0"/>
                <a:cs typeface="Times New Roman" panose="02020603050405020304" pitchFamily="18" charset="0"/>
              </a:rPr>
              <a:t>«Детский </a:t>
            </a:r>
            <a:r>
              <a:rPr lang="ru-RU" b="1" dirty="0">
                <a:solidFill>
                  <a:srgbClr val="002060"/>
                </a:solidFill>
                <a:latin typeface="Times New Roman" panose="02020603050405020304" pitchFamily="18" charset="0"/>
                <a:cs typeface="Times New Roman" panose="02020603050405020304" pitchFamily="18" charset="0"/>
              </a:rPr>
              <a:t>сад №5»</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61644" y="2173036"/>
            <a:ext cx="3731139" cy="279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470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8776" y="58772"/>
            <a:ext cx="4761688" cy="579967"/>
          </a:xfrm>
          <a:prstGeom prst="rect">
            <a:avLst/>
          </a:prstGeom>
        </p:spPr>
        <p:txBody>
          <a:bodyPr wrap="none">
            <a:spAutoFit/>
          </a:bodyPr>
          <a:lstStyle/>
          <a:p>
            <a:pPr lvl="0">
              <a:lnSpc>
                <a:spcPct val="150000"/>
              </a:lnSpc>
              <a:spcAft>
                <a:spcPts val="0"/>
              </a:spcAft>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Индивидуальные беседы с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детьми.</a:t>
            </a:r>
          </a:p>
        </p:txBody>
      </p:sp>
      <p:pic>
        <p:nvPicPr>
          <p:cNvPr id="3" name="Рисунок 2" descr="D:\Новая папка (2)\ЛЕНА РАБОТА\фото детский сад\20180517_160959.jpg"/>
          <p:cNvPicPr/>
          <p:nvPr/>
        </p:nvPicPr>
        <p:blipFill>
          <a:blip r:embed="rId2">
            <a:extLst>
              <a:ext uri="{28A0092B-C50C-407E-A947-70E740481C1C}">
                <a14:useLocalDpi xmlns:a14="http://schemas.microsoft.com/office/drawing/2010/main" val="0"/>
              </a:ext>
            </a:extLst>
          </a:blip>
          <a:srcRect/>
          <a:stretch>
            <a:fillRect/>
          </a:stretch>
        </p:blipFill>
        <p:spPr bwMode="auto">
          <a:xfrm>
            <a:off x="6061362" y="762214"/>
            <a:ext cx="4890656" cy="2918871"/>
          </a:xfrm>
          <a:prstGeom prst="rect">
            <a:avLst/>
          </a:prstGeom>
          <a:ln>
            <a:noFill/>
          </a:ln>
          <a:effectLst>
            <a:outerShdw blurRad="292100" dist="139700" dir="2700000" algn="tl" rotWithShape="0">
              <a:srgbClr val="333333">
                <a:alpha val="65000"/>
              </a:srgbClr>
            </a:outerShdw>
          </a:effectLst>
        </p:spPr>
      </p:pic>
      <p:pic>
        <p:nvPicPr>
          <p:cNvPr id="5" name="Рисунок 4" descr="D:\Новая папка (2)\ЛЕНА РАБОТА\фото детский сад\20180517_160846.jpg"/>
          <p:cNvPicPr/>
          <p:nvPr/>
        </p:nvPicPr>
        <p:blipFill>
          <a:blip r:embed="rId3">
            <a:extLst>
              <a:ext uri="{28A0092B-C50C-407E-A947-70E740481C1C}">
                <a14:useLocalDpi xmlns:a14="http://schemas.microsoft.com/office/drawing/2010/main" val="0"/>
              </a:ext>
            </a:extLst>
          </a:blip>
          <a:srcRect/>
          <a:stretch>
            <a:fillRect/>
          </a:stretch>
        </p:blipFill>
        <p:spPr bwMode="auto">
          <a:xfrm>
            <a:off x="1456656" y="3920086"/>
            <a:ext cx="4358263" cy="2620010"/>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656" y="762214"/>
            <a:ext cx="4358263" cy="291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127" y="3920086"/>
            <a:ext cx="4772891" cy="262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99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348826"/>
            <a:ext cx="7813964" cy="463397"/>
          </a:xfrm>
          <a:prstGeom prst="rect">
            <a:avLst/>
          </a:prstGeom>
        </p:spPr>
        <p:txBody>
          <a:bodyPr wrap="square">
            <a:spAutoFit/>
          </a:bodyPr>
          <a:lstStyle/>
          <a:p>
            <a:pPr lvl="0">
              <a:lnSpc>
                <a:spcPct val="150000"/>
              </a:lnSpc>
              <a:spcAft>
                <a:spcPts val="0"/>
              </a:spcAft>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Индивидуальная работа  с родителями </a:t>
            </a:r>
            <a:r>
              <a:rPr lang="ru-RU"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 созданию </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портфолио ребенка.</a:t>
            </a:r>
            <a:endPar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D:\Новая папка (2)\ЛЕНА РАБОТА\фото детский сад\20161114_081154.jpg"/>
          <p:cNvPicPr/>
          <p:nvPr/>
        </p:nvPicPr>
        <p:blipFill>
          <a:blip r:embed="rId2">
            <a:extLst>
              <a:ext uri="{28A0092B-C50C-407E-A947-70E740481C1C}">
                <a14:useLocalDpi xmlns:a14="http://schemas.microsoft.com/office/drawing/2010/main" val="0"/>
              </a:ext>
            </a:extLst>
          </a:blip>
          <a:srcRect/>
          <a:stretch>
            <a:fillRect/>
          </a:stretch>
        </p:blipFill>
        <p:spPr bwMode="auto">
          <a:xfrm>
            <a:off x="738620" y="1098029"/>
            <a:ext cx="3944216" cy="2711969"/>
          </a:xfrm>
          <a:prstGeom prst="rect">
            <a:avLst/>
          </a:prstGeom>
          <a:noFill/>
          <a:ln>
            <a:noFill/>
          </a:ln>
        </p:spPr>
      </p:pic>
      <p:pic>
        <p:nvPicPr>
          <p:cNvPr id="4" name="Рисунок 3" descr="D:\Новая папка (2)\ЛЕНА РАБОТА\фото детский сад\20161114_081456.jpg"/>
          <p:cNvPicPr/>
          <p:nvPr/>
        </p:nvPicPr>
        <p:blipFill>
          <a:blip r:embed="rId3">
            <a:extLst>
              <a:ext uri="{28A0092B-C50C-407E-A947-70E740481C1C}">
                <a14:useLocalDpi xmlns:a14="http://schemas.microsoft.com/office/drawing/2010/main" val="0"/>
              </a:ext>
            </a:extLst>
          </a:blip>
          <a:srcRect/>
          <a:stretch>
            <a:fillRect/>
          </a:stretch>
        </p:blipFill>
        <p:spPr bwMode="auto">
          <a:xfrm>
            <a:off x="4774491" y="1098030"/>
            <a:ext cx="3906982" cy="2711968"/>
          </a:xfrm>
          <a:prstGeom prst="rect">
            <a:avLst/>
          </a:prstGeom>
          <a:noFill/>
          <a:ln>
            <a:noFill/>
          </a:ln>
        </p:spPr>
      </p:pic>
      <p:pic>
        <p:nvPicPr>
          <p:cNvPr id="6" name="Рисунок 5" descr="D:\Новая папка (2)\ЛЕНА РАБОТА\фото детский сад\20161207_135629.jpg"/>
          <p:cNvPicPr/>
          <p:nvPr/>
        </p:nvPicPr>
        <p:blipFill>
          <a:blip r:embed="rId4">
            <a:extLst>
              <a:ext uri="{28A0092B-C50C-407E-A947-70E740481C1C}">
                <a14:useLocalDpi xmlns:a14="http://schemas.microsoft.com/office/drawing/2010/main" val="0"/>
              </a:ext>
            </a:extLst>
          </a:blip>
          <a:srcRect/>
          <a:stretch>
            <a:fillRect/>
          </a:stretch>
        </p:blipFill>
        <p:spPr bwMode="auto">
          <a:xfrm>
            <a:off x="8577961" y="2454013"/>
            <a:ext cx="3326656" cy="2413829"/>
          </a:xfrm>
          <a:prstGeom prst="rect">
            <a:avLst/>
          </a:prstGeom>
          <a:noFill/>
          <a:ln>
            <a:noFill/>
          </a:ln>
        </p:spPr>
      </p:pic>
      <p:pic>
        <p:nvPicPr>
          <p:cNvPr id="7" name="Рисунок 6" descr="D:\Новая папка (2)\ЛЕНА РАБОТА\фото детский сад\20161114_083936.jpg"/>
          <p:cNvPicPr/>
          <p:nvPr/>
        </p:nvPicPr>
        <p:blipFill>
          <a:blip r:embed="rId5">
            <a:extLst>
              <a:ext uri="{28A0092B-C50C-407E-A947-70E740481C1C}">
                <a14:useLocalDpi xmlns:a14="http://schemas.microsoft.com/office/drawing/2010/main" val="0"/>
              </a:ext>
            </a:extLst>
          </a:blip>
          <a:srcRect/>
          <a:stretch>
            <a:fillRect/>
          </a:stretch>
        </p:blipFill>
        <p:spPr bwMode="auto">
          <a:xfrm>
            <a:off x="804190" y="3974123"/>
            <a:ext cx="3878646" cy="2571244"/>
          </a:xfrm>
          <a:prstGeom prst="rect">
            <a:avLst/>
          </a:prstGeom>
          <a:noFill/>
          <a:ln>
            <a:noFill/>
          </a:ln>
        </p:spPr>
      </p:pic>
      <p:pic>
        <p:nvPicPr>
          <p:cNvPr id="8" name="Picture 3" descr="F:\фото детский сад\20170929_0805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4491" y="3861383"/>
            <a:ext cx="3906982" cy="26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4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6250" y="293340"/>
            <a:ext cx="5303375" cy="587148"/>
          </a:xfrm>
          <a:prstGeom prst="rect">
            <a:avLst/>
          </a:prstGeom>
        </p:spPr>
        <p:txBody>
          <a:bodyPr wrap="none">
            <a:spAutoFit/>
          </a:bodyPr>
          <a:lstStyle/>
          <a:p>
            <a:pPr lvl="0">
              <a:lnSpc>
                <a:spcPct val="150000"/>
              </a:lnSpc>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Совместное  заполнение  портфолио.</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D:\Новая папка (2)\ЛЕНА РАБОТА\самообразование\20180528_161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41" y="1940251"/>
            <a:ext cx="4022437" cy="30168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Новая папка (2)\ЛЕНА РАБОТА\фото детский сад\20180517_161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803" y="3615394"/>
            <a:ext cx="4096269" cy="29932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Новая папка (2)\ЛЕНА РАБОТА\фото детский сад\20180517_1609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43" y="890238"/>
            <a:ext cx="4098134" cy="272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9174" y="101769"/>
            <a:ext cx="7961090" cy="579967"/>
          </a:xfrm>
          <a:prstGeom prst="rect">
            <a:avLst/>
          </a:prstGeom>
        </p:spPr>
        <p:txBody>
          <a:bodyPr wrap="none">
            <a:spAutoFit/>
          </a:bodyPr>
          <a:lstStyle/>
          <a:p>
            <a:pPr lvl="0">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Совместные экскурсии в  музей  и детскую  библиотеку.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14" y="981381"/>
            <a:ext cx="4064050" cy="325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027" y="981381"/>
            <a:ext cx="4344410" cy="325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3470527"/>
            <a:ext cx="4247428" cy="318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60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4193" y="58773"/>
            <a:ext cx="7961090" cy="579967"/>
          </a:xfrm>
          <a:prstGeom prst="rect">
            <a:avLst/>
          </a:prstGeom>
        </p:spPr>
        <p:txBody>
          <a:bodyPr wrap="none">
            <a:spAutoFit/>
          </a:bodyPr>
          <a:lstStyle/>
          <a:p>
            <a:pPr lvl="0">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Совместные экскурсии в  музей  и детскую  библиотеку.</a:t>
            </a:r>
          </a:p>
        </p:txBody>
      </p:sp>
      <p:pic>
        <p:nvPicPr>
          <p:cNvPr id="4098" name="Picture 2" descr="D:\Новая папка (2)\ЛЕНА РАБОТА\музей\20180208_095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19" y="827808"/>
            <a:ext cx="4895272" cy="33493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Новая папка (2)\ЛЕНА РАБОТА\музей\20170524_102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738" y="827808"/>
            <a:ext cx="5296025" cy="33493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Новая папка (2)\ЛЕНА РАБОТА\музей\20170524_1051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345" y="3664526"/>
            <a:ext cx="4405745" cy="300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1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8909" y="148400"/>
            <a:ext cx="9518073" cy="646331"/>
          </a:xfrm>
          <a:prstGeom prst="rect">
            <a:avLst/>
          </a:prstGeom>
        </p:spPr>
        <p:txBody>
          <a:bodyPr wrap="square">
            <a:spAutoFit/>
          </a:bodyPr>
          <a:lstStyle/>
          <a:p>
            <a:pPr lvl="0">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Участие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детей  и родителей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выставках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,конкурсах.</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59" y="932727"/>
            <a:ext cx="3629930" cy="272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055" y="911960"/>
            <a:ext cx="3685309" cy="27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F:\фото детский сад\20171024_0809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75" y="3941618"/>
            <a:ext cx="3930099" cy="272241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фото детский сад\20180312_0706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6474" y="911959"/>
            <a:ext cx="3648364" cy="2736273"/>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F:\фото детский сад\20180312_0826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457" y="3941617"/>
            <a:ext cx="3754580" cy="278944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яица  пасхальные\DSCN05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5054" y="3941618"/>
            <a:ext cx="3561649" cy="272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61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744" y="113299"/>
            <a:ext cx="9642765" cy="646331"/>
          </a:xfrm>
          <a:prstGeom prst="rect">
            <a:avLst/>
          </a:prstGeom>
        </p:spPr>
        <p:txBody>
          <a:bodyPr wrap="square">
            <a:spAutoFit/>
          </a:bodyPr>
          <a:lstStyle/>
          <a:p>
            <a:pPr>
              <a:lnSpc>
                <a:spcPct val="150000"/>
              </a:lnSpc>
            </a:pPr>
            <a:r>
              <a:rPr lang="ru-RU" sz="2400" b="1" dirty="0">
                <a:solidFill>
                  <a:srgbClr val="002060"/>
                </a:solidFill>
                <a:latin typeface="Times New Roman" panose="02020603050405020304" pitchFamily="18" charset="0"/>
                <a:cs typeface="Times New Roman" panose="02020603050405020304" pitchFamily="18" charset="0"/>
              </a:rPr>
              <a:t>Организация и проведение совместных праздников и развлечений</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05004" y="2000322"/>
            <a:ext cx="4228762" cy="300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D:\Новая папка (2)\ЛЕНА РАБОТА\23 февраля\DSCN4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254" y="967448"/>
            <a:ext cx="4160243" cy="31201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Новая папка (2)\ЛЕНА РАБОТА\региональный и обж\20180214_1005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54" y="3505199"/>
            <a:ext cx="4285673" cy="321425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Новая папка (2)\ЛЕНА РАБОТА\региональный и обж\20180215_1036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527" y="3827317"/>
            <a:ext cx="4100945" cy="28921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Новая папка (2)\ЛЕНА РАБОТА\9 мая 2017\DSCN24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3590" y="967448"/>
            <a:ext cx="4122882" cy="259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12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Новая папка (2)\ЛЕНА РАБОТА\региональный и обж\20170912_105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437" y="3550223"/>
            <a:ext cx="4687454" cy="324542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Новая папка (2)\ЛЕНА РАБОТА\региональный и обж\20180214_112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527" y="3435923"/>
            <a:ext cx="4678218" cy="335972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Новая папка (2)\ЛЕНА РАБОТА\фото детский сад\20171103_1043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55" y="241041"/>
            <a:ext cx="4530436" cy="3194881"/>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D:\Новая папка (2)\ЛЕНА РАБОТА\самообразование\20180529_1203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119" y="241041"/>
            <a:ext cx="4765626" cy="319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79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13170" y="200688"/>
            <a:ext cx="4564391" cy="769441"/>
          </a:xfrm>
          <a:prstGeom prst="rect">
            <a:avLst/>
          </a:prstGeom>
        </p:spPr>
        <p:txBody>
          <a:bodyPr wrap="square">
            <a:spAutoFit/>
          </a:bodyPr>
          <a:lstStyle/>
          <a:p>
            <a:pPr lvl="0" algn="ctr" defTabSz="914400" fontAlgn="base">
              <a:spcBef>
                <a:spcPct val="0"/>
              </a:spcBef>
              <a:spcAft>
                <a:spcPct val="0"/>
              </a:spcAft>
            </a:pPr>
            <a:r>
              <a:rPr lang="ru-RU" sz="2400" b="1" dirty="0">
                <a:solidFill>
                  <a:srgbClr val="002060"/>
                </a:solidFill>
                <a:latin typeface="Times New Roman" pitchFamily="18" charset="0"/>
                <a:ea typeface="Calibri" pitchFamily="34" charset="0"/>
                <a:cs typeface="Times New Roman" pitchFamily="18" charset="0"/>
              </a:rPr>
              <a:t>Третий  этап- </a:t>
            </a:r>
            <a:r>
              <a:rPr lang="ru-RU" sz="2400" b="1" dirty="0" smtClean="0">
                <a:solidFill>
                  <a:srgbClr val="002060"/>
                </a:solidFill>
                <a:latin typeface="Times New Roman" pitchFamily="18" charset="0"/>
                <a:ea typeface="Calibri" pitchFamily="34" charset="0"/>
                <a:cs typeface="Times New Roman" pitchFamily="18" charset="0"/>
              </a:rPr>
              <a:t>заключительный                 </a:t>
            </a:r>
            <a:r>
              <a:rPr lang="ru-RU" sz="2000" b="1" dirty="0" smtClean="0">
                <a:solidFill>
                  <a:srgbClr val="002060"/>
                </a:solidFill>
                <a:latin typeface="Times New Roman" pitchFamily="18" charset="0"/>
                <a:ea typeface="Calibri" pitchFamily="34" charset="0"/>
                <a:cs typeface="Times New Roman" pitchFamily="18" charset="0"/>
              </a:rPr>
              <a:t>(</a:t>
            </a:r>
            <a:r>
              <a:rPr lang="ru-RU" sz="2000" dirty="0" smtClean="0">
                <a:solidFill>
                  <a:srgbClr val="002060"/>
                </a:solidFill>
                <a:latin typeface="Times New Roman" pitchFamily="18" charset="0"/>
                <a:ea typeface="Calibri" pitchFamily="34" charset="0"/>
                <a:cs typeface="Times New Roman" pitchFamily="18" charset="0"/>
              </a:rPr>
              <a:t>01.09.2018-25.05.2019)</a:t>
            </a:r>
            <a:endParaRPr lang="ru-RU" sz="2000" dirty="0">
              <a:solidFill>
                <a:srgbClr val="002060"/>
              </a:solidFill>
              <a:latin typeface="Arial" pitchFamily="34" charset="0"/>
              <a:cs typeface="Arial" pitchFamily="34" charset="0"/>
            </a:endParaRPr>
          </a:p>
        </p:txBody>
      </p:sp>
      <p:sp>
        <p:nvSpPr>
          <p:cNvPr id="3" name="Прямоугольник 2"/>
          <p:cNvSpPr/>
          <p:nvPr/>
        </p:nvSpPr>
        <p:spPr>
          <a:xfrm>
            <a:off x="2076993" y="970129"/>
            <a:ext cx="7197635" cy="2031325"/>
          </a:xfrm>
          <a:prstGeom prst="rect">
            <a:avLst/>
          </a:prstGeom>
        </p:spPr>
        <p:txBody>
          <a:bodyPr wrap="square">
            <a:spAutoFit/>
          </a:bodyPr>
          <a:lstStyle/>
          <a:p>
            <a:pPr marL="285750" lvl="0" indent="-285750" defTabSz="914400" eaLnBrk="0" fontAlgn="base" hangingPunct="0">
              <a:spcBef>
                <a:spcPct val="0"/>
              </a:spcBef>
              <a:spcAft>
                <a:spcPct val="0"/>
              </a:spcAft>
              <a:buFont typeface="Wingdings" panose="05000000000000000000" pitchFamily="2" charset="2"/>
              <a:buChar char="Ø"/>
            </a:pPr>
            <a:r>
              <a:rPr lang="ru-RU" dirty="0">
                <a:latin typeface="Times New Roman" pitchFamily="18" charset="0"/>
                <a:ea typeface="Calibri" pitchFamily="34" charset="0"/>
                <a:cs typeface="Times New Roman" pitchFamily="18" charset="0"/>
              </a:rPr>
              <a:t>Обработка  и  оформление  материалов  проекта  в  виде  презентации</a:t>
            </a:r>
            <a:r>
              <a:rPr lang="ru-RU" dirty="0" smtClean="0">
                <a:latin typeface="Times New Roman" pitchFamily="18" charset="0"/>
                <a:ea typeface="Calibri" pitchFamily="34" charset="0"/>
                <a:cs typeface="Times New Roman" pitchFamily="18" charset="0"/>
              </a:rPr>
              <a:t>. </a:t>
            </a:r>
          </a:p>
          <a:p>
            <a:pPr lvl="0" defTabSz="914400" eaLnBrk="0" fontAlgn="base" hangingPunct="0">
              <a:spcBef>
                <a:spcPct val="0"/>
              </a:spcBef>
              <a:spcAft>
                <a:spcPct val="0"/>
              </a:spcAft>
            </a:pPr>
            <a:endParaRPr lang="ru-RU" dirty="0">
              <a:latin typeface="Times New Roman" pitchFamily="18" charset="0"/>
              <a:ea typeface="Calibri" pitchFamily="34" charset="0"/>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Ø"/>
            </a:pPr>
            <a:r>
              <a:rPr lang="ru-RU" dirty="0" smtClean="0">
                <a:latin typeface="Times New Roman" pitchFamily="18" charset="0"/>
                <a:ea typeface="Calibri" pitchFamily="34" charset="0"/>
                <a:cs typeface="Times New Roman" pitchFamily="18" charset="0"/>
              </a:rPr>
              <a:t>Выступление  на  педагогическом  совете с  презентацией  опыта  работы  по теме «Портфолио  дошкольника  как  инновационная  технология  реализации  </a:t>
            </a:r>
            <a:r>
              <a:rPr lang="ru-RU" dirty="0" err="1" smtClean="0">
                <a:latin typeface="Times New Roman" pitchFamily="18" charset="0"/>
                <a:ea typeface="Calibri" pitchFamily="34" charset="0"/>
                <a:cs typeface="Times New Roman" pitchFamily="18" charset="0"/>
              </a:rPr>
              <a:t>приемственности</a:t>
            </a:r>
            <a:r>
              <a:rPr lang="ru-RU" dirty="0" smtClean="0">
                <a:latin typeface="Times New Roman" pitchFamily="18" charset="0"/>
                <a:ea typeface="Calibri" pitchFamily="34" charset="0"/>
                <a:cs typeface="Times New Roman" pitchFamily="18" charset="0"/>
              </a:rPr>
              <a:t>  между  дошкольным  и  начальным  звеном  системы  образования»</a:t>
            </a:r>
            <a:endParaRPr lang="ru-RU" dirty="0">
              <a:latin typeface="Arial" pitchFamily="34" charset="0"/>
              <a:cs typeface="Arial" pitchFamily="34" charset="0"/>
            </a:endParaRPr>
          </a:p>
        </p:txBody>
      </p:sp>
      <p:pic>
        <p:nvPicPr>
          <p:cNvPr id="9218" name="Picture 2" descr="D:\Новая папка (2)\ЛЕНА РАБОТА\самообразование\20180528_161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373" y="3001454"/>
            <a:ext cx="5250873" cy="3484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5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Новая папка (2)\ЛЕНА РАБОТА\самообразование\20180529_120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540" y="3697600"/>
            <a:ext cx="4169506" cy="2942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48193" y="142853"/>
            <a:ext cx="2321213" cy="461665"/>
          </a:xfrm>
          <a:prstGeom prst="rect">
            <a:avLst/>
          </a:prstGeom>
        </p:spPr>
        <p:txBody>
          <a:bodyPr wrap="none">
            <a:spAutoFit/>
          </a:bodyPr>
          <a:lstStyle/>
          <a:p>
            <a:r>
              <a:rPr lang="ru-RU" sz="2400" b="1" dirty="0">
                <a:solidFill>
                  <a:srgbClr val="002060"/>
                </a:solidFill>
                <a:latin typeface="Times New Roman" pitchFamily="18" charset="0"/>
                <a:ea typeface="Calibri" pitchFamily="34" charset="0"/>
                <a:cs typeface="Times New Roman" pitchFamily="18" charset="0"/>
              </a:rPr>
              <a:t>Итоги  проекта</a:t>
            </a:r>
            <a:endParaRPr lang="ru-RU" sz="24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890953" y="773723"/>
            <a:ext cx="8217877" cy="5847755"/>
          </a:xfrm>
          <a:prstGeom prst="rect">
            <a:avLst/>
          </a:prstGeom>
        </p:spPr>
        <p:txBody>
          <a:bodyPr wrap="square">
            <a:spAutoFit/>
          </a:bodyPr>
          <a:lstStyle/>
          <a:p>
            <a:r>
              <a:rPr lang="ru-RU" sz="2000" dirty="0">
                <a:latin typeface="Times New Roman" pitchFamily="18" charset="0"/>
                <a:cs typeface="Times New Roman" pitchFamily="18" charset="0"/>
              </a:rPr>
              <a:t>Трудно подвести итоги работы с портфолио , т.к. она нацелена на долгосрочный результат, который, возможно, найдет отклик в душе ребенка, когда он станет старше и начнет оценивать себя с позиции успешности и реальных жизненных достижений. Вот тогда, мысленно вернувшись в детство, он поймет, что первые шаги к воспитанию своей уверенности он заложил еще в дошкольном возрасте под руководством близких и любящих взрослых – родителей, педагогов.</a:t>
            </a:r>
          </a:p>
          <a:p>
            <a:r>
              <a:rPr lang="ru-RU" sz="2000" dirty="0">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 Результат: </a:t>
            </a:r>
            <a:r>
              <a:rPr lang="ru-RU" sz="2000" dirty="0">
                <a:latin typeface="Times New Roman" pitchFamily="18" charset="0"/>
                <a:cs typeface="Times New Roman" pitchFamily="18" charset="0"/>
              </a:rPr>
              <a:t>                  </a:t>
            </a:r>
          </a:p>
          <a:p>
            <a:pPr marL="285750" lvl="0" indent="-285750">
              <a:buFont typeface="Wingdings" pitchFamily="2" charset="2"/>
              <a:buChar char="ü"/>
            </a:pPr>
            <a:r>
              <a:rPr lang="ru-RU" sz="2000" dirty="0">
                <a:latin typeface="Times New Roman" pitchFamily="18" charset="0"/>
                <a:cs typeface="Times New Roman" pitchFamily="18" charset="0"/>
              </a:rPr>
              <a:t>создание портфолио дошкольника; </a:t>
            </a:r>
          </a:p>
          <a:p>
            <a:pPr marL="285750" lvl="0" indent="-285750">
              <a:buFont typeface="Wingdings" pitchFamily="2" charset="2"/>
              <a:buChar char="ü"/>
            </a:pPr>
            <a:r>
              <a:rPr lang="ru-RU" sz="2000" dirty="0">
                <a:latin typeface="Times New Roman" pitchFamily="18" charset="0"/>
                <a:cs typeface="Times New Roman" pitchFamily="18" charset="0"/>
              </a:rPr>
              <a:t>повышение уровня самооценки ,самостоятельности  и активности    детей;                                                        </a:t>
            </a:r>
          </a:p>
          <a:p>
            <a:pPr marL="285750" lvl="0" indent="-285750">
              <a:buFont typeface="Wingdings" pitchFamily="2" charset="2"/>
              <a:buChar char="ü"/>
            </a:pPr>
            <a:r>
              <a:rPr lang="ru-RU" sz="2000" dirty="0">
                <a:latin typeface="Times New Roman" pitchFamily="18" charset="0"/>
                <a:cs typeface="Times New Roman" pitchFamily="18" charset="0"/>
              </a:rPr>
              <a:t>дети  приобрели  опыт работы с портфолио, который, пригодится в начальной школе.</a:t>
            </a:r>
          </a:p>
          <a:p>
            <a:pPr marL="285750" lvl="0" indent="-285750">
              <a:buFont typeface="Wingdings" pitchFamily="2" charset="2"/>
              <a:buChar char="ü"/>
            </a:pPr>
            <a:r>
              <a:rPr lang="ru-RU" sz="2000" dirty="0">
                <a:latin typeface="Times New Roman" pitchFamily="18" charset="0"/>
                <a:cs typeface="Times New Roman" pitchFamily="18" charset="0"/>
              </a:rPr>
              <a:t>работа над созданием портфолио позволила  сблизить интересы родителей и педагога  т.к. в данном деле в центре внимания находится ребенок.</a:t>
            </a:r>
          </a:p>
          <a:p>
            <a:r>
              <a:rPr lang="ru-RU" sz="2000" b="1" dirty="0" smtClean="0">
                <a:solidFill>
                  <a:srgbClr val="002060"/>
                </a:solidFill>
                <a:latin typeface="Times New Roman" pitchFamily="18" charset="0"/>
                <a:cs typeface="Times New Roman" pitchFamily="18" charset="0"/>
              </a:rPr>
              <a:t> </a:t>
            </a:r>
          </a:p>
          <a:p>
            <a:r>
              <a:rPr lang="ru-RU" sz="2000" b="1" dirty="0" smtClean="0">
                <a:solidFill>
                  <a:srgbClr val="002060"/>
                </a:solidFill>
                <a:latin typeface="Times New Roman" pitchFamily="18" charset="0"/>
                <a:cs typeface="Times New Roman" pitchFamily="18" charset="0"/>
              </a:rPr>
              <a:t>Дальнейшее </a:t>
            </a:r>
            <a:r>
              <a:rPr lang="ru-RU" sz="2000" b="1" dirty="0">
                <a:solidFill>
                  <a:srgbClr val="002060"/>
                </a:solidFill>
                <a:latin typeface="Times New Roman" pitchFamily="18" charset="0"/>
                <a:cs typeface="Times New Roman" pitchFamily="18" charset="0"/>
              </a:rPr>
              <a:t>развитие проекта:</a:t>
            </a:r>
            <a:r>
              <a:rPr lang="ru-RU" sz="2000" dirty="0">
                <a:latin typeface="Times New Roman" pitchFamily="18" charset="0"/>
                <a:cs typeface="Times New Roman" pitchFamily="18" charset="0"/>
              </a:rPr>
              <a:t> ведение портфолио в школе.</a:t>
            </a:r>
          </a:p>
          <a:p>
            <a:r>
              <a:rPr lang="ru-RU" sz="1600" dirty="0">
                <a:latin typeface="Times New Roman" pitchFamily="18" charset="0"/>
                <a:cs typeface="Times New Roman" pitchFamily="18" charset="0"/>
              </a:rPr>
              <a:t> </a:t>
            </a:r>
          </a:p>
        </p:txBody>
      </p:sp>
    </p:spTree>
    <p:extLst>
      <p:ext uri="{BB962C8B-B14F-4D97-AF65-F5344CB8AC3E}">
        <p14:creationId xmlns:p14="http://schemas.microsoft.com/office/powerpoint/2010/main" val="227925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3222" y="509764"/>
            <a:ext cx="8464731" cy="5724644"/>
          </a:xfrm>
          <a:prstGeom prst="rect">
            <a:avLst/>
          </a:prstGeom>
        </p:spPr>
        <p:txBody>
          <a:bodyPr wrap="square">
            <a:spAutoFit/>
          </a:bodyPr>
          <a:lstStyle/>
          <a:p>
            <a:pPr algn="ctr">
              <a:lnSpc>
                <a:spcPct val="150000"/>
              </a:lnSpc>
              <a:spcAft>
                <a:spcPts val="0"/>
              </a:spcAft>
            </a:pPr>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Актуальность </a:t>
            </a:r>
            <a:endParaRPr lang="ru-RU"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Одной  из  главных целей дошкольного  образования  мы видим  в  развитии  личности  каждого  ребенка, а это возможно, если  обучение  и  воспитание  построено  так, чтоб  доставлять  ребенку  радость познания,  чтобы  создать  ситуацию  успеха! В наше время большое внимание уделяется развитию ребёнка как личности, с его индивидуальными способностями, индивидуальным темпом и особенностями развития. Помочь ему раскрыть себя, заметить в каждом свою «изюминку» способна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технология «Портфолио».</a:t>
            </a:r>
            <a:endParaRPr lang="ru-R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694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8223" y="266673"/>
            <a:ext cx="3417667" cy="400110"/>
          </a:xfrm>
          <a:prstGeom prst="rect">
            <a:avLst/>
          </a:prstGeom>
        </p:spPr>
        <p:txBody>
          <a:bodyPr wrap="none">
            <a:spAutoFit/>
          </a:bodyPr>
          <a:lstStyle/>
          <a:p>
            <a:pPr lvl="0" defTabSz="914400" eaLnBrk="0" fontAlgn="base" hangingPunct="0">
              <a:spcBef>
                <a:spcPct val="0"/>
              </a:spcBef>
              <a:spcAft>
                <a:spcPct val="0"/>
              </a:spcAft>
            </a:pPr>
            <a:r>
              <a:rPr lang="ru-RU" sz="2000" b="1" dirty="0">
                <a:solidFill>
                  <a:srgbClr val="002060"/>
                </a:solidFill>
                <a:latin typeface="Times New Roman" pitchFamily="18" charset="0"/>
                <a:ea typeface="Calibri" pitchFamily="34" charset="0"/>
                <a:cs typeface="Times New Roman" pitchFamily="18" charset="0"/>
              </a:rPr>
              <a:t>Методическое   обеспечение</a:t>
            </a:r>
            <a:endParaRPr lang="ru-RU" sz="2000" dirty="0">
              <a:solidFill>
                <a:srgbClr val="002060"/>
              </a:solidFill>
              <a:latin typeface="Arial" pitchFamily="34" charset="0"/>
              <a:cs typeface="Arial" pitchFamily="34" charset="0"/>
            </a:endParaRPr>
          </a:p>
        </p:txBody>
      </p:sp>
      <p:sp>
        <p:nvSpPr>
          <p:cNvPr id="3" name="Прямоугольник 2"/>
          <p:cNvSpPr/>
          <p:nvPr/>
        </p:nvSpPr>
        <p:spPr>
          <a:xfrm>
            <a:off x="3048000" y="1166843"/>
            <a:ext cx="6096000" cy="4524315"/>
          </a:xfrm>
          <a:prstGeom prst="rect">
            <a:avLst/>
          </a:prstGeom>
        </p:spPr>
        <p:txBody>
          <a:bodyPr>
            <a:spAutoFit/>
          </a:bodyPr>
          <a:lstStyle/>
          <a:p>
            <a:pPr marL="285750" lvl="0" indent="-285750">
              <a:buFont typeface="Wingdings" pitchFamily="2" charset="2"/>
              <a:buChar char="§"/>
            </a:pPr>
            <a:r>
              <a:rPr lang="ru-RU" dirty="0">
                <a:latin typeface="Times New Roman" pitchFamily="18" charset="0"/>
                <a:cs typeface="Times New Roman" pitchFamily="18" charset="0"/>
              </a:rPr>
              <a:t>Загвоздкин </a:t>
            </a:r>
            <a:r>
              <a:rPr lang="ru-RU" dirty="0" smtClean="0">
                <a:latin typeface="Times New Roman" pitchFamily="18" charset="0"/>
                <a:cs typeface="Times New Roman" pitchFamily="18" charset="0"/>
              </a:rPr>
              <a:t> В.К</a:t>
            </a:r>
            <a:r>
              <a:rPr lang="ru-RU" dirty="0">
                <a:latin typeface="Times New Roman" pitchFamily="18" charset="0"/>
                <a:cs typeface="Times New Roman" pitchFamily="18" charset="0"/>
              </a:rPr>
              <a:t>. Портфель индивидуальных учебных достижений – нечто большее, чем просто альтернативный способ оценки // Школьные технологии. 2004, № 3. С. 32-36.</a:t>
            </a:r>
          </a:p>
          <a:p>
            <a:pPr marL="285750" lvl="0" indent="-285750">
              <a:buFont typeface="Wingdings" pitchFamily="2" charset="2"/>
              <a:buChar char="§"/>
            </a:pPr>
            <a:r>
              <a:rPr lang="ru-RU" dirty="0">
                <a:latin typeface="Times New Roman" pitchFamily="18" charset="0"/>
                <a:cs typeface="Times New Roman" pitchFamily="18" charset="0"/>
              </a:rPr>
              <a:t>Липкина А.И. Самооценка школьника. - М.: 1976.</a:t>
            </a:r>
          </a:p>
          <a:p>
            <a:pPr marL="285750" lvl="0" indent="-285750">
              <a:buFont typeface="Wingdings" pitchFamily="2" charset="2"/>
              <a:buChar char="§"/>
            </a:pPr>
            <a:r>
              <a:rPr lang="ru-RU" dirty="0">
                <a:latin typeface="Times New Roman" pitchFamily="18" charset="0"/>
                <a:cs typeface="Times New Roman" pitchFamily="18" charset="0"/>
              </a:rPr>
              <a:t>Новикова Т.Г. Нужен ли портфолио российскому школьнику? // Методист. 2004, № 5. С. 56-59.</a:t>
            </a:r>
          </a:p>
          <a:p>
            <a:pPr marL="285750" lvl="0" indent="-285750">
              <a:buFont typeface="Wingdings" pitchFamily="2" charset="2"/>
              <a:buChar char="§"/>
            </a:pPr>
            <a:r>
              <a:rPr lang="ru-RU" dirty="0">
                <a:latin typeface="Times New Roman" pitchFamily="18" charset="0"/>
                <a:cs typeface="Times New Roman" pitchFamily="18" charset="0"/>
              </a:rPr>
              <a:t>Новикова Т.Г. и др. Портфолио как форма оценивания индивидуальных достижений учащихся // Профильная школа. 2004, № 2. С.48-56.</a:t>
            </a:r>
          </a:p>
          <a:p>
            <a:pPr marL="285750" lvl="0" indent="-285750">
              <a:buFont typeface="Wingdings" pitchFamily="2" charset="2"/>
              <a:buChar char="§"/>
            </a:pPr>
            <a:r>
              <a:rPr lang="ru-RU" dirty="0">
                <a:latin typeface="Times New Roman" pitchFamily="18" charset="0"/>
                <a:cs typeface="Times New Roman" pitchFamily="18" charset="0"/>
              </a:rPr>
              <a:t>Портфолио в ДОУ: сборник /авт.-сост. Н. А. Кочкина - М.: 2012.</a:t>
            </a:r>
          </a:p>
          <a:p>
            <a:pPr marL="285750" lvl="0" indent="-285750">
              <a:buFont typeface="Wingdings" pitchFamily="2" charset="2"/>
              <a:buChar char="§"/>
            </a:pPr>
            <a:r>
              <a:rPr lang="ru-RU" dirty="0">
                <a:latin typeface="Times New Roman" pitchFamily="18" charset="0"/>
                <a:cs typeface="Times New Roman" pitchFamily="18" charset="0"/>
              </a:rPr>
              <a:t>Портфолио ученика, или Портфолио личных достижений: сборник /авт.-сост. Т. И. </a:t>
            </a:r>
            <a:r>
              <a:rPr lang="ru-RU" dirty="0" err="1">
                <a:latin typeface="Times New Roman" pitchFamily="18" charset="0"/>
                <a:cs typeface="Times New Roman" pitchFamily="18" charset="0"/>
              </a:rPr>
              <a:t>Тюляева</a:t>
            </a:r>
            <a:r>
              <a:rPr lang="ru-RU" dirty="0">
                <a:latin typeface="Times New Roman" pitchFamily="18" charset="0"/>
                <a:cs typeface="Times New Roman" pitchFamily="18" charset="0"/>
              </a:rPr>
              <a:t>. - М.: </a:t>
            </a:r>
            <a:r>
              <a:rPr lang="ru-RU" dirty="0" err="1">
                <a:latin typeface="Times New Roman" pitchFamily="18" charset="0"/>
                <a:cs typeface="Times New Roman" pitchFamily="18" charset="0"/>
              </a:rPr>
              <a:t>Верната</a:t>
            </a:r>
            <a:r>
              <a:rPr lang="ru-RU" dirty="0">
                <a:latin typeface="Times New Roman" pitchFamily="18" charset="0"/>
                <a:cs typeface="Times New Roman" pitchFamily="18" charset="0"/>
              </a:rPr>
              <a:t>-Граф, 2011.</a:t>
            </a:r>
          </a:p>
          <a:p>
            <a:pPr marL="285750" lvl="0" indent="-285750">
              <a:buFont typeface="Wingdings" pitchFamily="2" charset="2"/>
              <a:buChar char="§"/>
            </a:pPr>
            <a:r>
              <a:rPr lang="ru-RU" dirty="0">
                <a:latin typeface="Times New Roman" pitchFamily="18" charset="0"/>
                <a:cs typeface="Times New Roman" pitchFamily="18" charset="0"/>
              </a:rPr>
              <a:t>Юдина И.Г. Портфолио. - Волгоград: Учитель, 2007.</a:t>
            </a:r>
          </a:p>
        </p:txBody>
      </p:sp>
    </p:spTree>
    <p:extLst>
      <p:ext uri="{BB962C8B-B14F-4D97-AF65-F5344CB8AC3E}">
        <p14:creationId xmlns:p14="http://schemas.microsoft.com/office/powerpoint/2010/main" val="354469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6651" y="1776549"/>
            <a:ext cx="10646229" cy="3396341"/>
          </a:xfrm>
        </p:spPr>
        <p:txBody>
          <a:bodyPr>
            <a:prstTxWarp prst="textDeflateBottom">
              <a:avLst/>
            </a:prstTxWarp>
            <a:normAutofit/>
          </a:bodyPr>
          <a:lstStyle/>
          <a:p>
            <a:r>
              <a:rPr lang="ru-RU" sz="3200" dirty="0" smtClean="0">
                <a:solidFill>
                  <a:srgbClr val="002060"/>
                </a:solidFill>
                <a:latin typeface="Times New Roman" panose="02020603050405020304" pitchFamily="18" charset="0"/>
                <a:cs typeface="Times New Roman" panose="02020603050405020304" pitchFamily="18" charset="0"/>
              </a:rPr>
              <a:t>Спасибо за внимание !</a:t>
            </a: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40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915" y="511021"/>
            <a:ext cx="11611428" cy="5262979"/>
          </a:xfrm>
          <a:prstGeom prst="rect">
            <a:avLst/>
          </a:prstGeom>
        </p:spPr>
        <p:txBody>
          <a:bodyPr wrap="square">
            <a:spAutoFit/>
          </a:bodyPr>
          <a:lstStyle/>
          <a:p>
            <a:pPr algn="just">
              <a:lnSpc>
                <a:spcPct val="150000"/>
              </a:lnSpc>
              <a:spcAft>
                <a:spcPts val="0"/>
              </a:spcAft>
            </a:pP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Информационная  карта  проекта</a:t>
            </a:r>
          </a:p>
          <a:p>
            <a:pPr algn="just">
              <a:lnSpc>
                <a:spcPct val="150000"/>
              </a:lnSpc>
              <a:spcAft>
                <a:spcPts val="0"/>
              </a:spcAft>
            </a:pP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Проблема: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помочь ребенку  </a:t>
            </a:r>
            <a:r>
              <a:rPr lang="ru-RU" sz="2000" dirty="0" err="1" smtClean="0">
                <a:latin typeface="Times New Roman" panose="02020603050405020304" pitchFamily="18" charset="0"/>
                <a:ea typeface="Calibri" panose="020F0502020204030204" pitchFamily="34" charset="0"/>
                <a:cs typeface="Times New Roman" panose="02020603050405020304" pitchFamily="18" charset="0"/>
              </a:rPr>
              <a:t>самореализовать</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свой возрастной потенциал  и  индивидуальность.</a:t>
            </a:r>
            <a:endPar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Тип проекта: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личностно-ориентированный-творческий</a:t>
            </a:r>
            <a:endPar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Участники </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проекта:</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педагоги,  </a:t>
            </a:r>
            <a:r>
              <a:rPr lang="ru-RU" sz="2000" dirty="0">
                <a:latin typeface="Times New Roman" panose="02020603050405020304" pitchFamily="18" charset="0"/>
                <a:ea typeface="Calibri" panose="020F0502020204030204" pitchFamily="34" charset="0"/>
                <a:cs typeface="Times New Roman" panose="02020603050405020304" pitchFamily="18" charset="0"/>
              </a:rPr>
              <a:t>дошкольники и родители.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Цель </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проекта</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создание портфолио дошкольника.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Задачи</a:t>
            </a:r>
            <a:r>
              <a:rPr lang="ru-RU" sz="2000"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определить форму и содержание портфолио;</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привлечь </a:t>
            </a:r>
            <a:r>
              <a:rPr lang="ru-RU" sz="2000" dirty="0">
                <a:latin typeface="Times New Roman" panose="02020603050405020304" pitchFamily="18" charset="0"/>
                <a:ea typeface="Calibri" panose="020F0502020204030204" pitchFamily="34" charset="0"/>
                <a:cs typeface="Times New Roman" panose="02020603050405020304" pitchFamily="18" charset="0"/>
              </a:rPr>
              <a:t>родителей воспитанников к активному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взаимодействию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по оформлению портфолио;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ru-RU" sz="2000" dirty="0">
                <a:latin typeface="Times New Roman" panose="02020603050405020304" pitchFamily="18" charset="0"/>
                <a:ea typeface="Calibri" panose="020F0502020204030204" pitchFamily="34" charset="0"/>
                <a:cs typeface="Times New Roman" panose="02020603050405020304" pitchFamily="18" charset="0"/>
              </a:rPr>
              <a:t>активизировать взаимодействие в системе «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педагог-ребенок-родитель»</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обеспечить психологическое благополучие и здоровье детей в период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адаптации </a:t>
            </a:r>
            <a:r>
              <a:rPr lang="ru-RU" sz="2000" dirty="0">
                <a:latin typeface="Times New Roman" panose="02020603050405020304" pitchFamily="18" charset="0"/>
                <a:ea typeface="Calibri" panose="020F0502020204030204" pitchFamily="34" charset="0"/>
                <a:cs typeface="Times New Roman" panose="02020603050405020304" pitchFamily="18" charset="0"/>
              </a:rPr>
              <a:t>к школе.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65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171" y="782993"/>
            <a:ext cx="10493829" cy="4062651"/>
          </a:xfrm>
          <a:prstGeom prst="rect">
            <a:avLst/>
          </a:prstGeom>
        </p:spPr>
        <p:txBody>
          <a:bodyPr wrap="square">
            <a:spAutoFit/>
          </a:bodyPr>
          <a:lstStyle/>
          <a:p>
            <a:pPr algn="just">
              <a:lnSpc>
                <a:spcPct val="150000"/>
              </a:lnSpc>
              <a:spcAft>
                <a:spcPts val="0"/>
              </a:spcAft>
            </a:pP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Проект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реализовывался в три этапа.</a:t>
            </a:r>
            <a:endParaRPr lang="ru-RU"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этап</a:t>
            </a:r>
            <a:r>
              <a:rPr lang="ru-RU" sz="2400" u="sng" dirty="0">
                <a:latin typeface="Times New Roman" panose="02020603050405020304" pitchFamily="18" charset="0"/>
                <a:ea typeface="Calibri" panose="020F0502020204030204" pitchFamily="34" charset="0"/>
                <a:cs typeface="Times New Roman" panose="02020603050405020304" pitchFamily="18" charset="0"/>
              </a:rPr>
              <a:t>: подготовительный</a:t>
            </a:r>
            <a:r>
              <a:rPr lang="ru-RU" sz="2400" dirty="0">
                <a:latin typeface="Times New Roman" panose="02020603050405020304" pitchFamily="18" charset="0"/>
                <a:ea typeface="Calibri" panose="020F0502020204030204" pitchFamily="34" charset="0"/>
                <a:cs typeface="Times New Roman" panose="02020603050405020304" pitchFamily="18" charset="0"/>
              </a:rPr>
              <a:t> - выбор содержания портфолио, знакомство участников проекта с особенностями заполнения портфолио.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этап</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u="sng" dirty="0">
                <a:latin typeface="Times New Roman" panose="02020603050405020304" pitchFamily="18" charset="0"/>
                <a:ea typeface="Calibri" panose="020F0502020204030204" pitchFamily="34" charset="0"/>
                <a:cs typeface="Times New Roman" panose="02020603050405020304" pitchFamily="18" charset="0"/>
              </a:rPr>
              <a:t>реализационный</a:t>
            </a:r>
            <a:r>
              <a:rPr lang="ru-RU" sz="2400" dirty="0">
                <a:latin typeface="Times New Roman" panose="02020603050405020304" pitchFamily="18" charset="0"/>
                <a:ea typeface="Calibri" panose="020F0502020204030204" pitchFamily="34" charset="0"/>
                <a:cs typeface="Times New Roman" panose="02020603050405020304" pitchFamily="18" charset="0"/>
              </a:rPr>
              <a:t> – заполнение портфолио родителями, детьми, воспитателями, специалистами.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этап</a:t>
            </a:r>
            <a:r>
              <a:rPr lang="ru-RU" sz="2400" u="sng" dirty="0">
                <a:latin typeface="Times New Roman" panose="02020603050405020304" pitchFamily="18" charset="0"/>
                <a:ea typeface="Calibri" panose="020F0502020204030204" pitchFamily="34" charset="0"/>
                <a:cs typeface="Times New Roman" panose="02020603050405020304" pitchFamily="18" charset="0"/>
              </a:rPr>
              <a:t>: итоговый</a:t>
            </a:r>
            <a:r>
              <a:rPr lang="ru-RU" sz="2400" dirty="0">
                <a:latin typeface="Times New Roman" panose="02020603050405020304" pitchFamily="18" charset="0"/>
                <a:ea typeface="Calibri" panose="020F0502020204030204" pitchFamily="34" charset="0"/>
                <a:cs typeface="Times New Roman" panose="02020603050405020304" pitchFamily="18" charset="0"/>
              </a:rPr>
              <a:t> – анализ полученных результатов,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презентация опыта  работы  над проектом.</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47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41451">
            <a:off x="515033" y="3018981"/>
            <a:ext cx="3704044" cy="2778033"/>
          </a:xfrm>
          <a:prstGeom prst="rect">
            <a:avLst/>
          </a:prstGeom>
        </p:spPr>
      </p:pic>
      <p:pic>
        <p:nvPicPr>
          <p:cNvPr id="4" name="Picture 2" descr="D:\Новая папка (2)\ЛЕНА РАБОТА\самообразование\20180528_161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883" y="3252061"/>
            <a:ext cx="4330142" cy="2873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48886">
            <a:off x="8557129" y="3112395"/>
            <a:ext cx="3731139" cy="2798354"/>
          </a:xfrm>
          <a:prstGeom prst="rect">
            <a:avLst/>
          </a:prstGeom>
          <a:ln>
            <a:noFill/>
          </a:ln>
          <a:effectLst>
            <a:softEdge rad="112500"/>
          </a:effectLst>
        </p:spPr>
      </p:pic>
      <p:sp>
        <p:nvSpPr>
          <p:cNvPr id="6" name="Прямоугольник 5"/>
          <p:cNvSpPr/>
          <p:nvPr/>
        </p:nvSpPr>
        <p:spPr>
          <a:xfrm>
            <a:off x="1449977" y="212859"/>
            <a:ext cx="8321040" cy="1846659"/>
          </a:xfrm>
          <a:prstGeom prst="rect">
            <a:avLst/>
          </a:prstGeom>
        </p:spPr>
        <p:txBody>
          <a:bodyPr wrap="square">
            <a:sp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Портфолио </a:t>
            </a:r>
            <a:r>
              <a:rPr lang="ru-RU" sz="2400" b="1" dirty="0">
                <a:solidFill>
                  <a:srgbClr val="002060"/>
                </a:solidFill>
                <a:latin typeface="Times New Roman" panose="02020603050405020304" pitchFamily="18" charset="0"/>
                <a:cs typeface="Times New Roman" panose="02020603050405020304" pitchFamily="18" charset="0"/>
              </a:rPr>
              <a:t>дошкольника</a:t>
            </a:r>
            <a:r>
              <a:rPr lang="ru-RU" dirty="0">
                <a:solidFill>
                  <a:srgbClr val="00206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 это прежде всего копилка личных достижений ребенка в разнообразных видах деятельности, его успехов, положительных эмоций, возможность еще раз пережить приятные моменты своей жизни, это своеобразный маршрут развития ребенка. Портфолио дошкольника может быть как формой эффективного оценивания творческих достижений ребенка, так и способом развития его способностей.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04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0534" y="609048"/>
            <a:ext cx="6683829" cy="646331"/>
          </a:xfrm>
          <a:prstGeom prst="rect">
            <a:avLst/>
          </a:prstGeom>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1 этап - подготовительный</a:t>
            </a:r>
          </a:p>
          <a:p>
            <a:pPr algn="ctr"/>
            <a:r>
              <a:rPr lang="ru-RU" b="1" dirty="0" smtClean="0">
                <a:solidFill>
                  <a:srgbClr val="002060"/>
                </a:solidFill>
                <a:latin typeface="Times New Roman" panose="02020603050405020304" pitchFamily="18" charset="0"/>
                <a:cs typeface="Times New Roman" panose="02020603050405020304" pitchFamily="18" charset="0"/>
              </a:rPr>
              <a:t>01.09.2016-30.05.2017</a:t>
            </a:r>
            <a:endParaRPr lang="ru-RU"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37105705"/>
              </p:ext>
            </p:extLst>
          </p:nvPr>
        </p:nvGraphicFramePr>
        <p:xfrm>
          <a:off x="1668026" y="1255379"/>
          <a:ext cx="7757329" cy="5509261"/>
        </p:xfrm>
        <a:graphic>
          <a:graphicData uri="http://schemas.openxmlformats.org/drawingml/2006/table">
            <a:tbl>
              <a:tblPr/>
              <a:tblGrid>
                <a:gridCol w="2420997">
                  <a:extLst>
                    <a:ext uri="{9D8B030D-6E8A-4147-A177-3AD203B41FA5}">
                      <a16:colId xmlns:a16="http://schemas.microsoft.com/office/drawing/2014/main" xmlns="" val="1800261916"/>
                    </a:ext>
                  </a:extLst>
                </a:gridCol>
                <a:gridCol w="3245365">
                  <a:extLst>
                    <a:ext uri="{9D8B030D-6E8A-4147-A177-3AD203B41FA5}">
                      <a16:colId xmlns:a16="http://schemas.microsoft.com/office/drawing/2014/main" xmlns="" val="1877664977"/>
                    </a:ext>
                  </a:extLst>
                </a:gridCol>
                <a:gridCol w="2090967">
                  <a:extLst>
                    <a:ext uri="{9D8B030D-6E8A-4147-A177-3AD203B41FA5}">
                      <a16:colId xmlns:a16="http://schemas.microsoft.com/office/drawing/2014/main" xmlns="" val="2996882716"/>
                    </a:ext>
                  </a:extLst>
                </a:gridCol>
              </a:tblGrid>
              <a:tr h="427467">
                <a:tc>
                  <a:txBody>
                    <a:bodyPr/>
                    <a:lstStyle/>
                    <a:p>
                      <a:pPr>
                        <a:lnSpc>
                          <a:spcPct val="115000"/>
                        </a:lnSpc>
                        <a:spcAft>
                          <a:spcPts val="0"/>
                        </a:spcAft>
                      </a:pPr>
                      <a:r>
                        <a:rPr lang="ru-RU" sz="1400" b="1" dirty="0">
                          <a:solidFill>
                            <a:srgbClr val="002060"/>
                          </a:solidFill>
                          <a:latin typeface="Times New Roman"/>
                          <a:ea typeface="Calibri"/>
                          <a:cs typeface="Times New Roman"/>
                        </a:rPr>
                        <a:t>  Задачи</a:t>
                      </a:r>
                      <a:endParaRPr lang="ru-RU" sz="1400" b="1" dirty="0">
                        <a:solidFill>
                          <a:srgbClr val="002060"/>
                        </a:solidFill>
                        <a:latin typeface="Calibri"/>
                        <a:ea typeface="Calibri"/>
                        <a:cs typeface="Times New Roman"/>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2060"/>
                          </a:solidFill>
                          <a:latin typeface="Times New Roman"/>
                          <a:ea typeface="Calibri"/>
                          <a:cs typeface="Times New Roman"/>
                        </a:rPr>
                        <a:t>Мероприятия</a:t>
                      </a:r>
                      <a:endParaRPr lang="ru-RU" sz="1400" b="1" dirty="0">
                        <a:solidFill>
                          <a:srgbClr val="002060"/>
                        </a:solidFill>
                        <a:latin typeface="Calibri"/>
                        <a:ea typeface="Calibri"/>
                        <a:cs typeface="Times New Roman"/>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2060"/>
                          </a:solidFill>
                          <a:latin typeface="Times New Roman"/>
                          <a:ea typeface="Calibri"/>
                          <a:cs typeface="Times New Roman"/>
                        </a:rPr>
                        <a:t>Сроки</a:t>
                      </a:r>
                      <a:endParaRPr lang="ru-RU" sz="1400" b="1" dirty="0">
                        <a:solidFill>
                          <a:srgbClr val="002060"/>
                        </a:solidFill>
                        <a:latin typeface="Calibri"/>
                        <a:ea typeface="Calibri"/>
                        <a:cs typeface="Times New Roman"/>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2831848"/>
                  </a:ext>
                </a:extLst>
              </a:tr>
              <a:tr h="167342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ru-RU" sz="1400" kern="1200" dirty="0" smtClean="0">
                          <a:solidFill>
                            <a:schemeClr val="tx1"/>
                          </a:solidFill>
                          <a:latin typeface="Times New Roman" panose="02020603050405020304" pitchFamily="18" charset="0"/>
                          <a:ea typeface="Calibri"/>
                          <a:cs typeface="Times New Roman" panose="02020603050405020304" pitchFamily="18" charset="0"/>
                        </a:rPr>
                        <a:t>Повышение  собственной  профессиональной  компетенции</a:t>
                      </a:r>
                    </a:p>
                    <a:p>
                      <a:pPr>
                        <a:lnSpc>
                          <a:spcPct val="115000"/>
                        </a:lnSpc>
                        <a:spcAft>
                          <a:spcPts val="0"/>
                        </a:spcAft>
                      </a:pPr>
                      <a:endParaRPr lang="ru-RU" sz="14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kern="1200" dirty="0" smtClean="0">
                          <a:solidFill>
                            <a:schemeClr val="tx1"/>
                          </a:solidFill>
                          <a:latin typeface="Times New Roman" panose="02020603050405020304" pitchFamily="18" charset="0"/>
                          <a:ea typeface="Calibri"/>
                          <a:cs typeface="Times New Roman" panose="02020603050405020304" pitchFamily="18" charset="0"/>
                        </a:rPr>
                        <a:t>Подбор  и   изучение  методической  литературы  по теме.</a:t>
                      </a:r>
                    </a:p>
                    <a:p>
                      <a:pPr algn="l">
                        <a:lnSpc>
                          <a:spcPct val="115000"/>
                        </a:lnSpc>
                        <a:spcAft>
                          <a:spcPts val="0"/>
                        </a:spcAft>
                      </a:pPr>
                      <a:endParaRPr lang="ru-RU" sz="1400" kern="1200" dirty="0" smtClean="0">
                        <a:solidFill>
                          <a:schemeClr val="tx1"/>
                        </a:solidFill>
                        <a:latin typeface="Times New Roman" panose="02020603050405020304" pitchFamily="18" charset="0"/>
                        <a:ea typeface="Calibri"/>
                        <a:cs typeface="Times New Roman" panose="02020603050405020304" pitchFamily="18" charset="0"/>
                      </a:endParaRPr>
                    </a:p>
                    <a:p>
                      <a:pPr algn="l">
                        <a:lnSpc>
                          <a:spcPct val="115000"/>
                        </a:lnSpc>
                        <a:spcAft>
                          <a:spcPts val="0"/>
                        </a:spcAft>
                      </a:pPr>
                      <a:r>
                        <a:rPr lang="ru-RU" sz="1400" kern="1200" dirty="0" smtClean="0">
                          <a:solidFill>
                            <a:schemeClr val="tx1"/>
                          </a:solidFill>
                          <a:latin typeface="Times New Roman" panose="02020603050405020304" pitchFamily="18" charset="0"/>
                          <a:ea typeface="Calibri"/>
                          <a:cs typeface="Times New Roman" panose="02020603050405020304" pitchFamily="18" charset="0"/>
                        </a:rPr>
                        <a:t>Знакомство с  материалами  Интернет- ресурсов.</a:t>
                      </a:r>
                    </a:p>
                    <a:p>
                      <a:pPr algn="l">
                        <a:lnSpc>
                          <a:spcPct val="115000"/>
                        </a:lnSpc>
                        <a:spcAft>
                          <a:spcPts val="0"/>
                        </a:spcAft>
                      </a:pPr>
                      <a:endParaRPr lang="ru-RU" sz="1400" kern="1200" dirty="0" smtClean="0">
                        <a:solidFill>
                          <a:schemeClr val="tx1"/>
                        </a:solidFill>
                        <a:latin typeface="Times New Roman" panose="02020603050405020304" pitchFamily="18" charset="0"/>
                        <a:ea typeface="Calibri"/>
                        <a:cs typeface="Times New Roman" panose="02020603050405020304" pitchFamily="18" charset="0"/>
                      </a:endParaRPr>
                    </a:p>
                    <a:p>
                      <a:pPr algn="l">
                        <a:lnSpc>
                          <a:spcPct val="115000"/>
                        </a:lnSpc>
                        <a:spcAft>
                          <a:spcPts val="0"/>
                        </a:spcAft>
                      </a:pP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p>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r>
                        <a:rPr lang="ru-RU" sz="1400" dirty="0" smtClean="0">
                          <a:latin typeface="Times New Roman" panose="02020603050405020304" pitchFamily="18" charset="0"/>
                          <a:ea typeface="Calibri"/>
                          <a:cs typeface="Times New Roman" panose="02020603050405020304" pitchFamily="18" charset="0"/>
                        </a:rPr>
                        <a:t>сентябрь-октябрь</a:t>
                      </a: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9077842"/>
                  </a:ext>
                </a:extLst>
              </a:tr>
              <a:tr h="1455154">
                <a:tc>
                  <a:txBody>
                    <a:bodyPr/>
                    <a:lstStyle/>
                    <a:p>
                      <a:pPr>
                        <a:lnSpc>
                          <a:spcPct val="115000"/>
                        </a:lnSpc>
                        <a:spcAft>
                          <a:spcPts val="0"/>
                        </a:spcAft>
                      </a:pPr>
                      <a:r>
                        <a:rPr lang="ru-RU" sz="1400" dirty="0" smtClean="0">
                          <a:latin typeface="Times New Roman" panose="02020603050405020304" pitchFamily="18" charset="0"/>
                          <a:ea typeface="Calibri"/>
                          <a:cs typeface="Times New Roman" panose="02020603050405020304" pitchFamily="18" charset="0"/>
                        </a:rPr>
                        <a:t>Организация</a:t>
                      </a:r>
                      <a:r>
                        <a:rPr lang="ru-RU" sz="1400" baseline="0" dirty="0" smtClean="0">
                          <a:latin typeface="Times New Roman" panose="02020603050405020304" pitchFamily="18" charset="0"/>
                          <a:ea typeface="Calibri"/>
                          <a:cs typeface="Times New Roman" panose="02020603050405020304" pitchFamily="18" charset="0"/>
                        </a:rPr>
                        <a:t>  совместной  деятельности </a:t>
                      </a: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Организация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творческой группы,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определение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графика работы, степени вовлеченности в проект;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Aft>
                          <a:spcPts val="0"/>
                        </a:spcAft>
                      </a:pP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l">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Информирование</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о  проекте –подготовка  материалов  на компьютере, распечатывание.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r>
                        <a:rPr lang="ru-RU" sz="1400" dirty="0" smtClean="0">
                          <a:latin typeface="Times New Roman" panose="02020603050405020304" pitchFamily="18" charset="0"/>
                          <a:ea typeface="Calibri"/>
                          <a:cs typeface="Times New Roman" panose="02020603050405020304" pitchFamily="18" charset="0"/>
                        </a:rPr>
                        <a:t>октябрь-май</a:t>
                      </a: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5532931"/>
                  </a:ext>
                </a:extLst>
              </a:tr>
              <a:tr h="935363">
                <a:tc>
                  <a:txBody>
                    <a:bodyPr/>
                    <a:lstStyle/>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Педагогическое  просвещение  родителей.</a:t>
                      </a: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Ознакомление с теоретическим и практическим материалом по созданию портфолио.</a:t>
                      </a:r>
                      <a:endParaRPr lang="ru-RU" sz="1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p>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r>
                        <a:rPr lang="ru-RU" sz="1400" dirty="0" smtClean="0">
                          <a:latin typeface="Times New Roman" panose="02020603050405020304" pitchFamily="18" charset="0"/>
                          <a:ea typeface="Calibri"/>
                          <a:cs typeface="Times New Roman" panose="02020603050405020304" pitchFamily="18" charset="0"/>
                        </a:rPr>
                        <a:t>октябрь-май</a:t>
                      </a: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1517821"/>
                  </a:ext>
                </a:extLst>
              </a:tr>
              <a:tr h="935363">
                <a:tc>
                  <a:txBody>
                    <a:bodyPr/>
                    <a:lstStyle/>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Пополнение  развивающей  предметно- пространственной  среды.</a:t>
                      </a: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dirty="0" smtClean="0">
                          <a:latin typeface="Times New Roman" panose="02020603050405020304" pitchFamily="18" charset="0"/>
                          <a:ea typeface="Calibri"/>
                          <a:cs typeface="Times New Roman" panose="02020603050405020304" pitchFamily="18" charset="0"/>
                        </a:rPr>
                        <a:t>Подбор  наглядно-демонстрационного  материала</a:t>
                      </a:r>
                      <a:r>
                        <a:rPr lang="ru-RU" sz="1400" baseline="0" dirty="0" smtClean="0">
                          <a:latin typeface="Times New Roman" panose="02020603050405020304" pitchFamily="18" charset="0"/>
                          <a:ea typeface="Calibri"/>
                          <a:cs typeface="Times New Roman" panose="02020603050405020304" pitchFamily="18" charset="0"/>
                        </a:rPr>
                        <a:t> </a:t>
                      </a: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p>
                    <a:p>
                      <a:pPr>
                        <a:lnSpc>
                          <a:spcPct val="115000"/>
                        </a:lnSpc>
                        <a:spcAft>
                          <a:spcPts val="0"/>
                        </a:spcAft>
                      </a:pPr>
                      <a:r>
                        <a:rPr lang="ru-RU" sz="1400" dirty="0">
                          <a:latin typeface="Times New Roman" panose="02020603050405020304" pitchFamily="18" charset="0"/>
                          <a:ea typeface="Calibri"/>
                          <a:cs typeface="Times New Roman" panose="02020603050405020304" pitchFamily="18" charset="0"/>
                        </a:rPr>
                        <a:t>            </a:t>
                      </a:r>
                      <a:r>
                        <a:rPr lang="ru-RU" sz="1400" dirty="0" smtClean="0">
                          <a:latin typeface="Times New Roman" panose="02020603050405020304" pitchFamily="18" charset="0"/>
                          <a:ea typeface="Calibri"/>
                          <a:cs typeface="Times New Roman" panose="02020603050405020304" pitchFamily="18" charset="0"/>
                        </a:rPr>
                        <a:t>сентябрь-май</a:t>
                      </a:r>
                      <a:endParaRPr lang="ru-RU" sz="1400" dirty="0">
                        <a:latin typeface="Times New Roman" panose="02020603050405020304" pitchFamily="18" charset="0"/>
                        <a:ea typeface="Calibri"/>
                        <a:cs typeface="Times New Roman" panose="02020603050405020304" pitchFamily="18" charset="0"/>
                      </a:endParaRPr>
                    </a:p>
                  </a:txBody>
                  <a:tcPr marL="50807" marR="5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3025806"/>
                  </a:ext>
                </a:extLst>
              </a:tr>
            </a:tbl>
          </a:graphicData>
        </a:graphic>
      </p:graphicFrame>
      <p:sp>
        <p:nvSpPr>
          <p:cNvPr id="2" name="Прямоугольник 1"/>
          <p:cNvSpPr/>
          <p:nvPr/>
        </p:nvSpPr>
        <p:spPr>
          <a:xfrm>
            <a:off x="2735806" y="111903"/>
            <a:ext cx="5453288" cy="504625"/>
          </a:xfrm>
          <a:prstGeom prst="rect">
            <a:avLst/>
          </a:prstGeom>
        </p:spPr>
        <p:txBody>
          <a:bodyPr wrap="none">
            <a:spAutoFit/>
          </a:bodyPr>
          <a:lstStyle/>
          <a:p>
            <a:pPr algn="just">
              <a:lnSpc>
                <a:spcPct val="150000"/>
              </a:lnSpc>
              <a:spcAft>
                <a:spcPts val="0"/>
              </a:spcAft>
            </a:pP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Проект долгосрочный (01.09.2016-30.05.2019)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Новая папка (2)\ЛЕНА РАБОТА\самообразование\20181102_162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30660">
            <a:off x="9622973" y="3999786"/>
            <a:ext cx="2493108" cy="18698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Новая папка (2)\ЛЕНА РАБОТА\самообразование\20181102_1627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80521">
            <a:off x="9619630" y="746458"/>
            <a:ext cx="2532569" cy="189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9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8959" y="145915"/>
            <a:ext cx="4920834" cy="738664"/>
          </a:xfrm>
          <a:prstGeom prst="rect">
            <a:avLst/>
          </a:prstGeom>
        </p:spPr>
        <p:txBody>
          <a:bodyPr wrap="none">
            <a:spAutoFit/>
          </a:bodyPr>
          <a:lstStyle/>
          <a:p>
            <a:pPr lvl="0" algn="ctr" defTabSz="914400" fontAlgn="base">
              <a:spcBef>
                <a:spcPct val="0"/>
              </a:spcBef>
              <a:spcAft>
                <a:spcPct val="0"/>
              </a:spcAft>
            </a:pPr>
            <a:r>
              <a:rPr lang="ru-RU" sz="2400" dirty="0">
                <a:solidFill>
                  <a:srgbClr val="002060"/>
                </a:solidFill>
                <a:latin typeface="Times New Roman" panose="02020603050405020304" pitchFamily="18" charset="0"/>
                <a:ea typeface="Calibri" pitchFamily="34" charset="0"/>
                <a:cs typeface="Times New Roman" pitchFamily="18" charset="0"/>
              </a:rPr>
              <a:t>Второй  этап – реализация  </a:t>
            </a:r>
            <a:r>
              <a:rPr lang="ru-RU" sz="2400" dirty="0" smtClean="0">
                <a:solidFill>
                  <a:srgbClr val="002060"/>
                </a:solidFill>
                <a:latin typeface="Times New Roman" panose="02020603050405020304" pitchFamily="18" charset="0"/>
                <a:ea typeface="Calibri" pitchFamily="34" charset="0"/>
                <a:cs typeface="Times New Roman" pitchFamily="18" charset="0"/>
              </a:rPr>
              <a:t>проекта </a:t>
            </a:r>
          </a:p>
          <a:p>
            <a:pPr lvl="0" algn="ctr" defTabSz="914400" fontAlgn="base">
              <a:spcBef>
                <a:spcPct val="0"/>
              </a:spcBef>
              <a:spcAft>
                <a:spcPct val="0"/>
              </a:spcAft>
            </a:pPr>
            <a:r>
              <a:rPr lang="ru-RU" dirty="0" smtClean="0">
                <a:solidFill>
                  <a:srgbClr val="002060"/>
                </a:solidFill>
                <a:latin typeface="Times New Roman" panose="02020603050405020304" pitchFamily="18" charset="0"/>
                <a:ea typeface="Calibri" pitchFamily="34" charset="0"/>
                <a:cs typeface="Times New Roman" pitchFamily="18" charset="0"/>
              </a:rPr>
              <a:t>(01.09.2017-30.05.2018)</a:t>
            </a:r>
            <a:endParaRPr lang="ru-RU"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01375855"/>
              </p:ext>
            </p:extLst>
          </p:nvPr>
        </p:nvGraphicFramePr>
        <p:xfrm>
          <a:off x="1031965" y="1106647"/>
          <a:ext cx="8921931" cy="5529080"/>
        </p:xfrm>
        <a:graphic>
          <a:graphicData uri="http://schemas.openxmlformats.org/drawingml/2006/table">
            <a:tbl>
              <a:tblPr firstRow="1" firstCol="1" bandRow="1"/>
              <a:tblGrid>
                <a:gridCol w="3017521">
                  <a:extLst>
                    <a:ext uri="{9D8B030D-6E8A-4147-A177-3AD203B41FA5}">
                      <a16:colId xmlns:a16="http://schemas.microsoft.com/office/drawing/2014/main" xmlns="" val="744249560"/>
                    </a:ext>
                  </a:extLst>
                </a:gridCol>
                <a:gridCol w="2939143">
                  <a:extLst>
                    <a:ext uri="{9D8B030D-6E8A-4147-A177-3AD203B41FA5}">
                      <a16:colId xmlns:a16="http://schemas.microsoft.com/office/drawing/2014/main" xmlns="" val="198546248"/>
                    </a:ext>
                  </a:extLst>
                </a:gridCol>
                <a:gridCol w="2965267">
                  <a:extLst>
                    <a:ext uri="{9D8B030D-6E8A-4147-A177-3AD203B41FA5}">
                      <a16:colId xmlns:a16="http://schemas.microsoft.com/office/drawing/2014/main" xmlns="" val="3535264628"/>
                    </a:ext>
                  </a:extLst>
                </a:gridCol>
              </a:tblGrid>
              <a:tr h="499880">
                <a:tc>
                  <a:txBody>
                    <a:bodyPr/>
                    <a:lstStyle/>
                    <a:p>
                      <a:pPr marL="457200">
                        <a:lnSpc>
                          <a:spcPct val="150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Работа с педагогами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80" marR="5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Работа с детьми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80" marR="5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Взаимодействие с родителями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80" marR="5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3057332"/>
                  </a:ext>
                </a:extLst>
              </a:tr>
              <a:tr h="4807335">
                <a:tc>
                  <a:txBody>
                    <a:bodyPr/>
                    <a:lstStyle/>
                    <a:p>
                      <a:pPr marL="342900" lvl="0" indent="-342900">
                        <a:lnSpc>
                          <a:spcPct val="150000"/>
                        </a:lnSpc>
                        <a:spcAft>
                          <a:spcPts val="0"/>
                        </a:spcAft>
                        <a:buFont typeface="+mj-lt"/>
                        <a:buAutoNum type="arabicPeriod"/>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Ознакомление с теоретическим и практическим материалом по созданию портфолио.</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Разработка структуры портфолио.</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Font typeface="+mj-lt"/>
                        <a:buNone/>
                      </a:pP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Font typeface="+mj-lt"/>
                        <a:buNone/>
                      </a:pPr>
                      <a:r>
                        <a:rPr lang="ru-RU" sz="1200" dirty="0" smtClean="0">
                          <a:effectLst/>
                          <a:latin typeface="Calibri" panose="020F0502020204030204" pitchFamily="34" charset="0"/>
                          <a:ea typeface="Calibri" panose="020F0502020204030204" pitchFamily="34" charset="0"/>
                          <a:cs typeface="Times New Roman" panose="02020603050405020304" pitchFamily="18" charset="0"/>
                        </a:rPr>
                        <a:t>3.</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Индивидуальная работа по внедрению портфолио ребенка.</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Font typeface="+mj-lt"/>
                        <a:buNone/>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4.    Оформление</a:t>
                      </a: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презентации «</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Портфолио дошкольника»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для педагогов ДОУ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Font typeface="+mj-lt"/>
                        <a:buAutoNum type="arabicPeriod"/>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Рассматривание образца портфолио.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Индивидуальная беседа с детьми</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50000"/>
                        </a:lnSpc>
                        <a:spcAft>
                          <a:spcPts val="0"/>
                        </a:spcAft>
                        <a:buFont typeface="+mj-lt"/>
                        <a:buAutoNum type="arabicPeriod"/>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Участие</a:t>
                      </a: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в  выставках , конкурсах, викторинах.</a:t>
                      </a:r>
                    </a:p>
                    <a:p>
                      <a:pPr marL="342900" lvl="0" indent="-342900">
                        <a:lnSpc>
                          <a:spcPct val="150000"/>
                        </a:lnSpc>
                        <a:spcAft>
                          <a:spcPts val="0"/>
                        </a:spcAft>
                        <a:buFont typeface="+mj-lt"/>
                        <a:buAutoNum type="arabicPeriod"/>
                      </a:pP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Совместные экскурсии в  музей  и детскую  библиотеку.</a:t>
                      </a:r>
                    </a:p>
                    <a:p>
                      <a:pPr marL="0" lvl="0" indent="0">
                        <a:lnSpc>
                          <a:spcPct val="150000"/>
                        </a:lnSpc>
                        <a:spcAft>
                          <a:spcPts val="0"/>
                        </a:spcAft>
                        <a:buFont typeface="+mj-lt"/>
                        <a:buNone/>
                      </a:pP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5. Совместное  заполнение  портфолио.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Font typeface="+mj-lt"/>
                        <a:buAutoNum type="arabicPeriod"/>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Индивидуальная работа </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 родителями по ознакомлению с портфолио ребенка.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Консультативная помощь </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0" kern="1200" dirty="0" smtClean="0">
                          <a:solidFill>
                            <a:schemeClr val="tx1"/>
                          </a:solidFill>
                          <a:effectLst/>
                          <a:latin typeface="Times New Roman" panose="02020603050405020304" pitchFamily="18" charset="0"/>
                          <a:ea typeface="+mn-ea"/>
                          <a:cs typeface="Times New Roman" panose="02020603050405020304" pitchFamily="18" charset="0"/>
                        </a:rPr>
                        <a:t>«Портфолио дошкольника»</a:t>
                      </a:r>
                    </a:p>
                    <a:p>
                      <a:pPr marL="0" marR="0" lvl="0" indent="0" algn="l" defTabSz="457200" rtl="0" eaLnBrk="1" fontAlgn="auto" latinLnBrk="0" hangingPunct="1">
                        <a:lnSpc>
                          <a:spcPct val="150000"/>
                        </a:lnSpc>
                        <a:spcBef>
                          <a:spcPts val="0"/>
                        </a:spcBef>
                        <a:spcAft>
                          <a:spcPts val="0"/>
                        </a:spcAft>
                        <a:buClrTx/>
                        <a:buSzTx/>
                        <a:buFont typeface="+mj-lt"/>
                        <a:buNone/>
                        <a:tabLst/>
                        <a:defRPr/>
                      </a:pPr>
                      <a:r>
                        <a:rPr lang="ru-RU" sz="1200" b="0" i="0" u="none" kern="1200" dirty="0" smtClean="0">
                          <a:solidFill>
                            <a:schemeClr val="tx1"/>
                          </a:solidFill>
                          <a:effectLst/>
                          <a:latin typeface="Times New Roman" panose="02020603050405020304" pitchFamily="18" charset="0"/>
                          <a:ea typeface="+mn-ea"/>
                          <a:cs typeface="Times New Roman" panose="02020603050405020304" pitchFamily="18" charset="0"/>
                        </a:rPr>
                        <a:t>       «Особенности портфолио               дошкольника»</a:t>
                      </a:r>
                    </a:p>
                    <a:p>
                      <a:pPr algn="l">
                        <a:lnSpc>
                          <a:spcPct val="150000"/>
                        </a:lnSpc>
                        <a:spcAft>
                          <a:spcPts val="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  Проведение:</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ru-RU" sz="1200" dirty="0" smtClean="0">
                          <a:effectLst/>
                          <a:latin typeface="Times New Roman" panose="02020603050405020304" pitchFamily="18" charset="0"/>
                          <a:ea typeface="Times New Roman" panose="02020603050405020304" pitchFamily="18" charset="0"/>
                        </a:rPr>
                        <a:t>· тематических и персональных  выставок работ детского и семейного творчества;     </a:t>
                      </a:r>
                    </a:p>
                    <a:p>
                      <a:pPr algn="l">
                        <a:lnSpc>
                          <a:spcPct val="150000"/>
                        </a:lnSpc>
                      </a:pPr>
                      <a:endParaRPr lang="ru-RU" sz="1200" dirty="0" smtClean="0">
                        <a:effectLst/>
                        <a:latin typeface="Times New Roman" panose="02020603050405020304" pitchFamily="18" charset="0"/>
                        <a:ea typeface="Times New Roman" panose="02020603050405020304" pitchFamily="18" charset="0"/>
                      </a:endParaRPr>
                    </a:p>
                    <a:p>
                      <a:pPr algn="l">
                        <a:lnSpc>
                          <a:spcPct val="150000"/>
                        </a:lnSpc>
                      </a:pPr>
                      <a:r>
                        <a:rPr lang="ru-RU" sz="1200" dirty="0" smtClean="0">
                          <a:effectLst/>
                          <a:latin typeface="Times New Roman" panose="02020603050405020304" pitchFamily="18" charset="0"/>
                          <a:ea typeface="Times New Roman" panose="02020603050405020304" pitchFamily="18" charset="0"/>
                        </a:rPr>
                        <a:t>4. </a:t>
                      </a:r>
                      <a:r>
                        <a:rPr lang="ru-RU" sz="1200" kern="1200" dirty="0" smtClean="0">
                          <a:solidFill>
                            <a:schemeClr val="tx1"/>
                          </a:solidFill>
                          <a:effectLst/>
                          <a:latin typeface="Times New Roman" panose="02020603050405020304" pitchFamily="18" charset="0"/>
                          <a:ea typeface="+mn-ea"/>
                          <a:cs typeface="Times New Roman" panose="02020603050405020304" pitchFamily="18" charset="0"/>
                        </a:rPr>
                        <a:t>Организация и проведение совместных праздников и развлечений</a:t>
                      </a:r>
                    </a:p>
                    <a:p>
                      <a:pPr algn="l">
                        <a:lnSpc>
                          <a:spcPct val="150000"/>
                        </a:lnSpc>
                      </a:pPr>
                      <a:r>
                        <a:rPr lang="ru-RU" sz="1200" kern="1200" dirty="0" smtClean="0">
                          <a:solidFill>
                            <a:schemeClr val="tx1"/>
                          </a:solidFill>
                          <a:effectLst/>
                          <a:latin typeface="Times New Roman" panose="02020603050405020304" pitchFamily="18" charset="0"/>
                          <a:ea typeface="+mn-ea"/>
                          <a:cs typeface="Times New Roman" panose="02020603050405020304" pitchFamily="18" charset="0"/>
                        </a:rPr>
                        <a:t>  «Папа, мама я – спортивная семья», «8 марта»,  «</a:t>
                      </a:r>
                      <a:r>
                        <a:rPr lang="ru-RU" sz="1200" kern="1200" dirty="0" err="1" smtClean="0">
                          <a:solidFill>
                            <a:schemeClr val="tx1"/>
                          </a:solidFill>
                          <a:effectLst/>
                          <a:latin typeface="Times New Roman" panose="02020603050405020304" pitchFamily="18" charset="0"/>
                          <a:ea typeface="+mn-ea"/>
                          <a:cs typeface="Times New Roman" panose="02020603050405020304" pitchFamily="18" charset="0"/>
                        </a:rPr>
                        <a:t>Масленница</a:t>
                      </a:r>
                      <a:r>
                        <a:rPr lang="ru-RU" sz="1200" kern="1200" dirty="0" smtClean="0">
                          <a:solidFill>
                            <a:schemeClr val="tx1"/>
                          </a:solidFill>
                          <a:effectLst/>
                          <a:latin typeface="Times New Roman" panose="02020603050405020304" pitchFamily="18" charset="0"/>
                          <a:ea typeface="+mn-ea"/>
                          <a:cs typeface="Times New Roman" panose="02020603050405020304" pitchFamily="18" charset="0"/>
                        </a:rPr>
                        <a:t>», « День выпускника» </a:t>
                      </a:r>
                      <a:r>
                        <a:rPr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algn="l">
                        <a:lnSpc>
                          <a:spcPct val="150000"/>
                        </a:lnSpc>
                      </a:pPr>
                      <a:endParaRPr lang="ru-R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ru-R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80" marR="5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2131249"/>
                  </a:ext>
                </a:extLst>
              </a:tr>
            </a:tbl>
          </a:graphicData>
        </a:graphic>
      </p:graphicFrame>
      <p:pic>
        <p:nvPicPr>
          <p:cNvPr id="2050" name="Picture 2" descr="D:\Новая папка (2)\ЛЕНА РАБОТА\самообразование\20181102_163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953" y="4141176"/>
            <a:ext cx="3774832" cy="2458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0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2630" y="-46501"/>
            <a:ext cx="7869199" cy="1754326"/>
          </a:xfrm>
          <a:prstGeom prst="rect">
            <a:avLst/>
          </a:prstGeom>
        </p:spPr>
        <p:txBody>
          <a:bodyPr wrap="square">
            <a:spAutoFit/>
          </a:bodyPr>
          <a:lstStyle/>
          <a:p>
            <a:pPr lvl="0" algn="ctr">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Ознакомление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педагогов  и  родителей  с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теоретическим и практическим материалом по созданию портфолио.</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G:\дипломы и грамоты\20181029_200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850" y="1819105"/>
            <a:ext cx="4173417" cy="28276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дипломы и грамоты\20181029_200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4145" y="1675459"/>
            <a:ext cx="3441713" cy="25009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дипломы и грамоты\20181029_1953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848878" y="1326752"/>
            <a:ext cx="3324877" cy="24532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дипломы и грамоты\20181029_1944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850711" y="3924429"/>
            <a:ext cx="3231662" cy="242374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дипломы и грамоты\20181029_1929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46862" y="3959779"/>
            <a:ext cx="3125799" cy="245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6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551837"/>
            <a:ext cx="6096000" cy="923330"/>
          </a:xfrm>
          <a:prstGeom prst="rect">
            <a:avLst/>
          </a:prstGeom>
        </p:spPr>
        <p:txBody>
          <a:bodyPr>
            <a:spAutoFit/>
          </a:bodyPr>
          <a:lstStyle/>
          <a:p>
            <a:pPr>
              <a:lnSpc>
                <a:spcPct val="150000"/>
              </a:lnSpc>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nSpc>
                <a:spcPct val="150000"/>
              </a:lnSpc>
            </a:pPr>
            <a:endParaRPr lang="ru-RU"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610687" y="135374"/>
            <a:ext cx="7243714" cy="523220"/>
          </a:xfrm>
          <a:prstGeom prst="rect">
            <a:avLst/>
          </a:prstGeom>
        </p:spPr>
        <p:txBody>
          <a:bodyPr wrap="none">
            <a:spAutoFit/>
          </a:bodyPr>
          <a:lstStyle/>
          <a:p>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частие  детей  в конкурсах  и викторинах </a:t>
            </a:r>
            <a:endParaRPr lang="ru-RU" sz="2800" b="1" dirty="0">
              <a:solidFill>
                <a:srgbClr val="00206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932" y="1363228"/>
            <a:ext cx="3216367" cy="241227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91477" y="1341514"/>
            <a:ext cx="3477623" cy="260821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650905" y="1260512"/>
            <a:ext cx="3691878" cy="2555966"/>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09484" y="3114683"/>
            <a:ext cx="3953799" cy="2864952"/>
          </a:xfrm>
          <a:prstGeom prst="rect">
            <a:avLst/>
          </a:prstGeom>
        </p:spPr>
      </p:pic>
      <p:pic>
        <p:nvPicPr>
          <p:cNvPr id="1026" name="Picture 2" descr="G:\дипломы и грамоты\20181029_1247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79174" y="3465175"/>
            <a:ext cx="3714204" cy="260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2679</TotalTime>
  <Words>790</Words>
  <Application>Microsoft Office PowerPoint</Application>
  <PresentationFormat>Произвольный</PresentationFormat>
  <Paragraphs>109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74</cp:revision>
  <dcterms:created xsi:type="dcterms:W3CDTF">2018-10-15T14:14:44Z</dcterms:created>
  <dcterms:modified xsi:type="dcterms:W3CDTF">2019-02-24T13:53:20Z</dcterms:modified>
</cp:coreProperties>
</file>