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1"/>
  </p:notesMasterIdLst>
  <p:sldIdLst>
    <p:sldId id="256" r:id="rId2"/>
    <p:sldId id="286" r:id="rId3"/>
    <p:sldId id="309" r:id="rId4"/>
    <p:sldId id="325" r:id="rId5"/>
    <p:sldId id="313" r:id="rId6"/>
    <p:sldId id="327" r:id="rId7"/>
    <p:sldId id="284" r:id="rId8"/>
    <p:sldId id="281" r:id="rId9"/>
    <p:sldId id="315" r:id="rId10"/>
    <p:sldId id="322" r:id="rId11"/>
    <p:sldId id="299" r:id="rId12"/>
    <p:sldId id="300" r:id="rId13"/>
    <p:sldId id="301" r:id="rId14"/>
    <p:sldId id="302" r:id="rId15"/>
    <p:sldId id="303" r:id="rId16"/>
    <p:sldId id="304" r:id="rId17"/>
    <p:sldId id="323" r:id="rId18"/>
    <p:sldId id="297" r:id="rId19"/>
    <p:sldId id="318"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8" d="100"/>
          <a:sy n="48" d="100"/>
        </p:scale>
        <p:origin x="-114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5B1EBD-E612-4118-963C-E3C4B7134A71}" type="datetimeFigureOut">
              <a:rPr lang="ru-RU" smtClean="0"/>
              <a:pPr/>
              <a:t>05.03.2021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E84506-C65C-4FB1-AEB0-A13B388A70E4}"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7E84506-C65C-4FB1-AEB0-A13B388A70E4}"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7E84506-C65C-4FB1-AEB0-A13B388A70E4}"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7E84506-C65C-4FB1-AEB0-A13B388A70E4}" type="slidenum">
              <a:rPr lang="ru-RU" smtClean="0"/>
              <a:pPr/>
              <a:t>8</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05.03.2021</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618900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05.03.2021</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254471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05.03.2021</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579583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05.03.2021</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596300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05.03.2021</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036494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5B106E36-FD25-4E2D-B0AA-010F637433A0}" type="datetimeFigureOut">
              <a:rPr lang="ru-RU" smtClean="0"/>
              <a:pPr/>
              <a:t>05.03.2021</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3023285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5B106E36-FD25-4E2D-B0AA-010F637433A0}" type="datetimeFigureOut">
              <a:rPr lang="ru-RU" smtClean="0"/>
              <a:pPr/>
              <a:t>05.03.2021</a:t>
            </a:fld>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808983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5B106E36-FD25-4E2D-B0AA-010F637433A0}" type="datetimeFigureOut">
              <a:rPr lang="ru-RU" smtClean="0"/>
              <a:pPr/>
              <a:t>05.03.2021</a:t>
            </a:fld>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384295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5B106E36-FD25-4E2D-B0AA-010F637433A0}" type="datetimeFigureOut">
              <a:rPr lang="ru-RU" smtClean="0"/>
              <a:pPr/>
              <a:t>05.03.2021</a:t>
            </a:fld>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584275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5B106E36-FD25-4E2D-B0AA-010F637433A0}" type="datetimeFigureOut">
              <a:rPr lang="ru-RU" smtClean="0"/>
              <a:pPr/>
              <a:t>05.03.2021</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3376028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5B106E36-FD25-4E2D-B0AA-010F637433A0}" type="datetimeFigureOut">
              <a:rPr lang="ru-RU" smtClean="0"/>
              <a:pPr/>
              <a:t>05.03.2021</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592303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5B106E36-FD25-4E2D-B0AA-010F637433A0}" type="datetimeFigureOut">
              <a:rPr lang="ru-RU" smtClean="0"/>
              <a:pPr/>
              <a:t>05.03.2021</a:t>
            </a:fld>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285728"/>
            <a:ext cx="7858180" cy="3000396"/>
          </a:xfrm>
        </p:spPr>
        <p:txBody>
          <a:bodyPr>
            <a:normAutofit/>
          </a:bodyPr>
          <a:lstStyle/>
          <a:p>
            <a:pPr algn="ctr"/>
            <a:r>
              <a:rPr lang="ru-RU" sz="6000" b="1" dirty="0" smtClean="0">
                <a:solidFill>
                  <a:schemeClr val="accent6">
                    <a:lumMod val="75000"/>
                  </a:schemeClr>
                </a:solidFill>
              </a:rPr>
              <a:t/>
            </a:r>
            <a:br>
              <a:rPr lang="ru-RU" sz="6000" b="1" dirty="0" smtClean="0">
                <a:solidFill>
                  <a:schemeClr val="accent6">
                    <a:lumMod val="75000"/>
                  </a:schemeClr>
                </a:solidFill>
              </a:rPr>
            </a:br>
            <a:r>
              <a:rPr lang="ru-RU" sz="5400" b="1" dirty="0" err="1" smtClean="0">
                <a:solidFill>
                  <a:schemeClr val="accent6">
                    <a:lumMod val="75000"/>
                  </a:schemeClr>
                </a:solidFill>
              </a:rPr>
              <a:t>Кинезиология</a:t>
            </a:r>
            <a:r>
              <a:rPr lang="ru-RU" sz="5400" b="1" dirty="0" smtClean="0">
                <a:solidFill>
                  <a:schemeClr val="accent6">
                    <a:lumMod val="75000"/>
                  </a:schemeClr>
                </a:solidFill>
              </a:rPr>
              <a:t>  для дошкольников.</a:t>
            </a:r>
            <a:endParaRPr lang="ru-RU" sz="5400" b="1" dirty="0">
              <a:solidFill>
                <a:schemeClr val="accent6">
                  <a:lumMod val="75000"/>
                </a:schemeClr>
              </a:solidFill>
            </a:endParaRPr>
          </a:p>
        </p:txBody>
      </p:sp>
      <p:sp>
        <p:nvSpPr>
          <p:cNvPr id="37889" name="Rectangle 1"/>
          <p:cNvSpPr>
            <a:spLocks noChangeArrowheads="1"/>
          </p:cNvSpPr>
          <p:nvPr/>
        </p:nvSpPr>
        <p:spPr bwMode="auto">
          <a:xfrm>
            <a:off x="4929190" y="4211431"/>
            <a:ext cx="421481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latin typeface="Times New Roman" panose="02020603050405020304" pitchFamily="18" charset="0"/>
                <a:ea typeface="Batang" pitchFamily="18" charset="-127"/>
                <a:cs typeface="Times New Roman" panose="02020603050405020304" pitchFamily="18" charset="0"/>
              </a:rPr>
              <a:t>Подготовила: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latin typeface="Times New Roman" panose="02020603050405020304" pitchFamily="18" charset="0"/>
                <a:ea typeface="Batang" pitchFamily="18" charset="-127"/>
                <a:cs typeface="Times New Roman" panose="02020603050405020304" pitchFamily="18" charset="0"/>
              </a:rPr>
              <a:t>Воспитатель высшей категории  </a:t>
            </a:r>
            <a:r>
              <a:rPr lang="ru-RU" sz="2000" b="1" dirty="0" err="1" smtClean="0">
                <a:solidFill>
                  <a:srgbClr val="002060"/>
                </a:solidFill>
                <a:latin typeface="Times New Roman" panose="02020603050405020304" pitchFamily="18" charset="0"/>
                <a:ea typeface="Batang" pitchFamily="18" charset="-127"/>
                <a:cs typeface="Times New Roman" panose="02020603050405020304" pitchFamily="18" charset="0"/>
              </a:rPr>
              <a:t>Артемчик</a:t>
            </a:r>
            <a:r>
              <a:rPr lang="ru-RU" sz="2000" b="1" dirty="0" smtClean="0">
                <a:solidFill>
                  <a:srgbClr val="002060"/>
                </a:solidFill>
                <a:latin typeface="Times New Roman" panose="02020603050405020304" pitchFamily="18" charset="0"/>
                <a:ea typeface="Batang" pitchFamily="18" charset="-127"/>
                <a:cs typeface="Times New Roman" panose="02020603050405020304" pitchFamily="18" charset="0"/>
              </a:rPr>
              <a:t> Л.С.</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latin typeface="Times New Roman" panose="02020603050405020304" pitchFamily="18" charset="0"/>
                <a:ea typeface="Batang" pitchFamily="18" charset="-127"/>
                <a:cs typeface="Times New Roman" panose="02020603050405020304" pitchFamily="18" charset="0"/>
              </a:rPr>
              <a:t>МДОУ «Детский сад№226»</a:t>
            </a:r>
          </a:p>
          <a:p>
            <a:pPr marL="0" marR="0" lvl="0" indent="0" algn="ctr" defTabSz="914400" rtl="0" eaLnBrk="1" fontAlgn="base" latinLnBrk="0" hangingPunct="1">
              <a:lnSpc>
                <a:spcPct val="100000"/>
              </a:lnSpc>
              <a:spcBef>
                <a:spcPct val="0"/>
              </a:spcBef>
              <a:spcAft>
                <a:spcPct val="0"/>
              </a:spcAft>
              <a:buClrTx/>
              <a:buSzTx/>
              <a:buFontTx/>
              <a:buNone/>
              <a:tabLst/>
            </a:pPr>
            <a:r>
              <a:rPr lang="ru-RU" sz="2000" b="1" dirty="0" smtClean="0">
                <a:solidFill>
                  <a:srgbClr val="002060"/>
                </a:solidFill>
                <a:latin typeface="Times New Roman" panose="02020603050405020304" pitchFamily="18" charset="0"/>
                <a:ea typeface="Batang" pitchFamily="18" charset="-127"/>
                <a:cs typeface="Times New Roman" panose="02020603050405020304" pitchFamily="18" charset="0"/>
              </a:rPr>
              <a:t>Г. Ярославль</a:t>
            </a:r>
            <a:endParaRPr kumimoji="0" lang="ru-RU" sz="2000" b="1" i="0" u="none" strike="noStrike" cap="none" normalizeH="0" baseline="0" dirty="0" smtClean="0">
              <a:ln>
                <a:noFill/>
              </a:ln>
              <a:solidFill>
                <a:srgbClr val="002060"/>
              </a:solidFill>
              <a:effectLst/>
              <a:latin typeface="Times New Roman" panose="02020603050405020304" pitchFamily="18" charset="0"/>
              <a:ea typeface="Batang" pitchFamily="18" charset="-127"/>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rgbClr val="002060"/>
              </a:solidFill>
              <a:effectLst/>
              <a:latin typeface="Times New Roman" panose="02020603050405020304" pitchFamily="18" charset="0"/>
              <a:ea typeface="Batang" pitchFamily="18" charset="-127"/>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Работа двумя руками на тренажерах.</a:t>
            </a:r>
            <a:endParaRPr lang="ru-RU" dirty="0"/>
          </a:p>
        </p:txBody>
      </p:sp>
      <p:pic>
        <p:nvPicPr>
          <p:cNvPr id="8" name="Содержимое 7" descr="ушин2.jpg"/>
          <p:cNvPicPr>
            <a:picLocks noGrp="1" noChangeAspect="1"/>
          </p:cNvPicPr>
          <p:nvPr>
            <p:ph sz="half" idx="2"/>
          </p:nvPr>
        </p:nvPicPr>
        <p:blipFill>
          <a:blip r:embed="rId2" cstate="print"/>
          <a:stretch>
            <a:fillRect/>
          </a:stretch>
        </p:blipFill>
        <p:spPr>
          <a:xfrm>
            <a:off x="5004048" y="1916832"/>
            <a:ext cx="3312368" cy="3888432"/>
          </a:xfrm>
        </p:spPr>
      </p:pic>
      <p:pic>
        <p:nvPicPr>
          <p:cNvPr id="10" name="Содержимое 9" descr="ушин3.jpg"/>
          <p:cNvPicPr>
            <a:picLocks noGrp="1" noChangeAspect="1"/>
          </p:cNvPicPr>
          <p:nvPr>
            <p:ph sz="half" idx="1"/>
          </p:nvPr>
        </p:nvPicPr>
        <p:blipFill>
          <a:blip r:embed="rId3" cstate="print"/>
          <a:stretch>
            <a:fillRect/>
          </a:stretch>
        </p:blipFill>
        <p:spPr>
          <a:xfrm>
            <a:off x="755576" y="1844824"/>
            <a:ext cx="3456384" cy="4032447"/>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p:txBody>
          <a:bodyPr/>
          <a:lstStyle/>
          <a:p>
            <a:r>
              <a:rPr lang="ru-RU" b="1" i="1" dirty="0" smtClean="0">
                <a:solidFill>
                  <a:srgbClr val="C00000"/>
                </a:solidFill>
              </a:rPr>
              <a:t>«Червячок – Яблочко»</a:t>
            </a:r>
          </a:p>
        </p:txBody>
      </p:sp>
      <p:pic>
        <p:nvPicPr>
          <p:cNvPr id="9219" name="Содержимое 3" descr="иматон4.jpg"/>
          <p:cNvPicPr>
            <a:picLocks noGrp="1" noChangeAspect="1"/>
          </p:cNvPicPr>
          <p:nvPr>
            <p:ph idx="1"/>
          </p:nvPr>
        </p:nvPicPr>
        <p:blipFill>
          <a:blip r:embed="rId2" cstate="print"/>
          <a:srcRect/>
          <a:stretch>
            <a:fillRect/>
          </a:stretch>
        </p:blipFill>
        <p:spPr>
          <a:xfrm>
            <a:off x="611560" y="1196753"/>
            <a:ext cx="8045450" cy="4752527"/>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5"/>
          <p:cNvSpPr>
            <a:spLocks noGrp="1"/>
          </p:cNvSpPr>
          <p:nvPr>
            <p:ph type="title"/>
          </p:nvPr>
        </p:nvSpPr>
        <p:spPr/>
        <p:txBody>
          <a:bodyPr/>
          <a:lstStyle/>
          <a:p>
            <a:r>
              <a:rPr lang="ru-RU" b="1" i="1" smtClean="0">
                <a:solidFill>
                  <a:srgbClr val="C00000"/>
                </a:solidFill>
              </a:rPr>
              <a:t>«Тык – Хлоп»</a:t>
            </a:r>
          </a:p>
        </p:txBody>
      </p:sp>
      <p:pic>
        <p:nvPicPr>
          <p:cNvPr id="10243" name="Содержимое 10" descr="тык-хлоп.jpg"/>
          <p:cNvPicPr>
            <a:picLocks noGrp="1" noChangeAspect="1"/>
          </p:cNvPicPr>
          <p:nvPr>
            <p:ph sz="half" idx="1"/>
          </p:nvPr>
        </p:nvPicPr>
        <p:blipFill>
          <a:blip r:embed="rId2" cstate="print"/>
          <a:srcRect/>
          <a:stretch>
            <a:fillRect/>
          </a:stretch>
        </p:blipFill>
        <p:spPr>
          <a:xfrm>
            <a:off x="457200" y="1484784"/>
            <a:ext cx="4038600" cy="3960439"/>
          </a:xfrm>
        </p:spPr>
      </p:pic>
      <p:pic>
        <p:nvPicPr>
          <p:cNvPr id="10244" name="Содержимое 11" descr="тык-хлоп1.jpg"/>
          <p:cNvPicPr>
            <a:picLocks noGrp="1" noChangeAspect="1"/>
          </p:cNvPicPr>
          <p:nvPr>
            <p:ph sz="half" idx="2"/>
          </p:nvPr>
        </p:nvPicPr>
        <p:blipFill>
          <a:blip r:embed="rId3" cstate="print"/>
          <a:srcRect/>
          <a:stretch>
            <a:fillRect/>
          </a:stretch>
        </p:blipFill>
        <p:spPr>
          <a:xfrm>
            <a:off x="4648200" y="1484784"/>
            <a:ext cx="4038600" cy="3960439"/>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p:txBody>
          <a:bodyPr/>
          <a:lstStyle/>
          <a:p>
            <a:r>
              <a:rPr lang="ru-RU" b="1" i="1" smtClean="0">
                <a:solidFill>
                  <a:srgbClr val="C00000"/>
                </a:solidFill>
              </a:rPr>
              <a:t>«Блинчики-Начинка»</a:t>
            </a:r>
          </a:p>
        </p:txBody>
      </p:sp>
      <p:pic>
        <p:nvPicPr>
          <p:cNvPr id="11267" name="Содержимое 4" descr="иматон6.jpg"/>
          <p:cNvPicPr>
            <a:picLocks noGrp="1" noChangeAspect="1"/>
          </p:cNvPicPr>
          <p:nvPr>
            <p:ph idx="1"/>
          </p:nvPr>
        </p:nvPicPr>
        <p:blipFill>
          <a:blip r:embed="rId2" cstate="print"/>
          <a:srcRect/>
          <a:stretch>
            <a:fillRect/>
          </a:stretch>
        </p:blipFill>
        <p:spPr>
          <a:xfrm>
            <a:off x="693738" y="1484785"/>
            <a:ext cx="7694612" cy="4464496"/>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a:defRPr/>
            </a:pPr>
            <a:r>
              <a:rPr lang="ru-RU" b="1" i="1" dirty="0" smtClean="0">
                <a:solidFill>
                  <a:srgbClr val="C00000"/>
                </a:solidFill>
              </a:rPr>
              <a:t>«</a:t>
            </a:r>
            <a:r>
              <a:rPr lang="ru-RU" sz="4000" b="1" i="1" dirty="0" err="1" smtClean="0">
                <a:solidFill>
                  <a:srgbClr val="C00000"/>
                </a:solidFill>
                <a:latin typeface="+mn-lt"/>
              </a:rPr>
              <a:t>Топ-Шлеп</a:t>
            </a:r>
            <a:r>
              <a:rPr lang="ru-RU" b="1" i="1" dirty="0" smtClean="0">
                <a:solidFill>
                  <a:srgbClr val="C00000"/>
                </a:solidFill>
                <a:latin typeface="+mn-lt"/>
              </a:rPr>
              <a:t>»</a:t>
            </a:r>
            <a:endParaRPr lang="ru-RU" b="1" i="1" dirty="0">
              <a:solidFill>
                <a:srgbClr val="C00000"/>
              </a:solidFill>
              <a:latin typeface="+mn-lt"/>
            </a:endParaRPr>
          </a:p>
        </p:txBody>
      </p:sp>
      <p:pic>
        <p:nvPicPr>
          <p:cNvPr id="12291" name="Содержимое 7" descr="иматон.jpg"/>
          <p:cNvPicPr>
            <a:picLocks noGrp="1" noChangeAspect="1"/>
          </p:cNvPicPr>
          <p:nvPr>
            <p:ph idx="1"/>
          </p:nvPr>
        </p:nvPicPr>
        <p:blipFill>
          <a:blip r:embed="rId2" cstate="print"/>
          <a:srcRect/>
          <a:stretch>
            <a:fillRect/>
          </a:stretch>
        </p:blipFill>
        <p:spPr>
          <a:xfrm>
            <a:off x="2627784" y="1412875"/>
            <a:ext cx="3672408" cy="4896445"/>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p:txBody>
          <a:bodyPr/>
          <a:lstStyle/>
          <a:p>
            <a:r>
              <a:rPr lang="ru-RU" b="1" i="1" dirty="0" smtClean="0">
                <a:solidFill>
                  <a:srgbClr val="C00000"/>
                </a:solidFill>
              </a:rPr>
              <a:t>«Кулак-Ребро-Ладонь»</a:t>
            </a:r>
          </a:p>
        </p:txBody>
      </p:sp>
      <p:pic>
        <p:nvPicPr>
          <p:cNvPr id="13315" name="Содержимое 4" descr="рома3.jpg"/>
          <p:cNvPicPr>
            <a:picLocks noGrp="1" noChangeAspect="1"/>
          </p:cNvPicPr>
          <p:nvPr>
            <p:ph sz="half" idx="1"/>
          </p:nvPr>
        </p:nvPicPr>
        <p:blipFill>
          <a:blip r:embed="rId2" cstate="print"/>
          <a:srcRect/>
          <a:stretch>
            <a:fillRect/>
          </a:stretch>
        </p:blipFill>
        <p:spPr>
          <a:xfrm>
            <a:off x="277813" y="1844675"/>
            <a:ext cx="2638425" cy="4525963"/>
          </a:xfrm>
        </p:spPr>
      </p:pic>
      <p:pic>
        <p:nvPicPr>
          <p:cNvPr id="13316" name="Содержимое 5" descr="Рома4.jpg"/>
          <p:cNvPicPr>
            <a:picLocks noGrp="1" noChangeAspect="1"/>
          </p:cNvPicPr>
          <p:nvPr>
            <p:ph sz="half" idx="2"/>
          </p:nvPr>
        </p:nvPicPr>
        <p:blipFill>
          <a:blip r:embed="rId3" cstate="print"/>
          <a:srcRect/>
          <a:stretch>
            <a:fillRect/>
          </a:stretch>
        </p:blipFill>
        <p:spPr>
          <a:xfrm>
            <a:off x="6084888" y="1916113"/>
            <a:ext cx="2794000" cy="4525962"/>
          </a:xfrm>
        </p:spPr>
      </p:pic>
      <p:pic>
        <p:nvPicPr>
          <p:cNvPr id="13317" name="Содержимое 4" descr="рома3.jpg"/>
          <p:cNvPicPr>
            <a:picLocks noChangeAspect="1"/>
          </p:cNvPicPr>
          <p:nvPr/>
        </p:nvPicPr>
        <p:blipFill>
          <a:blip r:embed="rId4" cstate="print"/>
          <a:srcRect/>
          <a:stretch>
            <a:fillRect/>
          </a:stretch>
        </p:blipFill>
        <p:spPr bwMode="auto">
          <a:xfrm>
            <a:off x="3132138" y="1844675"/>
            <a:ext cx="2808287" cy="4537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err="1" smtClean="0">
                <a:solidFill>
                  <a:srgbClr val="C00000"/>
                </a:solidFill>
              </a:rPr>
              <a:t>Кинезиологические</a:t>
            </a:r>
            <a:r>
              <a:rPr lang="ru-RU" sz="3600" b="1" dirty="0" smtClean="0">
                <a:solidFill>
                  <a:srgbClr val="C00000"/>
                </a:solidFill>
              </a:rPr>
              <a:t>  упражнения в режимных моментах.</a:t>
            </a:r>
            <a:endParaRPr lang="ru-RU" sz="3600" b="1" dirty="0">
              <a:solidFill>
                <a:srgbClr val="C00000"/>
              </a:solidFill>
            </a:endParaRPr>
          </a:p>
        </p:txBody>
      </p:sp>
      <p:pic>
        <p:nvPicPr>
          <p:cNvPr id="5" name="Содержимое 4" descr="коуг1.jpg"/>
          <p:cNvPicPr>
            <a:picLocks noGrp="1" noChangeAspect="1"/>
          </p:cNvPicPr>
          <p:nvPr>
            <p:ph sz="half" idx="1"/>
          </p:nvPr>
        </p:nvPicPr>
        <p:blipFill>
          <a:blip r:embed="rId2" cstate="print"/>
          <a:stretch>
            <a:fillRect/>
          </a:stretch>
        </p:blipFill>
        <p:spPr>
          <a:xfrm>
            <a:off x="4572000" y="1772816"/>
            <a:ext cx="4038600" cy="3586921"/>
          </a:xfrm>
        </p:spPr>
      </p:pic>
      <p:pic>
        <p:nvPicPr>
          <p:cNvPr id="6" name="Содержимое 5" descr="круг.jpg"/>
          <p:cNvPicPr>
            <a:picLocks noGrp="1" noChangeAspect="1"/>
          </p:cNvPicPr>
          <p:nvPr>
            <p:ph sz="half" idx="2"/>
          </p:nvPr>
        </p:nvPicPr>
        <p:blipFill>
          <a:blip r:embed="rId3" cstate="print"/>
          <a:stretch>
            <a:fillRect/>
          </a:stretch>
        </p:blipFill>
        <p:spPr>
          <a:xfrm>
            <a:off x="323528" y="1772816"/>
            <a:ext cx="4038600" cy="3528392"/>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76673"/>
            <a:ext cx="4248472" cy="4893647"/>
          </a:xfrm>
          <a:prstGeom prst="rect">
            <a:avLst/>
          </a:prstGeom>
        </p:spPr>
        <p:txBody>
          <a:bodyPr wrap="square">
            <a:spAutoFit/>
          </a:bodyPr>
          <a:lstStyle/>
          <a:p>
            <a:pPr algn="ctr"/>
            <a:r>
              <a:rPr lang="ru-RU" sz="2400" b="1" u="sng" dirty="0" smtClean="0">
                <a:latin typeface="Times New Roman" pitchFamily="18" charset="0"/>
                <a:cs typeface="Times New Roman" pitchFamily="18" charset="0"/>
              </a:rPr>
              <a:t>Для результативности необходимо учитывать определенные условия: </a:t>
            </a:r>
          </a:p>
          <a:p>
            <a:pPr algn="ctr"/>
            <a:endParaRPr lang="ru-RU" sz="2400" b="1" u="sng" dirty="0" smtClean="0">
              <a:latin typeface="Times New Roman" pitchFamily="18" charset="0"/>
              <a:cs typeface="Times New Roman" pitchFamily="18" charset="0"/>
            </a:endParaRPr>
          </a:p>
          <a:p>
            <a:pPr marL="457200" indent="-457200">
              <a:buFont typeface="Wingdings" pitchFamily="2" charset="2"/>
              <a:buChar char="§"/>
            </a:pPr>
            <a:r>
              <a:rPr lang="ru-RU" b="1" dirty="0" smtClean="0">
                <a:solidFill>
                  <a:srgbClr val="003300"/>
                </a:solidFill>
                <a:latin typeface="Times New Roman" pitchFamily="18" charset="0"/>
                <a:cs typeface="Times New Roman" pitchFamily="18" charset="0"/>
              </a:rPr>
              <a:t>Упражнения проводятся ежедневно, без пропусков.</a:t>
            </a:r>
          </a:p>
          <a:p>
            <a:pPr marL="457200" indent="-457200">
              <a:buFont typeface="Wingdings" pitchFamily="2" charset="2"/>
              <a:buChar char="§"/>
            </a:pPr>
            <a:r>
              <a:rPr lang="ru-RU" b="1" dirty="0" smtClean="0">
                <a:solidFill>
                  <a:srgbClr val="003300"/>
                </a:solidFill>
                <a:latin typeface="Times New Roman" pitchFamily="18" charset="0"/>
                <a:cs typeface="Times New Roman" pitchFamily="18" charset="0"/>
              </a:rPr>
              <a:t>Упражнения проводятся в доброжелательной обстановке.</a:t>
            </a:r>
          </a:p>
          <a:p>
            <a:pPr marL="457200" indent="-457200">
              <a:buFont typeface="Wingdings" pitchFamily="2" charset="2"/>
              <a:buChar char="§"/>
            </a:pPr>
            <a:r>
              <a:rPr lang="ru-RU" b="1" dirty="0" smtClean="0">
                <a:solidFill>
                  <a:srgbClr val="003300"/>
                </a:solidFill>
                <a:latin typeface="Times New Roman" pitchFamily="18" charset="0"/>
                <a:cs typeface="Times New Roman" pitchFamily="18" charset="0"/>
              </a:rPr>
              <a:t>Педагог должен выполнять точно и правильно все упражнения.</a:t>
            </a:r>
          </a:p>
          <a:p>
            <a:pPr marL="457200" indent="-457200">
              <a:buFont typeface="Wingdings" pitchFamily="2" charset="2"/>
              <a:buChar char="§"/>
            </a:pPr>
            <a:r>
              <a:rPr lang="ru-RU" b="1" dirty="0" smtClean="0">
                <a:solidFill>
                  <a:srgbClr val="003300"/>
                </a:solidFill>
                <a:latin typeface="Times New Roman" pitchFamily="18" charset="0"/>
                <a:cs typeface="Times New Roman" pitchFamily="18" charset="0"/>
              </a:rPr>
              <a:t>От детей требуется точное выполнение движений и приемов.</a:t>
            </a:r>
          </a:p>
          <a:p>
            <a:pPr marL="457200" indent="-457200">
              <a:buFont typeface="Wingdings" pitchFamily="2" charset="2"/>
              <a:buChar char="§"/>
            </a:pPr>
            <a:r>
              <a:rPr lang="ru-RU" b="1" dirty="0" smtClean="0">
                <a:solidFill>
                  <a:srgbClr val="003300"/>
                </a:solidFill>
                <a:latin typeface="Times New Roman" pitchFamily="18" charset="0"/>
                <a:cs typeface="Times New Roman" pitchFamily="18" charset="0"/>
              </a:rPr>
              <a:t>Упражнения проводятся стоя или сидя за столами.</a:t>
            </a:r>
          </a:p>
          <a:p>
            <a:pPr marL="457200" indent="-457200">
              <a:buFont typeface="Wingdings" pitchFamily="2" charset="2"/>
              <a:buChar char="§"/>
            </a:pPr>
            <a:r>
              <a:rPr lang="ru-RU" b="1" dirty="0" smtClean="0">
                <a:solidFill>
                  <a:srgbClr val="003300"/>
                </a:solidFill>
                <a:latin typeface="Times New Roman" pitchFamily="18" charset="0"/>
                <a:cs typeface="Times New Roman" pitchFamily="18" charset="0"/>
              </a:rPr>
              <a:t>Должны предусматриваться усложнения.</a:t>
            </a:r>
            <a:endParaRPr lang="ru-RU" b="1" dirty="0">
              <a:solidFill>
                <a:srgbClr val="003300"/>
              </a:solidFill>
              <a:latin typeface="Times New Roman" pitchFamily="18" charset="0"/>
              <a:cs typeface="Times New Roman" pitchFamily="18" charset="0"/>
            </a:endParaRPr>
          </a:p>
        </p:txBody>
      </p:sp>
      <p:sp>
        <p:nvSpPr>
          <p:cNvPr id="3" name="Прямоугольник 2"/>
          <p:cNvSpPr/>
          <p:nvPr/>
        </p:nvSpPr>
        <p:spPr>
          <a:xfrm>
            <a:off x="5220072" y="476672"/>
            <a:ext cx="3384376" cy="4647426"/>
          </a:xfrm>
          <a:prstGeom prst="rect">
            <a:avLst/>
          </a:prstGeom>
        </p:spPr>
        <p:txBody>
          <a:bodyPr wrap="square">
            <a:spAutoFit/>
          </a:bodyPr>
          <a:lstStyle/>
          <a:p>
            <a:pPr marL="45720" indent="0" algn="ctr">
              <a:buNone/>
            </a:pPr>
            <a:r>
              <a:rPr lang="ru-RU" sz="2400" b="1" u="sng" dirty="0" err="1" smtClean="0">
                <a:latin typeface="Times New Roman" pitchFamily="18" charset="0"/>
                <a:cs typeface="Times New Roman" pitchFamily="18" charset="0"/>
              </a:rPr>
              <a:t>Кинезиологические</a:t>
            </a:r>
            <a:r>
              <a:rPr lang="ru-RU" sz="2400" b="1" u="sng" dirty="0" smtClean="0">
                <a:latin typeface="Times New Roman" pitchFamily="18" charset="0"/>
                <a:cs typeface="Times New Roman" pitchFamily="18" charset="0"/>
              </a:rPr>
              <a:t> упражнения проводятся: </a:t>
            </a:r>
          </a:p>
          <a:p>
            <a:pPr marL="45720" indent="0" algn="ctr">
              <a:buNone/>
            </a:pPr>
            <a:endParaRPr lang="ru-RU" sz="2400" b="1" dirty="0" smtClean="0">
              <a:latin typeface="Times New Roman" pitchFamily="18" charset="0"/>
              <a:cs typeface="Times New Roman" pitchFamily="18" charset="0"/>
            </a:endParaRPr>
          </a:p>
          <a:p>
            <a:pPr>
              <a:buFont typeface="Arial" pitchFamily="34" charset="0"/>
              <a:buChar char="•"/>
            </a:pPr>
            <a:r>
              <a:rPr lang="ru-RU" b="1" dirty="0" smtClean="0">
                <a:solidFill>
                  <a:srgbClr val="003300"/>
                </a:solidFill>
                <a:latin typeface="Times New Roman" pitchFamily="18" charset="0"/>
                <a:cs typeface="Times New Roman" pitchFamily="18" charset="0"/>
              </a:rPr>
              <a:t> </a:t>
            </a:r>
            <a:r>
              <a:rPr lang="ru-RU" sz="2000" b="1" dirty="0" smtClean="0">
                <a:solidFill>
                  <a:srgbClr val="003300"/>
                </a:solidFill>
                <a:latin typeface="Times New Roman" pitchFamily="18" charset="0"/>
                <a:cs typeface="Times New Roman" pitchFamily="18" charset="0"/>
              </a:rPr>
              <a:t>в режимные моменты</a:t>
            </a:r>
          </a:p>
          <a:p>
            <a:pPr>
              <a:buFont typeface="Arial" pitchFamily="34" charset="0"/>
              <a:buChar char="•"/>
            </a:pPr>
            <a:r>
              <a:rPr lang="ru-RU" sz="2000" b="1" dirty="0" smtClean="0">
                <a:solidFill>
                  <a:srgbClr val="003300"/>
                </a:solidFill>
                <a:latin typeface="Times New Roman" pitchFamily="18" charset="0"/>
                <a:cs typeface="Times New Roman" pitchFamily="18" charset="0"/>
              </a:rPr>
              <a:t> на речевых занятиях</a:t>
            </a:r>
          </a:p>
          <a:p>
            <a:pPr>
              <a:buFont typeface="Arial" pitchFamily="34" charset="0"/>
              <a:buChar char="•"/>
            </a:pPr>
            <a:r>
              <a:rPr lang="ru-RU" sz="2000" b="1" dirty="0" smtClean="0">
                <a:solidFill>
                  <a:srgbClr val="003300"/>
                </a:solidFill>
                <a:latin typeface="Times New Roman" pitchFamily="18" charset="0"/>
                <a:cs typeface="Times New Roman" pitchFamily="18" charset="0"/>
              </a:rPr>
              <a:t> в продуктивных видах деятельности</a:t>
            </a:r>
          </a:p>
          <a:p>
            <a:pPr>
              <a:buFont typeface="Arial" pitchFamily="34" charset="0"/>
              <a:buChar char="•"/>
            </a:pPr>
            <a:r>
              <a:rPr lang="ru-RU" sz="2000" b="1" dirty="0" smtClean="0">
                <a:solidFill>
                  <a:srgbClr val="003300"/>
                </a:solidFill>
                <a:latin typeface="Times New Roman" pitchFamily="18" charset="0"/>
                <a:cs typeface="Times New Roman" pitchFamily="18" charset="0"/>
              </a:rPr>
              <a:t>в виде физкультурных пауз</a:t>
            </a:r>
          </a:p>
          <a:p>
            <a:pPr marL="45720" indent="0">
              <a:buNone/>
            </a:pPr>
            <a:endParaRPr lang="ru-RU" sz="2000" b="1" dirty="0" smtClean="0">
              <a:solidFill>
                <a:srgbClr val="003300"/>
              </a:solidFill>
              <a:latin typeface="Times New Roman" pitchFamily="18" charset="0"/>
              <a:cs typeface="Times New Roman" pitchFamily="18" charset="0"/>
            </a:endParaRPr>
          </a:p>
          <a:p>
            <a:pPr marL="45720" indent="0" algn="ctr">
              <a:buNone/>
            </a:pPr>
            <a:r>
              <a:rPr lang="ru-RU" sz="2000" b="1" dirty="0" smtClean="0">
                <a:solidFill>
                  <a:srgbClr val="003300"/>
                </a:solidFill>
                <a:latin typeface="Times New Roman" pitchFamily="18" charset="0"/>
                <a:cs typeface="Times New Roman" pitchFamily="18" charset="0"/>
              </a:rPr>
              <a:t> Время проведения 3-5 минут, в общей сложности до 25-30 минут в день.</a:t>
            </a:r>
            <a:endParaRPr lang="ru-RU"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sz="half" idx="1"/>
          </p:nvPr>
        </p:nvSpPr>
        <p:spPr>
          <a:xfrm>
            <a:off x="357188" y="357189"/>
            <a:ext cx="4000500" cy="5160043"/>
          </a:xfrm>
        </p:spPr>
        <p:style>
          <a:lnRef idx="3">
            <a:schemeClr val="lt1"/>
          </a:lnRef>
          <a:fillRef idx="1">
            <a:schemeClr val="accent1"/>
          </a:fillRef>
          <a:effectRef idx="1">
            <a:schemeClr val="accent1"/>
          </a:effectRef>
          <a:fontRef idx="minor">
            <a:schemeClr val="lt1"/>
          </a:fontRef>
        </p:style>
        <p:txBody>
          <a:bodyPr rtlCol="0">
            <a:normAutofit fontScale="92500" lnSpcReduction="20000"/>
          </a:bodyPr>
          <a:lstStyle/>
          <a:p>
            <a:pPr eaLnBrk="1" fontAlgn="auto" hangingPunct="1">
              <a:spcAft>
                <a:spcPts val="0"/>
              </a:spcAft>
              <a:buFont typeface="Arial" pitchFamily="34" charset="0"/>
              <a:buChar char="•"/>
              <a:defRPr/>
            </a:pPr>
            <a:r>
              <a:rPr lang="ru-RU" sz="2000" b="1" dirty="0">
                <a:solidFill>
                  <a:schemeClr val="accent2"/>
                </a:solidFill>
                <a:latin typeface="Georgia" pitchFamily="18" charset="0"/>
              </a:rPr>
              <a:t>Занятие гимнастикой дают как немедленный, так и кумулятивный (накапливающийся) эффект для повышения умственной работоспособности и оптимизации интеллектуальных процессов.</a:t>
            </a:r>
          </a:p>
          <a:p>
            <a:pPr eaLnBrk="1" fontAlgn="auto" hangingPunct="1">
              <a:spcAft>
                <a:spcPts val="0"/>
              </a:spcAft>
              <a:buFont typeface="Arial" pitchFamily="34" charset="0"/>
              <a:buChar char="•"/>
              <a:defRPr/>
            </a:pPr>
            <a:r>
              <a:rPr lang="ru-RU" sz="2000" b="1" dirty="0">
                <a:solidFill>
                  <a:schemeClr val="accent2"/>
                </a:solidFill>
                <a:latin typeface="Georgia" pitchFamily="18" charset="0"/>
              </a:rPr>
              <a:t>Применение данного метода позволяет улучшить у ребенка память, внимание, речь, пространственные представления, мелкую и крупную моторику, снижает утомляемость, повышает способность к произвольному контрол</a:t>
            </a:r>
            <a:r>
              <a:rPr lang="ru-RU" sz="2200" b="1" dirty="0">
                <a:solidFill>
                  <a:schemeClr val="accent2"/>
                </a:solidFill>
                <a:latin typeface="Georgia" pitchFamily="18" charset="0"/>
              </a:rPr>
              <a:t>ю</a:t>
            </a:r>
            <a:r>
              <a:rPr lang="ru-RU" sz="2200" dirty="0">
                <a:solidFill>
                  <a:schemeClr val="accent2"/>
                </a:solidFill>
                <a:latin typeface="Georgia" pitchFamily="18" charset="0"/>
              </a:rPr>
              <a:t>.</a:t>
            </a:r>
          </a:p>
          <a:p>
            <a:pPr eaLnBrk="1" fontAlgn="auto" hangingPunct="1">
              <a:spcAft>
                <a:spcPts val="0"/>
              </a:spcAft>
              <a:buFont typeface="Arial" pitchFamily="34" charset="0"/>
              <a:buChar char="•"/>
              <a:defRPr/>
            </a:pPr>
            <a:endParaRPr lang="ru-RU" dirty="0"/>
          </a:p>
        </p:txBody>
      </p:sp>
      <p:pic>
        <p:nvPicPr>
          <p:cNvPr id="17411" name="Рисунок 4" descr="ассиметрия мозга"/>
          <p:cNvPicPr>
            <a:picLocks noChangeAspect="1" noChangeArrowheads="1"/>
          </p:cNvPicPr>
          <p:nvPr/>
        </p:nvPicPr>
        <p:blipFill>
          <a:blip r:embed="rId2" cstate="print"/>
          <a:srcRect/>
          <a:stretch>
            <a:fillRect/>
          </a:stretch>
        </p:blipFill>
        <p:spPr bwMode="auto">
          <a:xfrm>
            <a:off x="4572000" y="357188"/>
            <a:ext cx="4257675" cy="5214937"/>
          </a:xfrm>
          <a:prstGeom prst="rect">
            <a:avLst/>
          </a:prstGeom>
          <a:ln w="38100">
            <a:solidFill>
              <a:schemeClr val="tx1"/>
            </a:solidFill>
            <a:headEnd/>
            <a:tailEnd/>
          </a:ln>
        </p:spPr>
        <p:style>
          <a:lnRef idx="2">
            <a:schemeClr val="accent1"/>
          </a:lnRef>
          <a:fillRef idx="1">
            <a:schemeClr val="lt1"/>
          </a:fillRef>
          <a:effectRef idx="0">
            <a:schemeClr val="accent1"/>
          </a:effectRef>
          <a:fontRef idx="minor">
            <a:schemeClr val="dk1"/>
          </a:fontRef>
        </p:style>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404664"/>
            <a:ext cx="7632848" cy="6124754"/>
          </a:xfrm>
          <a:prstGeom prst="rect">
            <a:avLst/>
          </a:prstGeom>
        </p:spPr>
        <p:txBody>
          <a:bodyPr wrap="square">
            <a:spAutoFit/>
          </a:bodyPr>
          <a:lstStyle/>
          <a:p>
            <a:r>
              <a:rPr lang="ru-RU" sz="2400" b="1" i="1" dirty="0" smtClean="0">
                <a:solidFill>
                  <a:srgbClr val="002060"/>
                </a:solidFill>
                <a:latin typeface="Tahoma" panose="020B0604030504040204" pitchFamily="34" charset="0"/>
              </a:rPr>
              <a:t>Интересно отметить, что человек может мыслить, сидя неподвижно. Однако для закрепления мысли необходимо движение. И.П. Павлов считал, что любая мысль заканчивается движением. Именно поэтому многим людям легче мыслить при повторяющихся физических действиях, например ходьбе, покачивании ногой, постукивании карандашом по столу и др. На двигательной активности построены все нейропсихологические развивающие и формирующие программы! Вот почему следует помнить, что        </a:t>
            </a:r>
            <a:r>
              <a:rPr lang="ru-RU" sz="4000" b="1" i="1" dirty="0" smtClean="0">
                <a:solidFill>
                  <a:srgbClr val="002060"/>
                </a:solidFill>
                <a:latin typeface="Tahoma" panose="020B0604030504040204" pitchFamily="34" charset="0"/>
              </a:rPr>
              <a:t>неподвижный ребёнок не обучается!</a:t>
            </a:r>
            <a:endParaRPr lang="ru-RU" sz="4000" b="1" i="1" dirty="0">
              <a:solidFill>
                <a:srgbClr val="00206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p:txBody>
          <a:bodyPr/>
          <a:lstStyle/>
          <a:p>
            <a:r>
              <a:rPr lang="ru-RU" b="1" dirty="0" smtClean="0">
                <a:solidFill>
                  <a:schemeClr val="accent2">
                    <a:lumMod val="75000"/>
                  </a:schemeClr>
                </a:solidFill>
              </a:rPr>
              <a:t>С какими проблемами сталкиваются ваши дети?</a:t>
            </a:r>
          </a:p>
        </p:txBody>
      </p:sp>
      <p:sp>
        <p:nvSpPr>
          <p:cNvPr id="3" name="Содержимое 2"/>
          <p:cNvSpPr>
            <a:spLocks noGrp="1"/>
          </p:cNvSpPr>
          <p:nvPr>
            <p:ph sz="half" idx="1"/>
          </p:nvPr>
        </p:nvSpPr>
        <p:spPr>
          <a:xfrm>
            <a:off x="457200" y="1700808"/>
            <a:ext cx="3754760" cy="3960440"/>
          </a:xfrm>
        </p:spPr>
        <p:txBody>
          <a:bodyPr/>
          <a:lstStyle/>
          <a:p>
            <a:pPr marL="273050" indent="-273050" eaLnBrk="1" hangingPunct="1">
              <a:defRPr/>
            </a:pPr>
            <a:r>
              <a:rPr lang="ru-RU" sz="2000" b="1" dirty="0" smtClean="0">
                <a:solidFill>
                  <a:schemeClr val="accent2">
                    <a:lumMod val="75000"/>
                  </a:schemeClr>
                </a:solidFill>
              </a:rPr>
              <a:t>Низкая мотивация</a:t>
            </a:r>
            <a:r>
              <a:rPr lang="en-US" sz="2000" b="1" dirty="0" smtClean="0">
                <a:solidFill>
                  <a:schemeClr val="accent2">
                    <a:lumMod val="75000"/>
                  </a:schemeClr>
                </a:solidFill>
              </a:rPr>
              <a:t>, </a:t>
            </a:r>
            <a:r>
              <a:rPr lang="ru-RU" sz="2000" b="1" dirty="0" smtClean="0">
                <a:solidFill>
                  <a:schemeClr val="accent2">
                    <a:lumMod val="75000"/>
                  </a:schemeClr>
                </a:solidFill>
              </a:rPr>
              <a:t>быстрая утомляемость сложно читать и писать</a:t>
            </a:r>
            <a:r>
              <a:rPr lang="en-US" sz="2000" b="1" dirty="0" smtClean="0">
                <a:solidFill>
                  <a:schemeClr val="accent2">
                    <a:lumMod val="75000"/>
                  </a:schemeClr>
                </a:solidFill>
              </a:rPr>
              <a:t>, </a:t>
            </a:r>
            <a:r>
              <a:rPr lang="ru-RU" sz="2000" b="1" dirty="0" smtClean="0">
                <a:solidFill>
                  <a:schemeClr val="accent2">
                    <a:lumMod val="75000"/>
                  </a:schemeClr>
                </a:solidFill>
              </a:rPr>
              <a:t>рисовать</a:t>
            </a:r>
            <a:r>
              <a:rPr lang="en-US" sz="2000" b="1" dirty="0" smtClean="0">
                <a:solidFill>
                  <a:schemeClr val="accent2">
                    <a:lumMod val="75000"/>
                  </a:schemeClr>
                </a:solidFill>
              </a:rPr>
              <a:t>,</a:t>
            </a:r>
            <a:r>
              <a:rPr lang="ru-RU" sz="2000" b="1" dirty="0" smtClean="0">
                <a:solidFill>
                  <a:schemeClr val="accent2">
                    <a:lumMod val="75000"/>
                  </a:schemeClr>
                </a:solidFill>
              </a:rPr>
              <a:t> плохо запоминаются стихи.</a:t>
            </a:r>
          </a:p>
          <a:p>
            <a:pPr marL="273050" indent="-273050" eaLnBrk="1" hangingPunct="1">
              <a:defRPr/>
            </a:pPr>
            <a:endParaRPr lang="ru-RU" sz="2000" b="1" dirty="0" smtClean="0">
              <a:solidFill>
                <a:schemeClr val="accent2">
                  <a:lumMod val="75000"/>
                </a:schemeClr>
              </a:solidFill>
            </a:endParaRPr>
          </a:p>
          <a:p>
            <a:pPr marL="273050" indent="-273050" eaLnBrk="1" hangingPunct="1">
              <a:defRPr/>
            </a:pPr>
            <a:r>
              <a:rPr lang="ru-RU" sz="2000" b="1" dirty="0" smtClean="0">
                <a:solidFill>
                  <a:schemeClr val="accent2">
                    <a:lumMod val="75000"/>
                  </a:schemeClr>
                </a:solidFill>
              </a:rPr>
              <a:t>Неуверенность в себе, закрытость.</a:t>
            </a:r>
          </a:p>
          <a:p>
            <a:pPr marL="273050" indent="-273050" eaLnBrk="1" hangingPunct="1">
              <a:defRPr/>
            </a:pPr>
            <a:endParaRPr lang="ru-RU" sz="2000" b="1" dirty="0" smtClean="0">
              <a:solidFill>
                <a:schemeClr val="accent2">
                  <a:lumMod val="75000"/>
                </a:schemeClr>
              </a:solidFill>
            </a:endParaRPr>
          </a:p>
          <a:p>
            <a:pPr marL="273050" indent="-273050" eaLnBrk="1" hangingPunct="1">
              <a:defRPr/>
            </a:pPr>
            <a:r>
              <a:rPr lang="ru-RU" sz="2000" b="1" dirty="0" smtClean="0">
                <a:solidFill>
                  <a:schemeClr val="accent2">
                    <a:lumMod val="75000"/>
                  </a:schemeClr>
                </a:solidFill>
              </a:rPr>
              <a:t>Слабое логическое и творческое мышление.</a:t>
            </a:r>
          </a:p>
          <a:p>
            <a:pPr>
              <a:defRPr/>
            </a:pPr>
            <a:endParaRPr lang="ru-RU" dirty="0"/>
          </a:p>
        </p:txBody>
      </p:sp>
      <p:pic>
        <p:nvPicPr>
          <p:cNvPr id="4100" name="Содержимое 4" descr="грустный ребенок.jpg"/>
          <p:cNvPicPr>
            <a:picLocks noGrp="1" noChangeAspect="1"/>
          </p:cNvPicPr>
          <p:nvPr>
            <p:ph sz="half" idx="2"/>
          </p:nvPr>
        </p:nvPicPr>
        <p:blipFill>
          <a:blip r:embed="rId3" cstate="print"/>
          <a:srcRect/>
          <a:stretch>
            <a:fillRect/>
          </a:stretch>
        </p:blipFill>
        <p:spPr>
          <a:xfrm>
            <a:off x="4362450" y="1843088"/>
            <a:ext cx="4313238" cy="3890962"/>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539552" y="260648"/>
            <a:ext cx="8229600" cy="1143000"/>
          </a:xfrm>
        </p:spPr>
        <p:txBody>
          <a:bodyPr>
            <a:noAutofit/>
          </a:bodyPr>
          <a:lstStyle/>
          <a:p>
            <a:r>
              <a:rPr lang="ru-RU" sz="3600" dirty="0">
                <a:solidFill>
                  <a:schemeClr val="accent2"/>
                </a:solidFill>
                <a:effectLst>
                  <a:outerShdw blurRad="38100" dist="38100" dir="2700000" algn="tl">
                    <a:srgbClr val="000000">
                      <a:alpha val="43137"/>
                    </a:srgbClr>
                  </a:outerShdw>
                </a:effectLst>
              </a:rPr>
              <a:t>«Гимнастика мозга» - ключ к развитию способностей ребенка</a:t>
            </a:r>
          </a:p>
        </p:txBody>
      </p:sp>
      <p:pic>
        <p:nvPicPr>
          <p:cNvPr id="64515" name="Picture 3"/>
          <p:cNvPicPr>
            <a:picLocks noGrp="1" noChangeAspect="1" noChangeArrowheads="1"/>
          </p:cNvPicPr>
          <p:nvPr>
            <p:ph type="body" sz="half" idx="1"/>
          </p:nvPr>
        </p:nvPicPr>
        <p:blipFill>
          <a:blip r:embed="rId2" cstate="print"/>
          <a:srcRect/>
          <a:stretch>
            <a:fillRect/>
          </a:stretch>
        </p:blipFill>
        <p:spPr>
          <a:xfrm>
            <a:off x="5105326" y="2060848"/>
            <a:ext cx="3622674" cy="4248472"/>
          </a:xfrm>
        </p:spPr>
      </p:pic>
      <p:sp>
        <p:nvSpPr>
          <p:cNvPr id="64516" name="Rectangle 4"/>
          <p:cNvSpPr>
            <a:spLocks noGrp="1" noChangeArrowheads="1"/>
          </p:cNvSpPr>
          <p:nvPr>
            <p:ph type="body" sz="half" idx="2"/>
          </p:nvPr>
        </p:nvSpPr>
        <p:spPr>
          <a:xfrm>
            <a:off x="899592" y="1916832"/>
            <a:ext cx="4032448" cy="4536504"/>
          </a:xfrm>
        </p:spPr>
        <p:txBody>
          <a:bodyPr>
            <a:normAutofit fontScale="92500" lnSpcReduction="10000"/>
          </a:bodyPr>
          <a:lstStyle/>
          <a:p>
            <a:pPr>
              <a:buFont typeface="Wingdings" pitchFamily="2" charset="2"/>
              <a:buNone/>
            </a:pPr>
            <a:r>
              <a:rPr lang="ru-RU" sz="2400" dirty="0" smtClean="0">
                <a:solidFill>
                  <a:schemeClr val="accent2"/>
                </a:solidFill>
              </a:rPr>
              <a:t>      </a:t>
            </a:r>
            <a:r>
              <a:rPr lang="ru-RU" sz="2400" b="1" dirty="0" smtClean="0">
                <a:solidFill>
                  <a:schemeClr val="accent2"/>
                </a:solidFill>
              </a:rPr>
              <a:t>Мозг </a:t>
            </a:r>
            <a:r>
              <a:rPr lang="ru-RU" sz="2400" b="1" dirty="0">
                <a:solidFill>
                  <a:schemeClr val="accent2"/>
                </a:solidFill>
              </a:rPr>
              <a:t>человека </a:t>
            </a:r>
            <a:r>
              <a:rPr lang="ru-RU" sz="2400" b="1" dirty="0" smtClean="0">
                <a:solidFill>
                  <a:schemeClr val="accent2"/>
                </a:solidFill>
              </a:rPr>
              <a:t>представляет собой </a:t>
            </a:r>
            <a:r>
              <a:rPr lang="ru-RU" sz="2400" b="1" dirty="0">
                <a:solidFill>
                  <a:schemeClr val="accent2"/>
                </a:solidFill>
              </a:rPr>
              <a:t>содружество функционально ассиметричных полушарий правого и левого.</a:t>
            </a:r>
          </a:p>
          <a:p>
            <a:endParaRPr lang="ru-RU" sz="2400" b="1" dirty="0">
              <a:solidFill>
                <a:schemeClr val="accent2"/>
              </a:solidFill>
            </a:endParaRPr>
          </a:p>
          <a:p>
            <a:pPr>
              <a:buNone/>
            </a:pPr>
            <a:r>
              <a:rPr lang="ru-RU" sz="2400" b="1" dirty="0" smtClean="0">
                <a:solidFill>
                  <a:schemeClr val="accent2"/>
                </a:solidFill>
              </a:rPr>
              <a:t>     Каждое </a:t>
            </a:r>
            <a:r>
              <a:rPr lang="ru-RU" sz="2400" b="1" dirty="0">
                <a:solidFill>
                  <a:schemeClr val="accent2"/>
                </a:solidFill>
              </a:rPr>
              <a:t>из них является не зеркальным отображением другого, а необходимым дополнением</a:t>
            </a:r>
          </a:p>
        </p:txBody>
      </p:sp>
      <p:pic>
        <p:nvPicPr>
          <p:cNvPr id="5" name="Picture 3"/>
          <p:cNvPicPr>
            <a:picLocks noChangeAspect="1" noChangeArrowheads="1"/>
          </p:cNvPicPr>
          <p:nvPr/>
        </p:nvPicPr>
        <p:blipFill>
          <a:blip r:embed="rId2" cstate="print"/>
          <a:srcRect/>
          <a:stretch>
            <a:fillRect/>
          </a:stretch>
        </p:blipFill>
        <p:spPr>
          <a:xfrm>
            <a:off x="5076056" y="1700808"/>
            <a:ext cx="3622674" cy="460851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half" idx="1"/>
          </p:nvPr>
        </p:nvSpPr>
        <p:spPr>
          <a:xfrm>
            <a:off x="323528" y="404664"/>
            <a:ext cx="4214813" cy="5400600"/>
          </a:xfrm>
        </p:spPr>
        <p:style>
          <a:lnRef idx="3">
            <a:schemeClr val="lt1"/>
          </a:lnRef>
          <a:fillRef idx="1">
            <a:schemeClr val="accent1"/>
          </a:fillRef>
          <a:effectRef idx="1">
            <a:schemeClr val="accent1"/>
          </a:effectRef>
          <a:fontRef idx="minor">
            <a:schemeClr val="lt1"/>
          </a:fontRef>
        </p:style>
        <p:txBody>
          <a:bodyPr rtlCol="0">
            <a:noAutofit/>
          </a:bodyPr>
          <a:lstStyle/>
          <a:p>
            <a:pPr>
              <a:buNone/>
              <a:defRPr/>
            </a:pPr>
            <a:r>
              <a:rPr lang="ru-RU" b="1" dirty="0" err="1" smtClean="0">
                <a:solidFill>
                  <a:srgbClr val="FF0000"/>
                </a:solidFill>
                <a:cs typeface="Times New Roman" pitchFamily="18" charset="0"/>
              </a:rPr>
              <a:t>Кинезиология</a:t>
            </a:r>
            <a:r>
              <a:rPr lang="ru-RU" b="1" dirty="0" smtClean="0">
                <a:solidFill>
                  <a:srgbClr val="FF0000"/>
                </a:solidFill>
                <a:cs typeface="Times New Roman" pitchFamily="18" charset="0"/>
              </a:rPr>
              <a:t> </a:t>
            </a:r>
            <a:r>
              <a:rPr lang="ru-RU" sz="2400" b="1" dirty="0" smtClean="0">
                <a:solidFill>
                  <a:srgbClr val="003300"/>
                </a:solidFill>
                <a:latin typeface="Times New Roman" pitchFamily="18" charset="0"/>
                <a:cs typeface="Times New Roman" pitchFamily="18" charset="0"/>
              </a:rPr>
              <a:t>– </a:t>
            </a:r>
            <a:r>
              <a:rPr lang="ru-RU" sz="2400" b="1" dirty="0" smtClean="0">
                <a:solidFill>
                  <a:schemeClr val="accent2"/>
                </a:solidFill>
                <a:cs typeface="Times New Roman" pitchFamily="18" charset="0"/>
              </a:rPr>
              <a:t>наука о развитии умственных способностей и физического здоровья через определённые двигательные упражнения. </a:t>
            </a:r>
            <a:r>
              <a:rPr lang="ru-RU" sz="2400" b="1" dirty="0" smtClean="0">
                <a:solidFill>
                  <a:schemeClr val="accent2"/>
                </a:solidFill>
              </a:rPr>
              <a:t>Самый благоприятный период для интеллектуального развития – это возраст до 10 лет, когда кора больших полушарий еще окончательно не сформирована.</a:t>
            </a:r>
            <a:endParaRPr lang="ru-RU" sz="2400" b="1" dirty="0">
              <a:solidFill>
                <a:schemeClr val="accent2"/>
              </a:solidFill>
            </a:endParaRPr>
          </a:p>
        </p:txBody>
      </p:sp>
      <p:pic>
        <p:nvPicPr>
          <p:cNvPr id="5123" name="Рисунок 2" descr="C:\Documents and Settings\Лена\Рабочий стол\Кинезиология\1252988013_brain.jpg"/>
          <p:cNvPicPr>
            <a:picLocks noChangeAspect="1" noChangeArrowheads="1"/>
          </p:cNvPicPr>
          <p:nvPr/>
        </p:nvPicPr>
        <p:blipFill>
          <a:blip r:embed="rId2" cstate="print"/>
          <a:srcRect/>
          <a:stretch>
            <a:fillRect/>
          </a:stretch>
        </p:blipFill>
        <p:spPr bwMode="auto">
          <a:xfrm>
            <a:off x="4788024" y="476672"/>
            <a:ext cx="4064349" cy="5328592"/>
          </a:xfrm>
          <a:prstGeom prst="rect">
            <a:avLst/>
          </a:prstGeom>
          <a:noFill/>
          <a:ln w="38100">
            <a:solidFill>
              <a:schemeClr val="tx1"/>
            </a:solid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83568" y="404664"/>
            <a:ext cx="7848872" cy="5544616"/>
          </a:xfrm>
          <a:ln w="76200">
            <a:solidFill>
              <a:schemeClr val="accent4">
                <a:lumMod val="40000"/>
                <a:lumOff val="60000"/>
              </a:schemeClr>
            </a:solidFill>
          </a:ln>
        </p:spPr>
        <p:style>
          <a:lnRef idx="0">
            <a:schemeClr val="accent1"/>
          </a:lnRef>
          <a:fillRef idx="3">
            <a:schemeClr val="accent1"/>
          </a:fillRef>
          <a:effectRef idx="3">
            <a:schemeClr val="accent1"/>
          </a:effectRef>
          <a:fontRef idx="minor">
            <a:schemeClr val="lt1"/>
          </a:fontRef>
        </p:style>
        <p:txBody>
          <a:bodyPr rtlCol="0">
            <a:noAutofit/>
          </a:bodyPr>
          <a:lstStyle/>
          <a:p>
            <a:pPr>
              <a:defRPr/>
            </a:pPr>
            <a:r>
              <a:rPr lang="ru-RU" sz="2000" dirty="0" smtClean="0">
                <a:solidFill>
                  <a:schemeClr val="accent2"/>
                </a:solidFill>
                <a:latin typeface="Georgia" pitchFamily="18" charset="0"/>
              </a:rPr>
              <a:t>      </a:t>
            </a:r>
            <a:r>
              <a:rPr lang="ru-RU" sz="2000" b="1" dirty="0" smtClean="0">
                <a:solidFill>
                  <a:schemeClr val="accent2"/>
                </a:solidFill>
                <a:latin typeface="Georgia" pitchFamily="18" charset="0"/>
              </a:rPr>
              <a:t>Школьные </a:t>
            </a:r>
            <a:r>
              <a:rPr lang="ru-RU" sz="2000" b="1" dirty="0">
                <a:solidFill>
                  <a:schemeClr val="accent2"/>
                </a:solidFill>
                <a:latin typeface="Georgia" pitchFamily="18" charset="0"/>
              </a:rPr>
              <a:t>методики обучения тренируют главным образом левое полушарие, игнорируя половину умственных возможностей школьника, не учитывают особенностей половой латерилизации полушарий, оставаясь бесполыми и массовыми. </a:t>
            </a:r>
            <a:endParaRPr lang="ru-RU" sz="2000" b="1" dirty="0" smtClean="0">
              <a:solidFill>
                <a:schemeClr val="accent2"/>
              </a:solidFill>
              <a:latin typeface="Georgia" pitchFamily="18" charset="0"/>
            </a:endParaRPr>
          </a:p>
          <a:p>
            <a:pPr>
              <a:buNone/>
              <a:defRPr/>
            </a:pPr>
            <a:r>
              <a:rPr lang="ru-RU" sz="2000" b="1" dirty="0" smtClean="0">
                <a:solidFill>
                  <a:schemeClr val="accent2"/>
                </a:solidFill>
                <a:latin typeface="Georgia" pitchFamily="18" charset="0"/>
              </a:rPr>
              <a:t>        </a:t>
            </a:r>
          </a:p>
          <a:p>
            <a:pPr>
              <a:defRPr/>
            </a:pPr>
            <a:r>
              <a:rPr lang="ru-RU" sz="2000" b="1" dirty="0" smtClean="0">
                <a:solidFill>
                  <a:schemeClr val="accent2"/>
                </a:solidFill>
                <a:latin typeface="Georgia" pitchFamily="18" charset="0"/>
              </a:rPr>
              <a:t>Образования </a:t>
            </a:r>
            <a:r>
              <a:rPr lang="ru-RU" sz="2000" b="1" dirty="0">
                <a:solidFill>
                  <a:schemeClr val="accent2"/>
                </a:solidFill>
                <a:latin typeface="Georgia" pitchFamily="18" charset="0"/>
              </a:rPr>
              <a:t>в наших школах не только левополушарное, но и академическое, то есть материал преподносится в готовом виде, неоднократно повторяется. В такой системе образования комфортно чувствуют себя левополушарные и равнополушарные девочки, которые быстро становятся отличницами. </a:t>
            </a:r>
            <a:r>
              <a:rPr lang="ru-RU" sz="2000" b="1" dirty="0" smtClean="0">
                <a:solidFill>
                  <a:schemeClr val="accent2"/>
                </a:solidFill>
                <a:latin typeface="Georgia" pitchFamily="18" charset="0"/>
              </a:rPr>
              <a:t>     </a:t>
            </a:r>
          </a:p>
          <a:p>
            <a:pPr>
              <a:defRPr/>
            </a:pPr>
            <a:endParaRPr lang="ru-RU" sz="2000" b="1" dirty="0">
              <a:solidFill>
                <a:schemeClr val="accent2"/>
              </a:solidFill>
              <a:latin typeface="Georgia" pitchFamily="18" charset="0"/>
            </a:endParaRPr>
          </a:p>
          <a:p>
            <a:pPr>
              <a:defRPr/>
            </a:pPr>
            <a:r>
              <a:rPr lang="ru-RU" sz="2000" b="1" dirty="0" smtClean="0">
                <a:solidFill>
                  <a:schemeClr val="accent2"/>
                </a:solidFill>
                <a:latin typeface="Georgia" pitchFamily="18" charset="0"/>
              </a:rPr>
              <a:t>Правополушарные </a:t>
            </a:r>
            <a:r>
              <a:rPr lang="ru-RU" sz="2000" b="1" dirty="0">
                <a:solidFill>
                  <a:schemeClr val="accent2"/>
                </a:solidFill>
                <a:latin typeface="Georgia" pitchFamily="18" charset="0"/>
              </a:rPr>
              <a:t>мальчики оказываются в самом невыгодном положении, более подвержены возникновению школьных неврозов.</a:t>
            </a:r>
          </a:p>
          <a:p>
            <a:pPr eaLnBrk="1" fontAlgn="auto" hangingPunct="1">
              <a:spcAft>
                <a:spcPts val="0"/>
              </a:spcAft>
              <a:buFont typeface="Arial" pitchFamily="34" charset="0"/>
              <a:buNone/>
              <a:defRPr/>
            </a:pPr>
            <a:endParaRPr lang="ru-RU" sz="2400" dirty="0">
              <a:latin typeface="Georgia"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60649"/>
            <a:ext cx="7772400" cy="3240359"/>
          </a:xfrm>
        </p:spPr>
        <p:txBody>
          <a:bodyPr/>
          <a:lstStyle/>
          <a:p>
            <a:r>
              <a:rPr lang="ru-RU" sz="2400" b="1" dirty="0" smtClean="0">
                <a:solidFill>
                  <a:schemeClr val="accent2"/>
                </a:solidFill>
                <a:latin typeface="+mn-lt"/>
              </a:rPr>
              <a:t>Супруги </a:t>
            </a:r>
            <a:r>
              <a:rPr lang="ru-RU" sz="2400" b="1" dirty="0" err="1" smtClean="0">
                <a:solidFill>
                  <a:schemeClr val="accent2"/>
                </a:solidFill>
                <a:latin typeface="+mn-lt"/>
              </a:rPr>
              <a:t>Деннисон</a:t>
            </a:r>
            <a:r>
              <a:rPr lang="ru-RU" sz="2400" b="1" dirty="0" smtClean="0">
                <a:solidFill>
                  <a:schemeClr val="accent2"/>
                </a:solidFill>
                <a:latin typeface="+mn-lt"/>
              </a:rPr>
              <a:t> разработали систему дыхательных</a:t>
            </a:r>
            <a:r>
              <a:rPr lang="en-US" sz="2400" b="1" dirty="0" smtClean="0">
                <a:solidFill>
                  <a:schemeClr val="accent2"/>
                </a:solidFill>
                <a:latin typeface="+mn-lt"/>
              </a:rPr>
              <a:t>, </a:t>
            </a:r>
            <a:r>
              <a:rPr lang="ru-RU" sz="2400" b="1" dirty="0" smtClean="0">
                <a:solidFill>
                  <a:schemeClr val="accent2"/>
                </a:solidFill>
                <a:latin typeface="+mn-lt"/>
              </a:rPr>
              <a:t>телесных</a:t>
            </a:r>
            <a:r>
              <a:rPr lang="en-US" sz="2400" b="1" dirty="0" smtClean="0">
                <a:solidFill>
                  <a:schemeClr val="accent2"/>
                </a:solidFill>
                <a:latin typeface="+mn-lt"/>
              </a:rPr>
              <a:t>, </a:t>
            </a:r>
            <a:r>
              <a:rPr lang="ru-RU" sz="2400" b="1" dirty="0" err="1" smtClean="0">
                <a:solidFill>
                  <a:schemeClr val="accent2"/>
                </a:solidFill>
                <a:latin typeface="+mn-lt"/>
              </a:rPr>
              <a:t>глазодвигательных</a:t>
            </a:r>
            <a:r>
              <a:rPr lang="ru-RU" sz="2400" b="1" dirty="0" smtClean="0">
                <a:solidFill>
                  <a:schemeClr val="accent2"/>
                </a:solidFill>
                <a:latin typeface="+mn-lt"/>
              </a:rPr>
              <a:t> </a:t>
            </a:r>
            <a:r>
              <a:rPr lang="ru-RU" sz="2400" b="1" dirty="0" smtClean="0">
                <a:solidFill>
                  <a:schemeClr val="accent2"/>
                </a:solidFill>
                <a:latin typeface="+mn-lt"/>
              </a:rPr>
              <a:t>и </a:t>
            </a:r>
            <a:r>
              <a:rPr lang="ru-RU" sz="2400" b="1" dirty="0" err="1" smtClean="0">
                <a:solidFill>
                  <a:schemeClr val="accent2"/>
                </a:solidFill>
                <a:latin typeface="+mn-lt"/>
              </a:rPr>
              <a:t>релаксирующих</a:t>
            </a:r>
            <a:r>
              <a:rPr lang="ru-RU" sz="2400" b="1" dirty="0" smtClean="0">
                <a:solidFill>
                  <a:schemeClr val="accent2"/>
                </a:solidFill>
                <a:latin typeface="+mn-lt"/>
              </a:rPr>
              <a:t> упражнений направленных на активизацию межполушарного взаимодействия.</a:t>
            </a:r>
            <a:br>
              <a:rPr lang="ru-RU" sz="2400" b="1" dirty="0" smtClean="0">
                <a:solidFill>
                  <a:schemeClr val="accent2"/>
                </a:solidFill>
                <a:latin typeface="+mn-lt"/>
              </a:rPr>
            </a:br>
            <a:r>
              <a:rPr lang="ru-RU" sz="2400" b="1" dirty="0" smtClean="0">
                <a:solidFill>
                  <a:schemeClr val="accent2"/>
                </a:solidFill>
                <a:latin typeface="+mn-lt"/>
              </a:rPr>
              <a:t>Это «Перекрестные шаги»</a:t>
            </a:r>
            <a:r>
              <a:rPr lang="en-US" sz="2400" b="1" dirty="0" smtClean="0">
                <a:solidFill>
                  <a:schemeClr val="accent2"/>
                </a:solidFill>
                <a:latin typeface="+mn-lt"/>
              </a:rPr>
              <a:t>, </a:t>
            </a:r>
            <a:r>
              <a:rPr lang="ru-RU" sz="2400" b="1" dirty="0" smtClean="0">
                <a:solidFill>
                  <a:schemeClr val="accent2"/>
                </a:solidFill>
                <a:latin typeface="+mn-lt"/>
              </a:rPr>
              <a:t>«Восьмерки и узоры»</a:t>
            </a:r>
            <a:r>
              <a:rPr lang="en-US" sz="2400" b="1" dirty="0" smtClean="0">
                <a:solidFill>
                  <a:schemeClr val="accent2"/>
                </a:solidFill>
                <a:latin typeface="+mn-lt"/>
              </a:rPr>
              <a:t>, </a:t>
            </a:r>
            <a:r>
              <a:rPr lang="ru-RU" sz="2400" b="1" dirty="0" smtClean="0">
                <a:solidFill>
                  <a:schemeClr val="accent2"/>
                </a:solidFill>
                <a:latin typeface="+mn-lt"/>
              </a:rPr>
              <a:t>«Мозговая шапочка»</a:t>
            </a:r>
            <a:r>
              <a:rPr lang="en-US" sz="2400" b="1" dirty="0" smtClean="0">
                <a:solidFill>
                  <a:schemeClr val="accent2"/>
                </a:solidFill>
                <a:latin typeface="+mn-lt"/>
              </a:rPr>
              <a:t>, </a:t>
            </a:r>
            <a:r>
              <a:rPr lang="ru-RU" sz="2400" b="1" dirty="0" smtClean="0">
                <a:solidFill>
                  <a:schemeClr val="accent2"/>
                </a:solidFill>
                <a:latin typeface="+mn-lt"/>
              </a:rPr>
              <a:t>«Крюки </a:t>
            </a:r>
            <a:r>
              <a:rPr lang="ru-RU" sz="2400" b="1" dirty="0" err="1" smtClean="0">
                <a:solidFill>
                  <a:schemeClr val="accent2"/>
                </a:solidFill>
                <a:latin typeface="+mn-lt"/>
              </a:rPr>
              <a:t>Деннисона</a:t>
            </a:r>
            <a:r>
              <a:rPr lang="ru-RU" sz="2400" b="1" dirty="0" smtClean="0">
                <a:solidFill>
                  <a:schemeClr val="accent2"/>
                </a:solidFill>
                <a:latin typeface="+mn-lt"/>
              </a:rPr>
              <a:t>»</a:t>
            </a:r>
            <a:r>
              <a:rPr lang="en-US" sz="2400" b="1" dirty="0" smtClean="0">
                <a:solidFill>
                  <a:schemeClr val="accent2"/>
                </a:solidFill>
                <a:latin typeface="+mn-lt"/>
              </a:rPr>
              <a:t>, </a:t>
            </a:r>
            <a:r>
              <a:rPr lang="ru-RU" sz="2400" b="1" dirty="0" smtClean="0">
                <a:solidFill>
                  <a:schemeClr val="accent2"/>
                </a:solidFill>
                <a:latin typeface="+mn-lt"/>
              </a:rPr>
              <a:t>«Энергетическая зевота»</a:t>
            </a:r>
            <a:r>
              <a:rPr lang="en-US" sz="2400" b="1" dirty="0" smtClean="0">
                <a:solidFill>
                  <a:schemeClr val="accent2"/>
                </a:solidFill>
                <a:latin typeface="+mn-lt"/>
              </a:rPr>
              <a:t>, </a:t>
            </a:r>
            <a:r>
              <a:rPr lang="ru-RU" sz="2400" b="1" dirty="0" smtClean="0">
                <a:solidFill>
                  <a:schemeClr val="accent2"/>
                </a:solidFill>
                <a:latin typeface="+mn-lt"/>
              </a:rPr>
              <a:t>«Зеркальное рисование» и другие.</a:t>
            </a:r>
            <a:r>
              <a:rPr lang="ru-RU" sz="2400" b="1" dirty="0" smtClean="0">
                <a:latin typeface="+mn-lt"/>
              </a:rPr>
              <a:t/>
            </a:r>
            <a:br>
              <a:rPr lang="ru-RU" sz="2400" b="1" dirty="0" smtClean="0">
                <a:latin typeface="+mn-lt"/>
              </a:rPr>
            </a:br>
            <a:endParaRPr lang="ru-RU" sz="2400" b="1" dirty="0">
              <a:latin typeface="+mn-lt"/>
            </a:endParaRPr>
          </a:p>
        </p:txBody>
      </p:sp>
      <p:sp>
        <p:nvSpPr>
          <p:cNvPr id="3" name="Подзаголовок 2"/>
          <p:cNvSpPr>
            <a:spLocks noGrp="1"/>
          </p:cNvSpPr>
          <p:nvPr>
            <p:ph type="subTitle" idx="1"/>
          </p:nvPr>
        </p:nvSpPr>
        <p:spPr>
          <a:xfrm>
            <a:off x="899592" y="3284984"/>
            <a:ext cx="7272808" cy="2353816"/>
          </a:xfrm>
        </p:spPr>
        <p:txBody>
          <a:bodyPr/>
          <a:lstStyle/>
          <a:p>
            <a:r>
              <a:rPr lang="ru-RU" sz="2400" b="1" dirty="0" smtClean="0">
                <a:solidFill>
                  <a:schemeClr val="accent2"/>
                </a:solidFill>
              </a:rPr>
              <a:t>Это метод</a:t>
            </a:r>
            <a:r>
              <a:rPr lang="en-US" sz="2400" b="1" dirty="0" smtClean="0">
                <a:solidFill>
                  <a:schemeClr val="accent2"/>
                </a:solidFill>
              </a:rPr>
              <a:t>,</a:t>
            </a:r>
            <a:r>
              <a:rPr lang="en-US" sz="2400" b="1" dirty="0" smtClean="0">
                <a:solidFill>
                  <a:schemeClr val="accent2"/>
                </a:solidFill>
              </a:rPr>
              <a:t> </a:t>
            </a:r>
            <a:r>
              <a:rPr lang="ru-RU" sz="2400" b="1" dirty="0" smtClean="0">
                <a:solidFill>
                  <a:schemeClr val="accent2"/>
                </a:solidFill>
              </a:rPr>
              <a:t>при котором развивающая работа должна быть построена от движения к мышлению</a:t>
            </a:r>
            <a:r>
              <a:rPr lang="en-US" sz="2400" b="1" dirty="0" smtClean="0">
                <a:solidFill>
                  <a:schemeClr val="accent2"/>
                </a:solidFill>
              </a:rPr>
              <a:t>, </a:t>
            </a:r>
            <a:r>
              <a:rPr lang="ru-RU" sz="2400" b="1" dirty="0" smtClean="0">
                <a:solidFill>
                  <a:schemeClr val="accent2"/>
                </a:solidFill>
              </a:rPr>
              <a:t>а не наоборот</a:t>
            </a:r>
            <a:r>
              <a:rPr lang="ru-RU" sz="2400" b="1" dirty="0" smtClean="0"/>
              <a:t>.</a:t>
            </a:r>
            <a:endParaRPr lang="en-US" sz="2400" b="1" dirty="0" smtClean="0"/>
          </a:p>
          <a:p>
            <a:r>
              <a:rPr lang="ru-RU" sz="2400" b="1" dirty="0" smtClean="0"/>
              <a:t>Начните работать руками</a:t>
            </a:r>
            <a:r>
              <a:rPr lang="en-US" sz="2400" b="1" dirty="0" smtClean="0"/>
              <a:t>,</a:t>
            </a:r>
            <a:r>
              <a:rPr lang="ru-RU" sz="2400" b="1" dirty="0" smtClean="0"/>
              <a:t> ногами и телом</a:t>
            </a:r>
            <a:r>
              <a:rPr lang="en-US" sz="2400" b="1" dirty="0" smtClean="0"/>
              <a:t> </a:t>
            </a:r>
            <a:r>
              <a:rPr lang="ru-RU" sz="2400" b="1" dirty="0" smtClean="0"/>
              <a:t>как умные мысли сами начнут посещать Вашу голову.</a:t>
            </a:r>
            <a:endParaRPr lang="ru-RU" sz="24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476672"/>
            <a:ext cx="6624736" cy="5324535"/>
          </a:xfrm>
          <a:prstGeom prst="rect">
            <a:avLst/>
          </a:prstGeom>
        </p:spPr>
        <p:txBody>
          <a:bodyPr wrap="square">
            <a:spAutoFit/>
          </a:bodyPr>
          <a:lstStyle/>
          <a:p>
            <a:r>
              <a:rPr lang="ru-RU" b="1" dirty="0" smtClean="0">
                <a:latin typeface="Times New Roman" pitchFamily="18" charset="0"/>
                <a:cs typeface="Times New Roman" pitchFamily="18" charset="0"/>
              </a:rPr>
              <a:t>    </a:t>
            </a:r>
            <a:r>
              <a:rPr lang="ru-RU" sz="2000" b="1" dirty="0" smtClean="0">
                <a:solidFill>
                  <a:schemeClr val="accent2">
                    <a:lumMod val="75000"/>
                  </a:schemeClr>
                </a:solidFill>
                <a:latin typeface="Times New Roman" pitchFamily="18" charset="0"/>
                <a:cs typeface="Times New Roman" pitchFamily="18" charset="0"/>
              </a:rPr>
              <a:t>Взрослые должны предупредить возникновение</a:t>
            </a:r>
          </a:p>
          <a:p>
            <a:r>
              <a:rPr lang="ru-RU" sz="2000" b="1" dirty="0" smtClean="0">
                <a:solidFill>
                  <a:schemeClr val="accent2">
                    <a:lumMod val="75000"/>
                  </a:schemeClr>
                </a:solidFill>
                <a:latin typeface="Times New Roman" pitchFamily="18" charset="0"/>
                <a:cs typeface="Times New Roman" pitchFamily="18" charset="0"/>
              </a:rPr>
              <a:t>утомления у малышей, так как утомление,</a:t>
            </a:r>
          </a:p>
          <a:p>
            <a:r>
              <a:rPr lang="ru-RU" sz="2000" b="1" dirty="0" smtClean="0">
                <a:solidFill>
                  <a:schemeClr val="accent2">
                    <a:lumMod val="75000"/>
                  </a:schemeClr>
                </a:solidFill>
                <a:latin typeface="Times New Roman" pitchFamily="18" charset="0"/>
                <a:cs typeface="Times New Roman" pitchFamily="18" charset="0"/>
              </a:rPr>
              <a:t>накапливаясь, может перерасти в переутомление и</a:t>
            </a:r>
          </a:p>
          <a:p>
            <a:r>
              <a:rPr lang="ru-RU" sz="2000" b="1" dirty="0" smtClean="0">
                <a:solidFill>
                  <a:schemeClr val="accent2">
                    <a:lumMod val="75000"/>
                  </a:schemeClr>
                </a:solidFill>
                <a:latin typeface="Times New Roman" pitchFamily="18" charset="0"/>
                <a:cs typeface="Times New Roman" pitchFamily="18" charset="0"/>
              </a:rPr>
              <a:t>стать причиной возникновения различных нервных</a:t>
            </a:r>
          </a:p>
          <a:p>
            <a:r>
              <a:rPr lang="ru-RU" sz="2000" b="1" dirty="0" smtClean="0">
                <a:solidFill>
                  <a:schemeClr val="accent2">
                    <a:lumMod val="75000"/>
                  </a:schemeClr>
                </a:solidFill>
                <a:latin typeface="Times New Roman" pitchFamily="18" charset="0"/>
                <a:cs typeface="Times New Roman" pitchFamily="18" charset="0"/>
              </a:rPr>
              <a:t>расстройств.</a:t>
            </a:r>
          </a:p>
          <a:p>
            <a:r>
              <a:rPr lang="ru-RU" sz="2000" b="1" dirty="0" smtClean="0"/>
              <a:t>     </a:t>
            </a:r>
            <a:r>
              <a:rPr lang="ru-RU" sz="2000" b="1" dirty="0" smtClean="0">
                <a:solidFill>
                  <a:schemeClr val="accent2">
                    <a:lumMod val="75000"/>
                  </a:schemeClr>
                </a:solidFill>
                <a:latin typeface="Times New Roman" pitchFamily="18" charset="0"/>
                <a:cs typeface="Times New Roman" pitchFamily="18" charset="0"/>
              </a:rPr>
              <a:t>Каждый педагог должен знать, что признаки</a:t>
            </a:r>
          </a:p>
          <a:p>
            <a:r>
              <a:rPr lang="ru-RU" sz="2000" b="1" dirty="0" smtClean="0">
                <a:solidFill>
                  <a:schemeClr val="accent2">
                    <a:lumMod val="75000"/>
                  </a:schemeClr>
                </a:solidFill>
                <a:latin typeface="Times New Roman" pitchFamily="18" charset="0"/>
                <a:cs typeface="Times New Roman" pitchFamily="18" charset="0"/>
              </a:rPr>
              <a:t>утомления во время занятий  наступают </a:t>
            </a:r>
            <a:r>
              <a:rPr lang="en-US" sz="2000" b="1" dirty="0" smtClean="0">
                <a:solidFill>
                  <a:schemeClr val="accent2">
                    <a:lumMod val="75000"/>
                  </a:schemeClr>
                </a:solidFill>
                <a:latin typeface="Times New Roman" pitchFamily="18" charset="0"/>
                <a:cs typeface="Times New Roman" pitchFamily="18" charset="0"/>
              </a:rPr>
              <a:t>:</a:t>
            </a:r>
            <a:endParaRPr lang="ru-RU" sz="2000" b="1" dirty="0" smtClean="0">
              <a:solidFill>
                <a:schemeClr val="accent2">
                  <a:lumMod val="75000"/>
                </a:schemeClr>
              </a:solidFill>
              <a:latin typeface="Times New Roman" pitchFamily="18" charset="0"/>
              <a:cs typeface="Times New Roman" pitchFamily="18" charset="0"/>
            </a:endParaRPr>
          </a:p>
          <a:p>
            <a:endParaRPr lang="ru-RU" sz="2000" b="1" i="1" dirty="0" smtClean="0">
              <a:solidFill>
                <a:schemeClr val="accent2">
                  <a:lumMod val="75000"/>
                </a:schemeClr>
              </a:solidFill>
              <a:latin typeface="Times New Roman" pitchFamily="18" charset="0"/>
              <a:cs typeface="Times New Roman" pitchFamily="18" charset="0"/>
            </a:endParaRPr>
          </a:p>
          <a:p>
            <a:r>
              <a:rPr lang="ru-RU" sz="2000" b="1" i="1" dirty="0" smtClean="0">
                <a:solidFill>
                  <a:schemeClr val="accent2">
                    <a:lumMod val="75000"/>
                  </a:schemeClr>
                </a:solidFill>
              </a:rPr>
              <a:t> </a:t>
            </a:r>
            <a:r>
              <a:rPr lang="ru-RU" sz="2000" b="1" i="1" dirty="0" smtClean="0">
                <a:solidFill>
                  <a:srgbClr val="FF0000"/>
                </a:solidFill>
              </a:rPr>
              <a:t>у детей 3-4 лет - через 7-9 минут, </a:t>
            </a:r>
          </a:p>
          <a:p>
            <a:r>
              <a:rPr lang="ru-RU" sz="2000" b="1" i="1" dirty="0" smtClean="0">
                <a:solidFill>
                  <a:srgbClr val="FF0000"/>
                </a:solidFill>
              </a:rPr>
              <a:t> у детей 5-6 лет - через10-12 минут, </a:t>
            </a:r>
          </a:p>
          <a:p>
            <a:r>
              <a:rPr lang="ru-RU" sz="2000" b="1" i="1" dirty="0" smtClean="0">
                <a:solidFill>
                  <a:srgbClr val="FF0000"/>
                </a:solidFill>
              </a:rPr>
              <a:t> у детей 7-8 лет - через 12-15 минут!</a:t>
            </a:r>
          </a:p>
          <a:p>
            <a:endParaRPr lang="ru-RU" sz="2000" b="1" i="1" dirty="0" smtClean="0"/>
          </a:p>
          <a:p>
            <a:r>
              <a:rPr lang="ru-RU" sz="2000" b="1" dirty="0" smtClean="0">
                <a:solidFill>
                  <a:schemeClr val="accent2">
                    <a:lumMod val="75000"/>
                  </a:schemeClr>
                </a:solidFill>
                <a:latin typeface="Times New Roman" pitchFamily="18" charset="0"/>
                <a:cs typeface="Times New Roman" pitchFamily="18" charset="0"/>
              </a:rPr>
              <a:t>Утомление может проявляться по-разному: зевотой,</a:t>
            </a:r>
          </a:p>
          <a:p>
            <a:r>
              <a:rPr lang="ru-RU" sz="2000" b="1" dirty="0" smtClean="0">
                <a:solidFill>
                  <a:schemeClr val="accent2">
                    <a:lumMod val="75000"/>
                  </a:schemeClr>
                </a:solidFill>
                <a:latin typeface="Times New Roman" pitchFamily="18" charset="0"/>
                <a:cs typeface="Times New Roman" pitchFamily="18" charset="0"/>
              </a:rPr>
              <a:t>рассеянным вниманием, отвлекаемостью,</a:t>
            </a:r>
          </a:p>
          <a:p>
            <a:r>
              <a:rPr lang="ru-RU" sz="2000" b="1" dirty="0" smtClean="0">
                <a:solidFill>
                  <a:schemeClr val="accent2">
                    <a:lumMod val="75000"/>
                  </a:schemeClr>
                </a:solidFill>
                <a:latin typeface="Times New Roman" pitchFamily="18" charset="0"/>
                <a:cs typeface="Times New Roman" pitchFamily="18" charset="0"/>
              </a:rPr>
              <a:t>раздражительностью, появлением непроизвольных</a:t>
            </a:r>
          </a:p>
          <a:p>
            <a:r>
              <a:rPr lang="ru-RU" sz="2000" b="1" dirty="0" smtClean="0">
                <a:solidFill>
                  <a:schemeClr val="accent2">
                    <a:lumMod val="75000"/>
                  </a:schemeClr>
                </a:solidFill>
                <a:latin typeface="Times New Roman" pitchFamily="18" charset="0"/>
                <a:cs typeface="Times New Roman" pitchFamily="18" charset="0"/>
              </a:rPr>
              <a:t>движений, нарушением осанки и координации</a:t>
            </a:r>
          </a:p>
          <a:p>
            <a:r>
              <a:rPr lang="ru-RU" sz="2000" b="1" dirty="0" smtClean="0">
                <a:solidFill>
                  <a:schemeClr val="accent2">
                    <a:lumMod val="75000"/>
                  </a:schemeClr>
                </a:solidFill>
                <a:latin typeface="Times New Roman" pitchFamily="18" charset="0"/>
                <a:cs typeface="Times New Roman" pitchFamily="18" charset="0"/>
              </a:rPr>
              <a:t>движений.</a:t>
            </a:r>
            <a:endParaRPr lang="ru-RU" sz="2000" dirty="0">
              <a:solidFill>
                <a:schemeClr val="accent2">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0"/>
            <a:ext cx="8229600" cy="2060848"/>
          </a:xfrm>
        </p:spPr>
        <p:txBody>
          <a:bodyPr/>
          <a:lstStyle/>
          <a:p>
            <a:r>
              <a:rPr lang="ru-RU" sz="2400" b="1" dirty="0" smtClean="0">
                <a:solidFill>
                  <a:schemeClr val="accent2">
                    <a:lumMod val="75000"/>
                  </a:schemeClr>
                </a:solidFill>
              </a:rPr>
              <a:t>«Дайте ребенку немного подвигаться, и он</a:t>
            </a:r>
            <a:br>
              <a:rPr lang="ru-RU" sz="2400" b="1" dirty="0" smtClean="0">
                <a:solidFill>
                  <a:schemeClr val="accent2">
                    <a:lumMod val="75000"/>
                  </a:schemeClr>
                </a:solidFill>
              </a:rPr>
            </a:br>
            <a:r>
              <a:rPr lang="ru-RU" sz="2400" b="1" dirty="0" smtClean="0">
                <a:solidFill>
                  <a:schemeClr val="accent2">
                    <a:lumMod val="75000"/>
                  </a:schemeClr>
                </a:solidFill>
              </a:rPr>
              <a:t>вознаградит вас снова десятью минутами живого</a:t>
            </a:r>
            <a:br>
              <a:rPr lang="ru-RU" sz="2400" b="1" dirty="0" smtClean="0">
                <a:solidFill>
                  <a:schemeClr val="accent2">
                    <a:lumMod val="75000"/>
                  </a:schemeClr>
                </a:solidFill>
              </a:rPr>
            </a:br>
            <a:r>
              <a:rPr lang="ru-RU" sz="2400" b="1" dirty="0" smtClean="0">
                <a:solidFill>
                  <a:schemeClr val="accent2">
                    <a:lumMod val="75000"/>
                  </a:schemeClr>
                </a:solidFill>
              </a:rPr>
              <a:t>внимания, а десять минут живого внимания,</a:t>
            </a:r>
            <a:br>
              <a:rPr lang="ru-RU" sz="2400" b="1" dirty="0" smtClean="0">
                <a:solidFill>
                  <a:schemeClr val="accent2">
                    <a:lumMod val="75000"/>
                  </a:schemeClr>
                </a:solidFill>
              </a:rPr>
            </a:br>
            <a:r>
              <a:rPr lang="ru-RU" sz="2400" b="1" dirty="0" smtClean="0">
                <a:solidFill>
                  <a:schemeClr val="accent2">
                    <a:lumMod val="75000"/>
                  </a:schemeClr>
                </a:solidFill>
              </a:rPr>
              <a:t>дадут вам в результате больше целой недели</a:t>
            </a:r>
            <a:br>
              <a:rPr lang="ru-RU" sz="2400" b="1" dirty="0" smtClean="0">
                <a:solidFill>
                  <a:schemeClr val="accent2">
                    <a:lumMod val="75000"/>
                  </a:schemeClr>
                </a:solidFill>
              </a:rPr>
            </a:br>
            <a:r>
              <a:rPr lang="ru-RU" sz="2400" b="1" dirty="0" smtClean="0">
                <a:solidFill>
                  <a:schemeClr val="accent2">
                    <a:lumMod val="75000"/>
                  </a:schemeClr>
                </a:solidFill>
              </a:rPr>
              <a:t>полусонных занятий» К.Д.Ушинский</a:t>
            </a:r>
            <a:endParaRPr lang="ru-RU" sz="2400" dirty="0">
              <a:solidFill>
                <a:schemeClr val="accent2">
                  <a:lumMod val="75000"/>
                </a:schemeClr>
              </a:solidFill>
            </a:endParaRPr>
          </a:p>
        </p:txBody>
      </p:sp>
      <p:pic>
        <p:nvPicPr>
          <p:cNvPr id="2050" name="Picture 2"/>
          <p:cNvPicPr>
            <a:picLocks noGrp="1" noChangeAspect="1" noChangeArrowheads="1"/>
          </p:cNvPicPr>
          <p:nvPr>
            <p:ph idx="1"/>
          </p:nvPr>
        </p:nvPicPr>
        <p:blipFill>
          <a:blip r:embed="rId3" cstate="print"/>
          <a:srcRect/>
          <a:stretch>
            <a:fillRect/>
          </a:stretch>
        </p:blipFill>
        <p:spPr bwMode="auto">
          <a:xfrm>
            <a:off x="1187625" y="2132856"/>
            <a:ext cx="6192688" cy="3773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400" dirty="0" smtClean="0">
                <a:solidFill>
                  <a:schemeClr val="tx1"/>
                </a:solidFill>
              </a:rPr>
              <a:t>Рисование двумя руками.</a:t>
            </a:r>
            <a:endParaRPr lang="ru-RU" sz="4400" dirty="0">
              <a:solidFill>
                <a:schemeClr val="tx1"/>
              </a:solidFill>
            </a:endParaRPr>
          </a:p>
        </p:txBody>
      </p:sp>
      <p:pic>
        <p:nvPicPr>
          <p:cNvPr id="4" name="Содержимое 3" descr="2 руки.jpg"/>
          <p:cNvPicPr>
            <a:picLocks noGrp="1" noChangeAspect="1"/>
          </p:cNvPicPr>
          <p:nvPr>
            <p:ph idx="1"/>
          </p:nvPr>
        </p:nvPicPr>
        <p:blipFill>
          <a:blip r:embed="rId2" cstate="print"/>
          <a:stretch>
            <a:fillRect/>
          </a:stretch>
        </p:blipFill>
        <p:spPr>
          <a:xfrm>
            <a:off x="2627784" y="1412776"/>
            <a:ext cx="3672408" cy="5184576"/>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000018</Template>
  <TotalTime>1138</TotalTime>
  <Words>615</Words>
  <Application>Microsoft Office PowerPoint</Application>
  <PresentationFormat>Экран (4:3)</PresentationFormat>
  <Paragraphs>72</Paragraphs>
  <Slides>19</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Diseño predeterminado</vt:lpstr>
      <vt:lpstr> Кинезиология  для дошкольников.</vt:lpstr>
      <vt:lpstr>С какими проблемами сталкиваются ваши дети?</vt:lpstr>
      <vt:lpstr>«Гимнастика мозга» - ключ к развитию способностей ребенка</vt:lpstr>
      <vt:lpstr>Слайд 4</vt:lpstr>
      <vt:lpstr>Слайд 5</vt:lpstr>
      <vt:lpstr>Супруги Деннисон разработали систему дыхательных, телесных, глазодвигательных и релаксирующих упражнений направленных на активизацию межполушарного взаимодействия. Это «Перекрестные шаги», «Восьмерки и узоры», «Мозговая шапочка», «Крюки Деннисона», «Энергетическая зевота», «Зеркальное рисование» и другие. </vt:lpstr>
      <vt:lpstr>Слайд 7</vt:lpstr>
      <vt:lpstr>«Дайте ребенку немного подвигаться, и он вознаградит вас снова десятью минутами живого внимания, а десять минут живого внимания, дадут вам в результате больше целой недели полусонных занятий» К.Д.Ушинский</vt:lpstr>
      <vt:lpstr>Рисование двумя руками.</vt:lpstr>
      <vt:lpstr>Работа двумя руками на тренажерах.</vt:lpstr>
      <vt:lpstr>«Червячок – Яблочко»</vt:lpstr>
      <vt:lpstr>«Тык – Хлоп»</vt:lpstr>
      <vt:lpstr>«Блинчики-Начинка»</vt:lpstr>
      <vt:lpstr>«Топ-Шлеп»</vt:lpstr>
      <vt:lpstr>«Кулак-Ребро-Ладонь»</vt:lpstr>
      <vt:lpstr>Кинезиологические  упражнения в режимных моментах.</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Физкультминутки  и  их место в режиме дня</dc:title>
  <dc:creator>саня</dc:creator>
  <cp:lastModifiedBy>Пользователь</cp:lastModifiedBy>
  <cp:revision>110</cp:revision>
  <dcterms:created xsi:type="dcterms:W3CDTF">2013-03-30T14:30:54Z</dcterms:created>
  <dcterms:modified xsi:type="dcterms:W3CDTF">2021-03-05T06:23:07Z</dcterms:modified>
</cp:coreProperties>
</file>