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1" r:id="rId5"/>
    <p:sldId id="258" r:id="rId6"/>
    <p:sldId id="263" r:id="rId7"/>
    <p:sldId id="264" r:id="rId8"/>
    <p:sldId id="265" r:id="rId9"/>
    <p:sldId id="271" r:id="rId10"/>
    <p:sldId id="272" r:id="rId11"/>
    <p:sldId id="274" r:id="rId12"/>
    <p:sldId id="281" r:id="rId13"/>
    <p:sldId id="280" r:id="rId14"/>
    <p:sldId id="279" r:id="rId15"/>
    <p:sldId id="278" r:id="rId16"/>
    <p:sldId id="286" r:id="rId17"/>
    <p:sldId id="287" r:id="rId18"/>
    <p:sldId id="276" r:id="rId19"/>
    <p:sldId id="285" r:id="rId20"/>
    <p:sldId id="284" r:id="rId21"/>
    <p:sldId id="283" r:id="rId22"/>
    <p:sldId id="282" r:id="rId23"/>
    <p:sldId id="275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B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2" d="100"/>
          <a:sy n="62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i="1" dirty="0" smtClean="0"/>
              <a:t>На начало </a:t>
            </a:r>
            <a:r>
              <a:rPr lang="ru-RU" i="1" dirty="0"/>
              <a:t>проекта</a:t>
            </a:r>
          </a:p>
        </c:rich>
      </c:tx>
    </c:title>
    <c:view3D>
      <c:rotX val="30"/>
      <c:perspective val="50"/>
    </c:view3D>
    <c:plotArea>
      <c:layout>
        <c:manualLayout>
          <c:layoutTarget val="inner"/>
          <c:xMode val="edge"/>
          <c:yMode val="edge"/>
          <c:x val="2.8560814671385742E-3"/>
          <c:y val="4.9147658250129371E-3"/>
          <c:w val="0.83787788460012436"/>
          <c:h val="0.845513057234642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начале проекта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Положительный психоэмоциональный фон-12%</c:v>
                </c:pt>
                <c:pt idx="1">
                  <c:v>Негативный психоэмоциональный фон средней степени-48%</c:v>
                </c:pt>
                <c:pt idx="2">
                  <c:v>Негативный психоэмоциональный фон легкой степени-40%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48</c:v>
                </c:pt>
                <c:pt idx="2">
                  <c:v>12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3.3626968035297633E-2"/>
          <c:y val="0.64470540285703992"/>
          <c:w val="0.94747632207532451"/>
          <c:h val="0.3488954358583811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/>
              <a:t>На конец проекта</a:t>
            </a:r>
          </a:p>
        </c:rich>
      </c:tx>
      <c:layout>
        <c:manualLayout>
          <c:xMode val="edge"/>
          <c:yMode val="edge"/>
          <c:x val="0.19669193502309271"/>
          <c:y val="2.976009148298988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8560814671385742E-3"/>
          <c:y val="4.9147658250129388E-3"/>
          <c:w val="0.83787788460012436"/>
          <c:h val="0.84679430699604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конец проекта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Положительный психоэмоциональный фон-63%</c:v>
                </c:pt>
                <c:pt idx="1">
                  <c:v>Негативный психоэмоциональный фон средней степени-20%</c:v>
                </c:pt>
                <c:pt idx="2">
                  <c:v>Негативный психоэмоциональный фон легкой степени-17%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20</c:v>
                </c:pt>
                <c:pt idx="2">
                  <c:v>17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3.3393859015664946E-2"/>
          <c:y val="0.6414075855237884"/>
          <c:w val="0.96660614098433451"/>
          <c:h val="0.3507280108122848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i="1" dirty="0" smtClean="0"/>
              <a:t>На начало </a:t>
            </a:r>
            <a:r>
              <a:rPr lang="ru-RU" i="1" dirty="0"/>
              <a:t>проекта</a:t>
            </a:r>
          </a:p>
        </c:rich>
      </c:tx>
      <c:layout/>
    </c:title>
    <c:view3D>
      <c:rotX val="30"/>
      <c:perspective val="50"/>
    </c:view3D>
    <c:plotArea>
      <c:layout>
        <c:manualLayout>
          <c:layoutTarget val="inner"/>
          <c:xMode val="edge"/>
          <c:yMode val="edge"/>
          <c:x val="2.8560814671385742E-3"/>
          <c:y val="4.9147658250129345E-3"/>
          <c:w val="0.83787788460012413"/>
          <c:h val="0.845513057234642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начале проекта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Демонстративность-25%</c:v>
                </c:pt>
                <c:pt idx="2">
                  <c:v>Защита-75%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2">
                  <c:v>75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3.3626968035297633E-2"/>
          <c:y val="0.67522485764492624"/>
          <c:w val="0.94747632207532451"/>
          <c:h val="0.2398070793386023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/>
              <a:t>На конец проекта</a:t>
            </a:r>
          </a:p>
        </c:rich>
      </c:tx>
      <c:layout>
        <c:manualLayout>
          <c:xMode val="edge"/>
          <c:yMode val="edge"/>
          <c:x val="0.19669193502309271"/>
          <c:y val="2.976009148298988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8560814671385742E-3"/>
          <c:y val="4.9147658250129371E-3"/>
          <c:w val="0.83787788460012413"/>
          <c:h val="0.846794306996043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конец проекта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Демонстративность-25%</c:v>
                </c:pt>
                <c:pt idx="1">
                  <c:v>Отсутствие-20%</c:v>
                </c:pt>
                <c:pt idx="2">
                  <c:v>Защита-55%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55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3393859015664946E-2"/>
          <c:y val="0.68911014983151508"/>
          <c:w val="0.96660614098433451"/>
          <c:h val="0.2384867110646614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i="1" dirty="0" smtClean="0"/>
              <a:t>На начало </a:t>
            </a:r>
            <a:r>
              <a:rPr lang="ru-RU" i="1" dirty="0"/>
              <a:t>проекта</a:t>
            </a:r>
          </a:p>
        </c:rich>
      </c:tx>
      <c:layout/>
    </c:title>
    <c:view3D>
      <c:rotX val="30"/>
      <c:perspective val="50"/>
    </c:view3D>
    <c:plotArea>
      <c:layout>
        <c:manualLayout>
          <c:layoutTarget val="inner"/>
          <c:xMode val="edge"/>
          <c:yMode val="edge"/>
          <c:x val="2.8560814671385742E-3"/>
          <c:y val="4.9147658250129371E-3"/>
          <c:w val="0.83787788460012436"/>
          <c:h val="0.845513057234642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начале проекта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Средний уровень-25%</c:v>
                </c:pt>
                <c:pt idx="1">
                  <c:v>Высокий Уровень-65%</c:v>
                </c:pt>
                <c:pt idx="2">
                  <c:v>Низкий уровень-10%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65</c:v>
                </c:pt>
                <c:pt idx="2">
                  <c:v>10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3.3626968035297633E-2"/>
          <c:y val="0.67522485764492679"/>
          <c:w val="0.94747632207532451"/>
          <c:h val="0.2398070793386023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/>
              <a:t>На конец проекта</a:t>
            </a:r>
          </a:p>
        </c:rich>
      </c:tx>
      <c:layout>
        <c:manualLayout>
          <c:xMode val="edge"/>
          <c:yMode val="edge"/>
          <c:x val="0.19669193502309271"/>
          <c:y val="2.976009148298988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8560814671385742E-3"/>
          <c:y val="4.9147658250129388E-3"/>
          <c:w val="0.83787788460012436"/>
          <c:h val="0.84679430699604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конец проекта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Средний уровень-40%</c:v>
                </c:pt>
                <c:pt idx="1">
                  <c:v>Высокий уровень-52%</c:v>
                </c:pt>
                <c:pt idx="2">
                  <c:v>Низкий уровень-8%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52</c:v>
                </c:pt>
                <c:pt idx="2">
                  <c:v>8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3393859015664946E-2"/>
          <c:y val="0.68911014983151486"/>
          <c:w val="0.96660614098433451"/>
          <c:h val="0.2384867110646614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i="1" dirty="0" smtClean="0"/>
              <a:t>На начало </a:t>
            </a:r>
            <a:r>
              <a:rPr lang="ru-RU" i="1" dirty="0"/>
              <a:t>проекта</a:t>
            </a:r>
          </a:p>
        </c:rich>
      </c:tx>
      <c:layout/>
    </c:title>
    <c:view3D>
      <c:rotX val="30"/>
      <c:perspective val="50"/>
    </c:view3D>
    <c:plotArea>
      <c:layout>
        <c:manualLayout>
          <c:layoutTarget val="inner"/>
          <c:xMode val="edge"/>
          <c:yMode val="edge"/>
          <c:x val="2.8560814671385742E-3"/>
          <c:y val="4.9147658250129371E-3"/>
          <c:w val="0.83787788460012436"/>
          <c:h val="0.845513057234642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начале проекта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Средний уровень-30%</c:v>
                </c:pt>
                <c:pt idx="1">
                  <c:v>Низкий уровень-15%</c:v>
                </c:pt>
                <c:pt idx="2">
                  <c:v>Высокий уровень-55%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55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3.3626968035297633E-2"/>
          <c:y val="0.67522485764492679"/>
          <c:w val="0.94747632207532451"/>
          <c:h val="0.2398070793386023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/>
              <a:t>На конец проекта</a:t>
            </a:r>
          </a:p>
        </c:rich>
      </c:tx>
      <c:layout>
        <c:manualLayout>
          <c:xMode val="edge"/>
          <c:yMode val="edge"/>
          <c:x val="0.19669193502309271"/>
          <c:y val="2.976009148298988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8560814671385742E-3"/>
          <c:y val="4.9147658250129388E-3"/>
          <c:w val="0.83787788460012436"/>
          <c:h val="0.84679430699604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конец проекта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Средний уровень-45%</c:v>
                </c:pt>
                <c:pt idx="1">
                  <c:v>Низкий уровень-5%</c:v>
                </c:pt>
                <c:pt idx="2">
                  <c:v>Высокий уровень-70%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5</c:v>
                </c:pt>
                <c:pt idx="2">
                  <c:v>70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3393859015664946E-2"/>
          <c:y val="0.68911014983151486"/>
          <c:w val="0.96660614098433451"/>
          <c:h val="0.2384867110646614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6984776" cy="180020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/>
                <a:ea typeface="Lucida Sans Unicode" pitchFamily="2"/>
                <a:cs typeface="Mangal" pitchFamily="2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/>
                <a:ea typeface="Lucida Sans Unicode" pitchFamily="2"/>
                <a:cs typeface="Mangal" pitchFamily="2"/>
              </a:rPr>
            </a:b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7520880" cy="37444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l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buratino-kartinki-dlya-detey-6021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40925" cy="7262813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/>
                <a:ea typeface="Lucida Sans Unicode" pitchFamily="2"/>
                <a:cs typeface="Mangal" pitchFamily="2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140968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Aharoni" pitchFamily="2" charset="-79"/>
              </a:rPr>
              <a:t> Игра в Сказку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 воспитатель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Полоскина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педагог-психолог Вакалова А.П.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Г.о.Балашиха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340769"/>
            <a:ext cx="65527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/>
                <a:ea typeface="Lucida Sans Unicode" pitchFamily="2"/>
                <a:cs typeface="Mangal" pitchFamily="2"/>
              </a:rPr>
              <a:t> </a:t>
            </a:r>
            <a:r>
              <a:rPr lang="ru-RU" sz="1400" b="1" dirty="0" smtClean="0">
                <a:latin typeface="Times New Roman" pitchFamily="18"/>
                <a:ea typeface="Lucida Sans Unicode" pitchFamily="2"/>
                <a:cs typeface="Mangal" pitchFamily="2"/>
              </a:rPr>
              <a:t>Муниципальное бюджетное дошкольное образовательное учреждение</a:t>
            </a:r>
            <a:br>
              <a:rPr lang="ru-RU" sz="1400" b="1" dirty="0" smtClean="0">
                <a:latin typeface="Times New Roman" pitchFamily="18"/>
                <a:ea typeface="Lucida Sans Unicode" pitchFamily="2"/>
                <a:cs typeface="Mangal" pitchFamily="2"/>
              </a:rPr>
            </a:br>
            <a:r>
              <a:rPr lang="ru-RU" sz="1400" b="1" dirty="0" smtClean="0">
                <a:latin typeface="Times New Roman" pitchFamily="18"/>
                <a:ea typeface="Lucida Sans Unicode" pitchFamily="2"/>
                <a:cs typeface="Mangal" pitchFamily="2"/>
              </a:rPr>
              <a:t>детский сад № 35 комбинированного вида.</a:t>
            </a:r>
            <a:br>
              <a:rPr lang="ru-RU" sz="1400" b="1" dirty="0" smtClean="0">
                <a:latin typeface="Times New Roman" pitchFamily="18"/>
                <a:ea typeface="Lucida Sans Unicode" pitchFamily="2"/>
                <a:cs typeface="Mangal" pitchFamily="2"/>
              </a:rPr>
            </a:br>
            <a:r>
              <a:rPr lang="ru-RU" sz="1400" b="1" dirty="0" smtClean="0">
                <a:latin typeface="Times New Roman" pitchFamily="18"/>
                <a:ea typeface="Lucida Sans Unicode" pitchFamily="2"/>
                <a:cs typeface="Mangal" pitchFamily="2"/>
              </a:rPr>
              <a:t>                    143980,  РФ  Московская область, г. </a:t>
            </a:r>
            <a:r>
              <a:rPr lang="ru-RU" sz="1400" b="1" dirty="0" err="1" smtClean="0">
                <a:latin typeface="Times New Roman" pitchFamily="18"/>
                <a:ea typeface="Lucida Sans Unicode" pitchFamily="2"/>
                <a:cs typeface="Mangal" pitchFamily="2"/>
              </a:rPr>
              <a:t>Балашиха</a:t>
            </a:r>
            <a:r>
              <a:rPr lang="ru-RU" sz="1400" b="1" dirty="0" smtClean="0">
                <a:latin typeface="Times New Roman" pitchFamily="18"/>
                <a:ea typeface="Lucida Sans Unicode" pitchFamily="2"/>
                <a:cs typeface="Mangal" pitchFamily="2"/>
              </a:rPr>
              <a:t>, </a:t>
            </a:r>
            <a:r>
              <a:rPr lang="ru-RU" sz="1400" b="1" dirty="0" err="1" smtClean="0">
                <a:latin typeface="Times New Roman" pitchFamily="18"/>
                <a:ea typeface="Lucida Sans Unicode" pitchFamily="2"/>
                <a:cs typeface="Mangal" pitchFamily="2"/>
              </a:rPr>
              <a:t>мкр</a:t>
            </a:r>
            <a:r>
              <a:rPr lang="ru-RU" sz="1400" b="1" dirty="0" smtClean="0">
                <a:latin typeface="Times New Roman" pitchFamily="18"/>
                <a:ea typeface="Lucida Sans Unicode" pitchFamily="2"/>
                <a:cs typeface="Mangal" pitchFamily="2"/>
              </a:rPr>
              <a:t>. Керамик,</a:t>
            </a:r>
            <a:br>
              <a:rPr lang="ru-RU" sz="1400" b="1" dirty="0" smtClean="0">
                <a:latin typeface="Times New Roman" pitchFamily="18"/>
                <a:ea typeface="Lucida Sans Unicode" pitchFamily="2"/>
                <a:cs typeface="Mangal" pitchFamily="2"/>
              </a:rPr>
            </a:br>
            <a:r>
              <a:rPr lang="ru-RU" sz="1400" b="1" dirty="0" smtClean="0">
                <a:latin typeface="Times New Roman" pitchFamily="18"/>
                <a:ea typeface="Lucida Sans Unicode" pitchFamily="2"/>
                <a:cs typeface="Mangal" pitchFamily="2"/>
              </a:rPr>
              <a:t>ул. Керамическая д.23 стр. 1</a:t>
            </a:r>
            <a:br>
              <a:rPr lang="ru-RU" sz="1400" b="1" dirty="0" smtClean="0">
                <a:latin typeface="Times New Roman" pitchFamily="18"/>
                <a:ea typeface="Lucida Sans Unicode" pitchFamily="2"/>
                <a:cs typeface="Mangal" pitchFamily="2"/>
              </a:rPr>
            </a:br>
            <a:r>
              <a:rPr lang="ru-RU" sz="1400" b="1" dirty="0" smtClean="0">
                <a:latin typeface="Times New Roman" pitchFamily="18"/>
                <a:ea typeface="Lucida Sans Unicode" pitchFamily="2"/>
                <a:cs typeface="Mangal" pitchFamily="2"/>
              </a:rPr>
              <a:t>тел. 8(495)522-21-76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396875" y="0"/>
            <a:ext cx="9540875" cy="6858000"/>
          </a:xfrm>
        </p:spPr>
      </p:pic>
      <p:sp>
        <p:nvSpPr>
          <p:cNvPr id="8" name="TextBox 7"/>
          <p:cNvSpPr txBox="1"/>
          <p:nvPr/>
        </p:nvSpPr>
        <p:spPr>
          <a:xfrm>
            <a:off x="1835696" y="1340768"/>
            <a:ext cx="543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348880"/>
            <a:ext cx="7128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Театрализация сказки с учетом накопленного опыта в смоделированных ситуациях;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Заключительная диагностика и формирование выводов.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046" y="44624"/>
            <a:ext cx="9144000" cy="6813376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1907704" y="1268760"/>
            <a:ext cx="3672408" cy="93610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Визуализация образа главного героя -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Золушка, которая стесняется пойти на бал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204864"/>
            <a:ext cx="4968552" cy="3419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4274"/>
            <a:ext cx="9036496" cy="6858000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2" y="1484784"/>
            <a:ext cx="4968552" cy="7920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Визуализация образа главного героя -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злой Волк</a:t>
            </a:r>
            <a:endParaRPr lang="ru-RU" sz="1600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276872"/>
            <a:ext cx="4896544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4624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4752528" cy="86409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Визуализация образа главного героя – Охотник на злого Волка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420888"/>
            <a:ext cx="5112568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556792"/>
            <a:ext cx="4032448" cy="93610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Визуализация образа главного героя – Королева Львица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20888"/>
            <a:ext cx="4608512" cy="3100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22045"/>
            <a:ext cx="9144000" cy="6858000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2" y="1268760"/>
            <a:ext cx="4680520" cy="115212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проблемы для Золушки – приобретение новых туфель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20888"/>
            <a:ext cx="468052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662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484784"/>
            <a:ext cx="4824536" cy="86409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проблемы для Золушки – Волк пожертвовал своей шерстью, чтобы Золушке сшили новую модную шубу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348880"/>
            <a:ext cx="4824536" cy="3172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5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18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5040560" cy="100811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Львица находит решение проблемы для Золушки, перевоплащаясь в Жар-птицу, освещая путь охотнику, который отказывается от охоты на волка для того, чтобы проводить Золушку на бал.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276872"/>
            <a:ext cx="5472608" cy="3528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97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396875" y="0"/>
            <a:ext cx="9540875" cy="6858000"/>
          </a:xfrm>
        </p:spPr>
      </p:pic>
      <p:sp>
        <p:nvSpPr>
          <p:cNvPr id="8" name="TextBox 7"/>
          <p:cNvSpPr txBox="1"/>
          <p:nvPr/>
        </p:nvSpPr>
        <p:spPr>
          <a:xfrm>
            <a:off x="1331640" y="1412776"/>
            <a:ext cx="6551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Диагностические методики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2276872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Методика «Паровозик»  для определения общего психоэмоционального состояния;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Методика «Кактус» используется при определении уровня агрессивности;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Тест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Амэна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Дорки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необходим при определении уровня тревожности;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Методика «Рукавички» используется для выявления уровня коммуникабельности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состояние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259632" y="1988840"/>
            <a:ext cx="6480720" cy="4277072"/>
          </a:xfrm>
        </p:spPr>
        <p:txBody>
          <a:bodyPr>
            <a:normAutofit/>
          </a:bodyPr>
          <a:lstStyle/>
          <a:p>
            <a:pPr marL="343080" lvl="0" indent="-343080">
              <a:spcBef>
                <a:spcPts val="0"/>
              </a:spcBef>
              <a:buSzPct val="100000"/>
              <a:buNone/>
            </a:pPr>
            <a:endParaRPr lang="ru-RU" sz="1200" b="1" dirty="0" smtClean="0"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343080" lvl="0" indent="-343080">
              <a:spcBef>
                <a:spcPts val="0"/>
              </a:spcBef>
              <a:buSzPct val="100000"/>
              <a:buNone/>
            </a:pPr>
            <a:endParaRPr lang="ru-RU" b="1" dirty="0" smtClean="0"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</p:txBody>
      </p:sp>
      <p:pic>
        <p:nvPicPr>
          <p:cNvPr id="8" name="Содержимое 7" descr="buratino-kartinki-dlya-detey-602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1235"/>
          </a:xfrm>
        </p:spPr>
      </p:pic>
      <p:sp>
        <p:nvSpPr>
          <p:cNvPr id="7" name="Прямоугольник 6"/>
          <p:cNvSpPr/>
          <p:nvPr/>
        </p:nvSpPr>
        <p:spPr>
          <a:xfrm>
            <a:off x="1331640" y="1988840"/>
            <a:ext cx="6048672" cy="4237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>
              <a:spcBef>
                <a:spcPts val="0"/>
              </a:spcBef>
              <a:buSzPct val="10000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В старшем дошкольном возрасте  дети часто испытывают неуверенность, боятся показаться смешными, сделать что-то не так. Вот тут и выручает игра в сказку для дошкольников. </a:t>
            </a:r>
          </a:p>
          <a:p>
            <a:pPr lvl="0" indent="269875" algn="just">
              <a:spcBef>
                <a:spcPts val="0"/>
              </a:spcBef>
              <a:buSzPct val="10000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Сказка – это всегда тайна, интрига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которую хочется разгадать.  </a:t>
            </a:r>
          </a:p>
          <a:p>
            <a:pPr lvl="0" indent="269875" algn="just">
              <a:spcBef>
                <a:spcPts val="0"/>
              </a:spcBef>
              <a:buSzPct val="10000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сказках ребенок олицетворяет себя с главным героем, но в то же время проигрывает и рассказывает  сказку от третьего лица, что помогает стеснительным детям раскрыться, проговорить свои страхи,  проиграть ситуацию, получить поддержку своих друзей как – бы не говоря, что это он сам и есть.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1268760"/>
            <a:ext cx="431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агрессивности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1268760"/>
          <a:ext cx="40324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16016" y="1268760"/>
          <a:ext cx="40324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тревожности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коммуникации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396875" y="0"/>
            <a:ext cx="9540875" cy="6858000"/>
          </a:xfrm>
        </p:spPr>
      </p:pic>
      <p:sp>
        <p:nvSpPr>
          <p:cNvPr id="8" name="TextBox 7"/>
          <p:cNvSpPr txBox="1"/>
          <p:nvPr/>
        </p:nvSpPr>
        <p:spPr>
          <a:xfrm>
            <a:off x="3275856" y="1340768"/>
            <a:ext cx="227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492896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Цель и поставленные задачи достигнуты;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Проект хороший, имеет смысл сделать его долгосрочным.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396875" y="0"/>
            <a:ext cx="9540875" cy="6858000"/>
          </a:xfrm>
        </p:spPr>
      </p:pic>
      <p:sp>
        <p:nvSpPr>
          <p:cNvPr id="8" name="TextBox 7"/>
          <p:cNvSpPr txBox="1"/>
          <p:nvPr/>
        </p:nvSpPr>
        <p:spPr>
          <a:xfrm>
            <a:off x="827584" y="134076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98884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Васильева И. Книга сказочных игр «Волшебный сундучок» / сост. И.Васильева. – СПб.; М.: Речь, 2019. – 64с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Т. Д. </a:t>
            </a:r>
            <a:r>
              <a:rPr lang="ru-RU" sz="1600" dirty="0" err="1" smtClean="0"/>
              <a:t>Зинкевич-Евстигнеева</a:t>
            </a:r>
            <a:r>
              <a:rPr lang="ru-RU" sz="1600" dirty="0" smtClean="0"/>
              <a:t>.  Практикум по </a:t>
            </a:r>
            <a:r>
              <a:rPr lang="ru-RU" sz="1600" dirty="0" err="1" smtClean="0"/>
              <a:t>сказкотерапии</a:t>
            </a:r>
            <a:r>
              <a:rPr lang="ru-RU" sz="1600" dirty="0" smtClean="0"/>
              <a:t>. — СПб.: ООО «Речь», 2000. - 310с.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err="1" smtClean="0"/>
              <a:t>Стишенок</a:t>
            </a:r>
            <a:r>
              <a:rPr lang="ru-RU" sz="1600" dirty="0" smtClean="0"/>
              <a:t> И.В. Сказка в тренинге: коррекция, развитие, личностный рост. – </a:t>
            </a:r>
            <a:r>
              <a:rPr lang="ru-RU" sz="1600" dirty="0" err="1" smtClean="0"/>
              <a:t>Спб</a:t>
            </a:r>
            <a:r>
              <a:rPr lang="ru-RU" sz="1600" dirty="0" smtClean="0"/>
              <a:t>., Речь, - 2006. -144с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Капская А. Ю., Мирончик Т. Л. «Планета чудес». Развивающая </a:t>
            </a:r>
            <a:r>
              <a:rPr lang="ru-RU" sz="1600" dirty="0" err="1" smtClean="0"/>
              <a:t>сказкотерапия</a:t>
            </a:r>
            <a:r>
              <a:rPr lang="ru-RU" sz="1600" dirty="0" smtClean="0"/>
              <a:t> для детей. 2006. — 224 с.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Методики диагностики эмоциональной сферы: психологический практикум / сост. О.В. </a:t>
            </a:r>
            <a:r>
              <a:rPr lang="ru-RU" sz="1600" dirty="0" err="1" smtClean="0"/>
              <a:t>Барканова</a:t>
            </a:r>
            <a:r>
              <a:rPr lang="ru-RU" sz="1600" dirty="0" smtClean="0"/>
              <a:t> [серия: Библиотека актуальной психологии]. – Вып.2. – Красноярск: </a:t>
            </a:r>
            <a:r>
              <a:rPr lang="ru-RU" sz="1600" dirty="0" err="1" smtClean="0"/>
              <a:t>Литера-принт</a:t>
            </a:r>
            <a:r>
              <a:rPr lang="ru-RU" sz="1600" dirty="0" smtClean="0"/>
              <a:t>, 2009. – 237 с.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Диагностика эмоционально-личностного развития дошкольников. Психологический практикум для педагогов-психологов дошкольных образовательных учреждений. - МАУ «Информационно-методический Центр «Альтернатива». - Ижевск 2018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uratino-kartinki-dlya-detey-6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187624" y="1412875"/>
            <a:ext cx="6768752" cy="4319588"/>
          </a:xfrm>
        </p:spPr>
        <p:txBody>
          <a:bodyPr>
            <a:normAutofit fontScale="90000"/>
          </a:bodyPr>
          <a:lstStyle/>
          <a:p>
            <a:pPr>
              <a:tabLst>
                <a:tab pos="90488" algn="l"/>
              </a:tabLs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творческо-исследовательский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 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групповой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дети, воспитатели групп, психолог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uratino-kartinki-dlya-detey-6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200800" cy="41764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– помочь детям актуализировать и осознать свои проблемы, увидеть различные пути их решения, дать ребенку возможность идентифицировать себя с героями сказок и вместе с ними переживать различные эмоции,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внутриличностные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конфликты и учиться их разрешать.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uratino-kartinki-dlya-detey-6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6912768" cy="4464496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Улучшить общий психоэмоциональный фон;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Снизить тревожность, агрессивное поведение;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Культивировать чувство взаимопомощи в детях, тем самым формируя моральные качества ребенка;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Способствовать развитию памяти ребенка, гибкости и образности мышления, воображения, эмпатии,  умения слушать других;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Способствовать расширению словарного запаса.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uratino-kartinki-dlya-detey-6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5922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1115616" y="1916832"/>
            <a:ext cx="6912768" cy="4209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916832"/>
            <a:ext cx="64807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выходе участники должны: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Снизить психоэмоциональное напряжение, уровень агрессивности, тревожности;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Сформировать умение эффективно общаться с другими;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Продолжать развивать все психические функции,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Повысить уровень творческих способностей,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Нарастить словарный запас.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buratino-kartinki-dlya-detey-6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801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204864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Утверждение плана проекта;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Разработка конспектов занятий;</a:t>
            </a:r>
          </a:p>
          <a:p>
            <a:pPr algn="ctr">
              <a:buFont typeface="Arial" pitchFamily="34" charset="0"/>
              <a:buChar char="•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Изготовление необходимого материала;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Подготовка раздаточного        материала;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74214" y="0"/>
            <a:ext cx="10018214" cy="7106253"/>
          </a:xfrm>
        </p:spPr>
      </p:pic>
      <p:sp>
        <p:nvSpPr>
          <p:cNvPr id="11" name="TextBox 10"/>
          <p:cNvSpPr txBox="1"/>
          <p:nvPr/>
        </p:nvSpPr>
        <p:spPr>
          <a:xfrm>
            <a:off x="1043608" y="2492896"/>
            <a:ext cx="6408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Выявить тревожных детей;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детей, имеющих проблемы в коммуникации, в поведении.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методом наблюдения,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методом диагностики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148478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buratino-kartinki-dlya-detey-6021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396875" y="0"/>
            <a:ext cx="9540875" cy="6858000"/>
          </a:xfrm>
        </p:spPr>
      </p:pic>
      <p:sp>
        <p:nvSpPr>
          <p:cNvPr id="9" name="TextBox 8"/>
          <p:cNvSpPr txBox="1"/>
          <p:nvPr/>
        </p:nvSpPr>
        <p:spPr>
          <a:xfrm>
            <a:off x="2627784" y="1412776"/>
            <a:ext cx="362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204864"/>
            <a:ext cx="60486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Составление основы сказки воспитателем и психологом;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выбор образа главного героя;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Проведение опроса среди детей смоделировав игровую ситуацию;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Визуализация образа главного героя;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Отработка ситуаций с каждым героем сказки, с помощью методического пособия «Волшебный сундучок»</a:t>
            </a:r>
          </a:p>
          <a:p>
            <a:pPr algn="ctr">
              <a:buFont typeface="Arial" pitchFamily="34" charset="0"/>
              <a:buChar char="•"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652</Words>
  <Application>Microsoft Office PowerPoint</Application>
  <PresentationFormat>Экран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</vt:lpstr>
      <vt:lpstr>Актуальность проекта</vt:lpstr>
      <vt:lpstr>Тип проекта:  творческо-исследовательский Вид проекта :  групповой Участники проекта:  дети, воспитатели групп, психолог Продолжительность проекта: краткосрочный  </vt:lpstr>
      <vt:lpstr>Цель проекта – помочь детям актуализировать и осознать свои проблемы, увидеть различные пути их решения, дать ребенку возможность идентифицировать себя с героями сказок и вместе с ними переживать различные эмоции, внутриличностные  конфликты и учиться их разрешать.  </vt:lpstr>
      <vt:lpstr> Задачи проекта  1. Улучшить общий психоэмоциональный фон; 2. Снизить тревожность, агрессивное поведение; 3. Культивировать чувство взаимопомощи в детях, тем самым формируя моральные качества ребенка; 4. Способствовать развитию памяти ребенка, гибкости и образности мышления, воображения, эмпатии,  умения слушать других; 5. Способствовать расширению словарного запаса.    </vt:lpstr>
      <vt:lpstr>Предполагаемый результат </vt:lpstr>
      <vt:lpstr>Предварительная работа</vt:lpstr>
      <vt:lpstr>Слайд 8</vt:lpstr>
      <vt:lpstr>Слайд 9</vt:lpstr>
      <vt:lpstr>Слайд 10</vt:lpstr>
      <vt:lpstr>Слайд 11</vt:lpstr>
      <vt:lpstr>Визуализация образа главного героя - злой Волк</vt:lpstr>
      <vt:lpstr>Визуализация образа главного героя – Охотник на злого Волка</vt:lpstr>
      <vt:lpstr>Визуализация образа главного героя – Королева Львица</vt:lpstr>
      <vt:lpstr>Решение проблемы для Золушки – приобретение новых туфель</vt:lpstr>
      <vt:lpstr>Решение проблемы для Золушки – Волк пожертвовал своей шерстью, чтобы Золушке сшили новую модную шубу</vt:lpstr>
      <vt:lpstr>Львица находит решение проблемы для Золушки, перевоплащаясь в Жар-птицу, освещая путь охотнику, который отказывается от охоты на волка для того, чтобы проводить Золушку на бал.</vt:lpstr>
      <vt:lpstr>Слайд 18</vt:lpstr>
      <vt:lpstr>Общее психоэмоциональное состояние</vt:lpstr>
      <vt:lpstr>Уровень агрессивности</vt:lpstr>
      <vt:lpstr>Уровень тревожности</vt:lpstr>
      <vt:lpstr>Уровень коммуникации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</dc:title>
  <cp:lastModifiedBy>Надежда</cp:lastModifiedBy>
  <cp:revision>68</cp:revision>
  <dcterms:modified xsi:type="dcterms:W3CDTF">2022-03-30T11:23:55Z</dcterms:modified>
</cp:coreProperties>
</file>