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73" r:id="rId2"/>
    <p:sldId id="306" r:id="rId3"/>
    <p:sldId id="330" r:id="rId4"/>
    <p:sldId id="283" r:id="rId5"/>
    <p:sldId id="329" r:id="rId6"/>
    <p:sldId id="324" r:id="rId7"/>
    <p:sldId id="323" r:id="rId8"/>
    <p:sldId id="333" r:id="rId9"/>
    <p:sldId id="275" r:id="rId10"/>
    <p:sldId id="328" r:id="rId11"/>
    <p:sldId id="332" r:id="rId12"/>
    <p:sldId id="298" r:id="rId13"/>
    <p:sldId id="318" r:id="rId14"/>
    <p:sldId id="284" r:id="rId15"/>
    <p:sldId id="289" r:id="rId16"/>
    <p:sldId id="305" r:id="rId17"/>
    <p:sldId id="307" r:id="rId18"/>
    <p:sldId id="285" r:id="rId19"/>
    <p:sldId id="317" r:id="rId20"/>
    <p:sldId id="325" r:id="rId21"/>
    <p:sldId id="331" r:id="rId22"/>
    <p:sldId id="320" r:id="rId23"/>
    <p:sldId id="321" r:id="rId24"/>
    <p:sldId id="315" r:id="rId25"/>
    <p:sldId id="278" r:id="rId2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66"/>
    <a:srgbClr val="C5E0B2"/>
    <a:srgbClr val="52F4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E73C33-6407-435C-B9C2-2A6B8E6E5DA9}" type="datetimeFigureOut">
              <a:rPr lang="ru-RU" smtClean="0"/>
              <a:pPr/>
              <a:t>19.03.2022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1B260F-F231-4964-A5C9-EEA028133B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70331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8830F-A62E-46D7-9D5B-0603FFB3943A}" type="datetimeFigureOut">
              <a:rPr lang="ru-RU" smtClean="0"/>
              <a:pPr/>
              <a:t>19.03.2022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80545-9BF7-4DA8-8F73-65105DAA3D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0164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8830F-A62E-46D7-9D5B-0603FFB3943A}" type="datetimeFigureOut">
              <a:rPr lang="ru-RU" smtClean="0"/>
              <a:pPr/>
              <a:t>19.03.2022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80545-9BF7-4DA8-8F73-65105DAA3D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90428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8830F-A62E-46D7-9D5B-0603FFB3943A}" type="datetimeFigureOut">
              <a:rPr lang="ru-RU" smtClean="0"/>
              <a:pPr/>
              <a:t>19.03.2022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80545-9BF7-4DA8-8F73-65105DAA3D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3181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8830F-A62E-46D7-9D5B-0603FFB3943A}" type="datetimeFigureOut">
              <a:rPr lang="ru-RU" smtClean="0"/>
              <a:pPr/>
              <a:t>19.03.2022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80545-9BF7-4DA8-8F73-65105DAA3D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9439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8830F-A62E-46D7-9D5B-0603FFB3943A}" type="datetimeFigureOut">
              <a:rPr lang="ru-RU" smtClean="0"/>
              <a:pPr/>
              <a:t>19.03.2022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80545-9BF7-4DA8-8F73-65105DAA3D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267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8830F-A62E-46D7-9D5B-0603FFB3943A}" type="datetimeFigureOut">
              <a:rPr lang="ru-RU" smtClean="0"/>
              <a:pPr/>
              <a:t>19.03.2022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80545-9BF7-4DA8-8F73-65105DAA3D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58902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8830F-A62E-46D7-9D5B-0603FFB3943A}" type="datetimeFigureOut">
              <a:rPr lang="ru-RU" smtClean="0"/>
              <a:pPr/>
              <a:t>19.03.2022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80545-9BF7-4DA8-8F73-65105DAA3D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07701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8830F-A62E-46D7-9D5B-0603FFB3943A}" type="datetimeFigureOut">
              <a:rPr lang="ru-RU" smtClean="0"/>
              <a:pPr/>
              <a:t>19.03.2022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80545-9BF7-4DA8-8F73-65105DAA3D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6204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8830F-A62E-46D7-9D5B-0603FFB3943A}" type="datetimeFigureOut">
              <a:rPr lang="ru-RU" smtClean="0"/>
              <a:pPr/>
              <a:t>19.03.2022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80545-9BF7-4DA8-8F73-65105DAA3D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9581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8830F-A62E-46D7-9D5B-0603FFB3943A}" type="datetimeFigureOut">
              <a:rPr lang="ru-RU" smtClean="0"/>
              <a:pPr/>
              <a:t>19.03.2022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80545-9BF7-4DA8-8F73-65105DAA3D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8701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8830F-A62E-46D7-9D5B-0603FFB3943A}" type="datetimeFigureOut">
              <a:rPr lang="ru-RU" smtClean="0"/>
              <a:pPr/>
              <a:t>19.03.2022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80545-9BF7-4DA8-8F73-65105DAA3D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348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C8830F-A62E-46D7-9D5B-0603FFB3943A}" type="datetimeFigureOut">
              <a:rPr lang="ru-RU" smtClean="0"/>
              <a:pPr/>
              <a:t>19.03.2022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280545-9BF7-4DA8-8F73-65105DAA3D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8337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1178"/>
          </a:xfrm>
          <a:prstGeom prst="rect">
            <a:avLst/>
          </a:prstGeom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255593" y="497632"/>
            <a:ext cx="10088739" cy="1066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Муниципальное автономное дошкольное образовательное учреждение  Новоуральского</a:t>
            </a:r>
            <a:r>
              <a:rPr kumimoji="0" lang="ru-RU" sz="2000" b="1" i="0" u="none" strike="noStrike" kern="0" cap="none" spc="0" normalizeH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городского округа - </a:t>
            </a: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детский сад комбинированного вида «Гармония»</a:t>
            </a:r>
            <a:r>
              <a:rPr kumimoji="0" lang="ru-RU" sz="2000" b="1" i="0" u="none" strike="noStrike" kern="0" cap="none" spc="0" normalizeH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структурное подразделение</a:t>
            </a:r>
            <a:r>
              <a:rPr kumimoji="0" lang="ru-RU" sz="2000" b="1" i="0" u="none" strike="noStrike" kern="0" cap="none" spc="0" normalizeH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000" b="1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kumimoji="0" lang="ru-RU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етский</a:t>
            </a: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сад № 10 «Теремок»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88917" y="4518115"/>
            <a:ext cx="704373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Воспитатель: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Усманова  Наталия Юрьевна 1 КК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19367" y="1563950"/>
            <a:ext cx="949884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</a:t>
            </a:r>
            <a:endParaRPr lang="ru-RU" sz="3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«Театрализованная деятельность – как метод развития речевой активности у детей раннего возраста</a:t>
            </a:r>
            <a:r>
              <a:rPr lang="ru-RU" sz="3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1431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26187" y="1943094"/>
            <a:ext cx="5292619" cy="35900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3798396" y="2333767"/>
            <a:ext cx="45281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55"/>
          <a:stretch/>
        </p:blipFill>
        <p:spPr>
          <a:xfrm>
            <a:off x="5295330" y="1091822"/>
            <a:ext cx="5936777" cy="5045218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42681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98396" y="2333767"/>
            <a:ext cx="45281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57367" y="751344"/>
            <a:ext cx="1087726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Перед началом нашей деятельности была проведена работа с родителями. </a:t>
            </a: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Силами родителей пополнили кукольный театр новыми героями, изготовили театр на палочках,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театр-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топотушки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пополнили уголок «Ряженья» новыми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костюмами, театр в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чемодане,истории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в мешочке.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28" t="9861" r="8088" b="15376"/>
          <a:stretch/>
        </p:blipFill>
        <p:spPr>
          <a:xfrm>
            <a:off x="4428696" y="3678920"/>
            <a:ext cx="3643953" cy="23987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275" y="3678920"/>
            <a:ext cx="3562064" cy="22352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3744" y="3678920"/>
            <a:ext cx="3508917" cy="22787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17892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05471" y="796176"/>
            <a:ext cx="53256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Конусный театр, бумажный театр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155" y="3021273"/>
            <a:ext cx="5280167" cy="29700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0390" y="3101666"/>
            <a:ext cx="4994325" cy="28093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2914177" y="1618228"/>
            <a:ext cx="670029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Побуждает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выражать свои эмоции мимикой, учить детей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координировать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движения рук.</a:t>
            </a:r>
          </a:p>
        </p:txBody>
      </p:sp>
    </p:spTree>
    <p:extLst>
      <p:ext uri="{BB962C8B-B14F-4D97-AF65-F5344CB8AC3E}">
        <p14:creationId xmlns:p14="http://schemas.microsoft.com/office/powerpoint/2010/main" val="2952216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7" name="Прямоугольник с двумя скругленными противолежащими углами 6"/>
          <p:cNvSpPr/>
          <p:nvPr/>
        </p:nvSpPr>
        <p:spPr bwMode="auto">
          <a:xfrm>
            <a:off x="1628776" y="1457316"/>
            <a:ext cx="10086975" cy="2071702"/>
          </a:xfrm>
          <a:prstGeom prst="round2DiagRect">
            <a:avLst>
              <a:gd name="adj1" fmla="val 50000"/>
              <a:gd name="adj2" fmla="val 0"/>
            </a:avLst>
          </a:prstGeom>
          <a:noFill/>
          <a:ln w="57150">
            <a:noFill/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457200" marR="0" indent="-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imes New Roman" pitchFamily="18" charset="0"/>
                <a:ea typeface="Tahoma" pitchFamily="34" charset="0"/>
                <a:cs typeface="Times New Roman" pitchFamily="18" charset="0"/>
              </a:rPr>
              <a:t>	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Прямоугольник с двумя скругленными противолежащими углами 8"/>
          <p:cNvSpPr/>
          <p:nvPr/>
        </p:nvSpPr>
        <p:spPr bwMode="auto">
          <a:xfrm>
            <a:off x="1652588" y="3292405"/>
            <a:ext cx="10086975" cy="1290646"/>
          </a:xfrm>
          <a:prstGeom prst="round2DiagRect">
            <a:avLst>
              <a:gd name="adj1" fmla="val 50000"/>
              <a:gd name="adj2" fmla="val 0"/>
            </a:avLst>
          </a:prstGeom>
          <a:noFill/>
          <a:ln w="57150">
            <a:noFill/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imes New Roman" pitchFamily="18" charset="0"/>
                <a:ea typeface="Tahoma" pitchFamily="34" charset="0"/>
                <a:cs typeface="Times New Roman" pitchFamily="18" charset="0"/>
              </a:rPr>
              <a:t>	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 bwMode="auto">
          <a:xfrm>
            <a:off x="1728788" y="4400550"/>
            <a:ext cx="10086975" cy="1290646"/>
          </a:xfrm>
          <a:prstGeom prst="round2DiagRect">
            <a:avLst>
              <a:gd name="adj1" fmla="val 50000"/>
              <a:gd name="adj2" fmla="val 0"/>
            </a:avLst>
          </a:prstGeom>
          <a:noFill/>
          <a:ln w="57150">
            <a:noFill/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imes New Roman" pitchFamily="18" charset="0"/>
                <a:ea typeface="Tahoma" pitchFamily="34" charset="0"/>
                <a:cs typeface="Times New Roman" pitchFamily="18" charset="0"/>
              </a:rPr>
              <a:t>	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299" y="2161678"/>
            <a:ext cx="5807976" cy="43559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9222" y="2085080"/>
            <a:ext cx="3289111" cy="43854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108614" y="410060"/>
            <a:ext cx="797477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Настольный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театр</a:t>
            </a:r>
          </a:p>
          <a:p>
            <a:pPr algn="ctr"/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Помогает учить детей координировать движения рук 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глаз.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Сопровождать движения пальцев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речью.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Побуждает выражать свои эмоции посредством мимики и речи.</a:t>
            </a:r>
          </a:p>
        </p:txBody>
      </p:sp>
    </p:spTree>
    <p:extLst>
      <p:ext uri="{BB962C8B-B14F-4D97-AF65-F5344CB8AC3E}">
        <p14:creationId xmlns:p14="http://schemas.microsoft.com/office/powerpoint/2010/main" val="3044639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48"/>
            <a:ext cx="12192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747713" y="1874223"/>
            <a:ext cx="98440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/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	 	</a:t>
            </a:r>
            <a:endParaRPr lang="ru-RU" sz="2800" b="1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947" y="457200"/>
            <a:ext cx="4957336" cy="41318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7127" y="3254690"/>
            <a:ext cx="4156044" cy="32440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7456713" y="598714"/>
            <a:ext cx="41801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Пальчиковый театр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451678" y="1556657"/>
            <a:ext cx="4012442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Способствует развитию речи, внимания,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памяти.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Формирует пространственные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представления.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Развивает ловкость, точность, выразительность, координацию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движений.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Повышает работоспособность, тонус коры головного мозга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Движение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кистями рук, игра с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пальцами ускоряют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процесс речевого и умственного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развития.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1702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48"/>
            <a:ext cx="12192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00186" y="1147990"/>
            <a:ext cx="977360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endParaRPr lang="ru-RU" sz="2600" b="1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5686" y="2088365"/>
            <a:ext cx="3806356" cy="27085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1214652" y="547825"/>
            <a:ext cx="102085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Театр масок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Способствует развитию психофизических способностей, помогает развивать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воображение, творческие способности, мышление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память.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6937" y="3028825"/>
            <a:ext cx="3538120" cy="28059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686" y="1923554"/>
            <a:ext cx="3407228" cy="42452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48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76" t="10860" r="7192" b="8058"/>
          <a:stretch/>
        </p:blipFill>
        <p:spPr>
          <a:xfrm>
            <a:off x="968988" y="3077572"/>
            <a:ext cx="5408039" cy="30707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3757" y="2842019"/>
            <a:ext cx="4709995" cy="34016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5636527" y="750627"/>
            <a:ext cx="1847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3200" b="1" dirty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9684" y="903027"/>
            <a:ext cx="1067406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Вязаный театр</a:t>
            </a:r>
          </a:p>
          <a:p>
            <a:pPr algn="ctr"/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Развивает моторно – двигательную, зрительную, слуховую координацию.</a:t>
            </a:r>
          </a:p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Формирует творческие способности, артистизм. Обогащает пассивный и активный словарь.</a:t>
            </a:r>
          </a:p>
        </p:txBody>
      </p:sp>
    </p:spTree>
    <p:extLst>
      <p:ext uri="{BB962C8B-B14F-4D97-AF65-F5344CB8AC3E}">
        <p14:creationId xmlns:p14="http://schemas.microsoft.com/office/powerpoint/2010/main" val="2687679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279176" y="805217"/>
            <a:ext cx="3000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8942" y="2133600"/>
            <a:ext cx="3755571" cy="40624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8047" y="2079171"/>
            <a:ext cx="3794524" cy="40554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1091821" y="728273"/>
            <a:ext cx="1018122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Театр из рукавички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Благодаря ему у детей развивается связная речь, память, фантазия, развивает мелкую моторику рук и пальцев, сплачивает детский коллектив.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7679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Прямоугольник с двумя скругленными противолежащими углами 6"/>
          <p:cNvSpPr/>
          <p:nvPr/>
        </p:nvSpPr>
        <p:spPr bwMode="auto">
          <a:xfrm>
            <a:off x="1628776" y="1457316"/>
            <a:ext cx="10086975" cy="2071702"/>
          </a:xfrm>
          <a:prstGeom prst="round2DiagRect">
            <a:avLst>
              <a:gd name="adj1" fmla="val 50000"/>
              <a:gd name="adj2" fmla="val 0"/>
            </a:avLst>
          </a:prstGeom>
          <a:noFill/>
          <a:ln w="57150">
            <a:noFill/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457200" marR="0" indent="-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imes New Roman" pitchFamily="18" charset="0"/>
                <a:ea typeface="Tahoma" pitchFamily="34" charset="0"/>
                <a:cs typeface="Times New Roman" pitchFamily="18" charset="0"/>
              </a:rPr>
              <a:t>	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Прямоугольник с двумя скругленными противолежащими углами 8"/>
          <p:cNvSpPr/>
          <p:nvPr/>
        </p:nvSpPr>
        <p:spPr bwMode="auto">
          <a:xfrm>
            <a:off x="1652588" y="3292405"/>
            <a:ext cx="10086975" cy="1290646"/>
          </a:xfrm>
          <a:prstGeom prst="round2DiagRect">
            <a:avLst>
              <a:gd name="adj1" fmla="val 50000"/>
              <a:gd name="adj2" fmla="val 0"/>
            </a:avLst>
          </a:prstGeom>
          <a:noFill/>
          <a:ln w="57150">
            <a:noFill/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imes New Roman" pitchFamily="18" charset="0"/>
                <a:ea typeface="Tahoma" pitchFamily="34" charset="0"/>
                <a:cs typeface="Times New Roman" pitchFamily="18" charset="0"/>
              </a:rPr>
              <a:t>	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 bwMode="auto">
          <a:xfrm>
            <a:off x="1728788" y="4400550"/>
            <a:ext cx="10086975" cy="1290646"/>
          </a:xfrm>
          <a:prstGeom prst="round2DiagRect">
            <a:avLst>
              <a:gd name="adj1" fmla="val 50000"/>
              <a:gd name="adj2" fmla="val 0"/>
            </a:avLst>
          </a:prstGeom>
          <a:noFill/>
          <a:ln w="57150">
            <a:noFill/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imes New Roman" pitchFamily="18" charset="0"/>
                <a:ea typeface="Tahoma" pitchFamily="34" charset="0"/>
                <a:cs typeface="Times New Roman" pitchFamily="18" charset="0"/>
              </a:rPr>
              <a:t>	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48000" y="2167116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48147" y="479750"/>
            <a:ext cx="73938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Театр на фланелеграфе, магнитный театр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711" y="2688453"/>
            <a:ext cx="2701774" cy="36023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8279" y="2703058"/>
            <a:ext cx="2795442" cy="36023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6202" y="2459503"/>
            <a:ext cx="2831798" cy="37757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600200" y="1120675"/>
            <a:ext cx="859971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Развивают творческие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способности.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Содействуют эстетическому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воспитанию.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Развивают ловкость, умение управлять своими движениями, концентрировать внимание на одном виде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деятельности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61249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296"/>
            <a:ext cx="12192000" cy="6858000"/>
          </a:xfrm>
          <a:prstGeom prst="rect">
            <a:avLst/>
          </a:prstGeom>
        </p:spPr>
      </p:pic>
      <p:sp>
        <p:nvSpPr>
          <p:cNvPr id="7" name="Прямоугольник с двумя скругленными противолежащими углами 6"/>
          <p:cNvSpPr/>
          <p:nvPr/>
        </p:nvSpPr>
        <p:spPr bwMode="auto">
          <a:xfrm>
            <a:off x="1628776" y="1457316"/>
            <a:ext cx="10086975" cy="2071702"/>
          </a:xfrm>
          <a:prstGeom prst="round2DiagRect">
            <a:avLst>
              <a:gd name="adj1" fmla="val 50000"/>
              <a:gd name="adj2" fmla="val 0"/>
            </a:avLst>
          </a:prstGeom>
          <a:noFill/>
          <a:ln w="57150">
            <a:noFill/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457200" marR="0" indent="-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imes New Roman" pitchFamily="18" charset="0"/>
                <a:ea typeface="Tahoma" pitchFamily="34" charset="0"/>
                <a:cs typeface="Times New Roman" pitchFamily="18" charset="0"/>
              </a:rPr>
              <a:t>	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Прямоугольник с двумя скругленными противолежащими углами 8"/>
          <p:cNvSpPr/>
          <p:nvPr/>
        </p:nvSpPr>
        <p:spPr bwMode="auto">
          <a:xfrm>
            <a:off x="1284098" y="3937728"/>
            <a:ext cx="10086975" cy="1290646"/>
          </a:xfrm>
          <a:prstGeom prst="round2DiagRect">
            <a:avLst>
              <a:gd name="adj1" fmla="val 50000"/>
              <a:gd name="adj2" fmla="val 0"/>
            </a:avLst>
          </a:prstGeom>
          <a:noFill/>
          <a:ln w="57150">
            <a:noFill/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imes New Roman" pitchFamily="18" charset="0"/>
                <a:ea typeface="Tahoma" pitchFamily="34" charset="0"/>
                <a:cs typeface="Times New Roman" pitchFamily="18" charset="0"/>
              </a:rPr>
              <a:t>	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 bwMode="auto">
          <a:xfrm>
            <a:off x="6327585" y="4804012"/>
            <a:ext cx="5488178" cy="887184"/>
          </a:xfrm>
          <a:prstGeom prst="round2DiagRect">
            <a:avLst>
              <a:gd name="adj1" fmla="val 50000"/>
              <a:gd name="adj2" fmla="val 0"/>
            </a:avLst>
          </a:prstGeom>
          <a:noFill/>
          <a:ln w="57150">
            <a:noFill/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176" y="1193599"/>
            <a:ext cx="3870491" cy="51606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598" y="2700570"/>
            <a:ext cx="4753763" cy="35653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2954421" y="532263"/>
            <a:ext cx="56470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Игры с театром кукол «Би-ба-</a:t>
            </a:r>
            <a:r>
              <a:rPr lang="ru-RU" sz="2800" b="1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бо</a:t>
            </a:r>
            <a:r>
              <a:rPr lang="ru-RU" sz="28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777950" y="1688148"/>
            <a:ext cx="51224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ети полностью отождествляют себя.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4779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842962" y="1200138"/>
            <a:ext cx="10001249" cy="757250"/>
          </a:xfrm>
          <a:prstGeom prst="round2DiagRect">
            <a:avLst/>
          </a:prstGeom>
          <a:noFill/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dirty="0">
              <a:solidFill>
                <a:schemeClr val="tx1">
                  <a:lumMod val="65000"/>
                  <a:lumOff val="35000"/>
                </a:schemeClr>
              </a:solidFill>
              <a:latin typeface="Arial Black" pitchFamily="34" charset="0"/>
            </a:endParaRPr>
          </a:p>
        </p:txBody>
      </p:sp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771526" y="2200272"/>
            <a:ext cx="10044112" cy="1152128"/>
          </a:xfrm>
          <a:prstGeom prst="round2DiagRect">
            <a:avLst/>
          </a:prstGeom>
          <a:noFill/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b="1" dirty="0">
              <a:solidFill>
                <a:schemeClr val="tx1">
                  <a:lumMod val="65000"/>
                  <a:lumOff val="35000"/>
                </a:schemeClr>
              </a:solidFill>
              <a:latin typeface="Arial Black" pitchFamily="34" charset="0"/>
            </a:endParaRPr>
          </a:p>
        </p:txBody>
      </p:sp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814388" y="3700470"/>
            <a:ext cx="10058400" cy="936104"/>
          </a:xfrm>
          <a:prstGeom prst="round2DiagRect">
            <a:avLst/>
          </a:prstGeom>
          <a:noFill/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defRPr/>
            </a:pPr>
            <a:endParaRPr lang="ru-RU" b="1" dirty="0">
              <a:solidFill>
                <a:schemeClr val="tx1">
                  <a:lumMod val="65000"/>
                  <a:lumOff val="35000"/>
                </a:schemeClr>
              </a:solidFill>
              <a:latin typeface="Arial Black" pitchFamily="34" charset="0"/>
            </a:endParaRPr>
          </a:p>
        </p:txBody>
      </p:sp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542927" y="4857750"/>
            <a:ext cx="9801224" cy="1357312"/>
          </a:xfrm>
          <a:prstGeom prst="round2DiagRect">
            <a:avLst/>
          </a:prstGeom>
          <a:noFill/>
          <a:ln w="38100">
            <a:noFill/>
          </a:ln>
        </p:spPr>
        <p:style>
          <a:lnRef idx="2">
            <a:schemeClr val="accent6"/>
          </a:lnRef>
          <a:fillRef idx="1001">
            <a:schemeClr val="lt2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74320" indent="-274320">
              <a:defRPr/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  <a:cs typeface="Times New Roman" pitchFamily="18" charset="0"/>
              </a:rPr>
              <a:t>	</a:t>
            </a:r>
            <a:endParaRPr lang="ru-RU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668740"/>
            <a:ext cx="10515600" cy="5508223"/>
          </a:xfrm>
        </p:spPr>
        <p:txBody>
          <a:bodyPr/>
          <a:lstStyle/>
          <a:p>
            <a:pPr marL="0" indent="0" algn="ctr">
              <a:buNone/>
            </a:pPr>
            <a:endParaRPr lang="ru-RU" sz="4800" i="1" dirty="0" smtClean="0"/>
          </a:p>
          <a:p>
            <a:pPr marL="0" indent="0" algn="ctr">
              <a:buNone/>
            </a:pPr>
            <a:endParaRPr lang="ru-RU" sz="4800" i="1" dirty="0"/>
          </a:p>
          <a:p>
            <a:pPr marL="0" indent="0" algn="ctr">
              <a:buNone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«Театр – это волшебный край, в котором ребёнок радуется, играя, а в игре он познаёт мир!»</a:t>
            </a:r>
          </a:p>
          <a:p>
            <a:pPr marL="0" indent="0" algn="r">
              <a:buNone/>
            </a:pPr>
            <a:endParaRPr lang="ru-RU" sz="4000" dirty="0"/>
          </a:p>
        </p:txBody>
      </p:sp>
      <p:sp>
        <p:nvSpPr>
          <p:cNvPr id="2" name="TextBox 1"/>
          <p:cNvSpPr txBox="1"/>
          <p:nvPr/>
        </p:nvSpPr>
        <p:spPr>
          <a:xfrm>
            <a:off x="7451679" y="5573487"/>
            <a:ext cx="30242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С.И.Мерзлякова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0942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48"/>
            <a:ext cx="12192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747713" y="1874223"/>
            <a:ext cx="98440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/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	 	</a:t>
            </a:r>
            <a:endParaRPr lang="ru-RU" sz="2800" b="1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9756" y="1467338"/>
            <a:ext cx="5657857" cy="39233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864358" y="1659285"/>
            <a:ext cx="381682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Малыши третьего года жизни быстро запоминают слова всех персонажей, часто импровизируют.</a:t>
            </a:r>
          </a:p>
          <a:p>
            <a:pPr algn="just"/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Речь становится более выразительной,</a:t>
            </a:r>
          </a:p>
          <a:p>
            <a:pPr algn="just"/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грамотной.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8565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279176" y="805217"/>
            <a:ext cx="3000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44967" y="805217"/>
            <a:ext cx="6702220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Театрализованная деятельность включена:</a:t>
            </a:r>
          </a:p>
          <a:p>
            <a:pPr marL="285750" indent="-285750" algn="just">
              <a:buFontTx/>
              <a:buChar char="-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 все режимные моменты,</a:t>
            </a:r>
          </a:p>
          <a:p>
            <a:pPr marL="285750" indent="-285750" algn="just">
              <a:buFontTx/>
              <a:buChar char="-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совместную деятельность взрослых и детей,</a:t>
            </a:r>
          </a:p>
          <a:p>
            <a:pPr marL="285750" indent="-285750" algn="just">
              <a:buFontTx/>
              <a:buChar char="-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самостоятельную деятельность детей.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247" y="2832780"/>
            <a:ext cx="5809367" cy="32677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6961" y="2922761"/>
            <a:ext cx="4117075" cy="30878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22942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Прямоугольник с двумя скругленными противолежащими углами 6"/>
          <p:cNvSpPr/>
          <p:nvPr/>
        </p:nvSpPr>
        <p:spPr bwMode="auto">
          <a:xfrm>
            <a:off x="1628776" y="1457316"/>
            <a:ext cx="10086975" cy="2071702"/>
          </a:xfrm>
          <a:prstGeom prst="round2DiagRect">
            <a:avLst>
              <a:gd name="adj1" fmla="val 50000"/>
              <a:gd name="adj2" fmla="val 0"/>
            </a:avLst>
          </a:prstGeom>
          <a:noFill/>
          <a:ln w="57150">
            <a:noFill/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457200" marR="0" indent="-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imes New Roman" pitchFamily="18" charset="0"/>
                <a:ea typeface="Tahoma" pitchFamily="34" charset="0"/>
                <a:cs typeface="Times New Roman" pitchFamily="18" charset="0"/>
              </a:rPr>
              <a:t>	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Прямоугольник с двумя скругленными противолежащими углами 8"/>
          <p:cNvSpPr/>
          <p:nvPr/>
        </p:nvSpPr>
        <p:spPr bwMode="auto">
          <a:xfrm>
            <a:off x="1652588" y="3292405"/>
            <a:ext cx="10086975" cy="1290646"/>
          </a:xfrm>
          <a:prstGeom prst="round2DiagRect">
            <a:avLst>
              <a:gd name="adj1" fmla="val 50000"/>
              <a:gd name="adj2" fmla="val 0"/>
            </a:avLst>
          </a:prstGeom>
          <a:noFill/>
          <a:ln w="57150">
            <a:noFill/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imes New Roman" pitchFamily="18" charset="0"/>
                <a:ea typeface="Tahoma" pitchFamily="34" charset="0"/>
                <a:cs typeface="Times New Roman" pitchFamily="18" charset="0"/>
              </a:rPr>
              <a:t>	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 bwMode="auto">
          <a:xfrm>
            <a:off x="1728788" y="4400550"/>
            <a:ext cx="10086975" cy="1290646"/>
          </a:xfrm>
          <a:prstGeom prst="round2DiagRect">
            <a:avLst>
              <a:gd name="adj1" fmla="val 50000"/>
              <a:gd name="adj2" fmla="val 0"/>
            </a:avLst>
          </a:prstGeom>
          <a:noFill/>
          <a:ln w="57150">
            <a:noFill/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imes New Roman" pitchFamily="18" charset="0"/>
                <a:ea typeface="Tahoma" pitchFamily="34" charset="0"/>
                <a:cs typeface="Times New Roman" pitchFamily="18" charset="0"/>
              </a:rPr>
              <a:t>	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935779" y="716646"/>
            <a:ext cx="8320442" cy="1262975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Театр кукол – это замечательное путешествие в страну ожившей сказки!</a:t>
            </a:r>
          </a:p>
          <a:p>
            <a:pPr marL="0" indent="0" algn="ctr">
              <a:buNone/>
            </a:pPr>
            <a:endParaRPr lang="ru-RU" sz="3600" i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060" y="2183642"/>
            <a:ext cx="5167952" cy="38759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6075" y="2493167"/>
            <a:ext cx="4389873" cy="32924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10324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Прямоугольник с двумя скругленными противолежащими углами 6"/>
          <p:cNvSpPr/>
          <p:nvPr/>
        </p:nvSpPr>
        <p:spPr bwMode="auto">
          <a:xfrm>
            <a:off x="1628776" y="1457316"/>
            <a:ext cx="10086975" cy="2071702"/>
          </a:xfrm>
          <a:prstGeom prst="round2DiagRect">
            <a:avLst>
              <a:gd name="adj1" fmla="val 50000"/>
              <a:gd name="adj2" fmla="val 0"/>
            </a:avLst>
          </a:prstGeom>
          <a:noFill/>
          <a:ln w="57150">
            <a:noFill/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457200" marR="0" indent="-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imes New Roman" pitchFamily="18" charset="0"/>
                <a:ea typeface="Tahoma" pitchFamily="34" charset="0"/>
                <a:cs typeface="Times New Roman" pitchFamily="18" charset="0"/>
              </a:rPr>
              <a:t>	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Прямоугольник с двумя скругленными противолежащими углами 8"/>
          <p:cNvSpPr/>
          <p:nvPr/>
        </p:nvSpPr>
        <p:spPr bwMode="auto">
          <a:xfrm>
            <a:off x="1652588" y="3292405"/>
            <a:ext cx="10086975" cy="1290646"/>
          </a:xfrm>
          <a:prstGeom prst="round2DiagRect">
            <a:avLst>
              <a:gd name="adj1" fmla="val 50000"/>
              <a:gd name="adj2" fmla="val 0"/>
            </a:avLst>
          </a:prstGeom>
          <a:noFill/>
          <a:ln w="57150">
            <a:noFill/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imes New Roman" pitchFamily="18" charset="0"/>
                <a:ea typeface="Tahoma" pitchFamily="34" charset="0"/>
                <a:cs typeface="Times New Roman" pitchFamily="18" charset="0"/>
              </a:rPr>
              <a:t>	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 bwMode="auto">
          <a:xfrm>
            <a:off x="1728788" y="4400550"/>
            <a:ext cx="10086975" cy="1290646"/>
          </a:xfrm>
          <a:prstGeom prst="round2DiagRect">
            <a:avLst>
              <a:gd name="adj1" fmla="val 50000"/>
              <a:gd name="adj2" fmla="val 0"/>
            </a:avLst>
          </a:prstGeom>
          <a:noFill/>
          <a:ln w="57150">
            <a:noFill/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imes New Roman" pitchFamily="18" charset="0"/>
                <a:ea typeface="Tahoma" pitchFamily="34" charset="0"/>
                <a:cs typeface="Times New Roman" pitchFamily="18" charset="0"/>
              </a:rPr>
              <a:t>	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5071" y="2320120"/>
            <a:ext cx="5428804" cy="40260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 rot="10800000" flipV="1">
            <a:off x="1828797" y="783417"/>
            <a:ext cx="929640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«Дети должны жить в мире красоты, игры, сказки, музыки, рисунка, фантазии и творчества». 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                            Сухомлинский В.А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0925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Прямоугольник с двумя скругленными противолежащими углами 6"/>
          <p:cNvSpPr/>
          <p:nvPr/>
        </p:nvSpPr>
        <p:spPr bwMode="auto">
          <a:xfrm>
            <a:off x="1628776" y="1457316"/>
            <a:ext cx="10086975" cy="2071702"/>
          </a:xfrm>
          <a:prstGeom prst="round2DiagRect">
            <a:avLst>
              <a:gd name="adj1" fmla="val 50000"/>
              <a:gd name="adj2" fmla="val 0"/>
            </a:avLst>
          </a:prstGeom>
          <a:noFill/>
          <a:ln w="57150">
            <a:noFill/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457200" marR="0" indent="-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imes New Roman" pitchFamily="18" charset="0"/>
                <a:ea typeface="Tahoma" pitchFamily="34" charset="0"/>
                <a:cs typeface="Times New Roman" pitchFamily="18" charset="0"/>
              </a:rPr>
              <a:t>	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Прямоугольник с двумя скругленными противолежащими углами 8"/>
          <p:cNvSpPr/>
          <p:nvPr/>
        </p:nvSpPr>
        <p:spPr bwMode="auto">
          <a:xfrm>
            <a:off x="1652588" y="3292405"/>
            <a:ext cx="10086975" cy="1290646"/>
          </a:xfrm>
          <a:prstGeom prst="round2DiagRect">
            <a:avLst>
              <a:gd name="adj1" fmla="val 50000"/>
              <a:gd name="adj2" fmla="val 0"/>
            </a:avLst>
          </a:prstGeom>
          <a:noFill/>
          <a:ln w="57150">
            <a:noFill/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imes New Roman" pitchFamily="18" charset="0"/>
                <a:ea typeface="Tahoma" pitchFamily="34" charset="0"/>
                <a:cs typeface="Times New Roman" pitchFamily="18" charset="0"/>
              </a:rPr>
              <a:t>	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 bwMode="auto">
          <a:xfrm>
            <a:off x="1728788" y="4400550"/>
            <a:ext cx="10086975" cy="1290646"/>
          </a:xfrm>
          <a:prstGeom prst="round2DiagRect">
            <a:avLst>
              <a:gd name="adj1" fmla="val 50000"/>
              <a:gd name="adj2" fmla="val 0"/>
            </a:avLst>
          </a:prstGeom>
          <a:noFill/>
          <a:ln w="57150">
            <a:noFill/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imes New Roman" pitchFamily="18" charset="0"/>
                <a:ea typeface="Tahoma" pitchFamily="34" charset="0"/>
                <a:cs typeface="Times New Roman" pitchFamily="18" charset="0"/>
              </a:rPr>
              <a:t>	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 rot="10800000" flipV="1">
            <a:off x="1276102" y="1768911"/>
            <a:ext cx="963979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 процессе театрализованной игры дети узнают об окружающем мире. Так же во время игры у них развивается речь, психические процессы, развивается эмоционально-волевая сфера, развивается чувство коллективизма, совершенствуется моторика, происходит развитие творческих способностей.</a:t>
            </a:r>
          </a:p>
        </p:txBody>
      </p:sp>
    </p:spTree>
    <p:extLst>
      <p:ext uri="{BB962C8B-B14F-4D97-AF65-F5344CB8AC3E}">
        <p14:creationId xmlns:p14="http://schemas.microsoft.com/office/powerpoint/2010/main" val="649341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75837" y="1032938"/>
            <a:ext cx="60478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 внимание!</a:t>
            </a:r>
            <a:endParaRPr lang="ru-RU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04147" y="408651"/>
            <a:ext cx="59837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</a:t>
            </a:r>
            <a:endParaRPr lang="ru-RU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0102" y="2233267"/>
            <a:ext cx="5159342" cy="41397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00676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842962" y="1200138"/>
            <a:ext cx="10001249" cy="757250"/>
          </a:xfrm>
          <a:prstGeom prst="round2DiagRect">
            <a:avLst/>
          </a:prstGeom>
          <a:noFill/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dirty="0">
              <a:solidFill>
                <a:schemeClr val="tx1">
                  <a:lumMod val="65000"/>
                  <a:lumOff val="35000"/>
                </a:schemeClr>
              </a:solidFill>
              <a:latin typeface="Arial Black" pitchFamily="34" charset="0"/>
            </a:endParaRPr>
          </a:p>
        </p:txBody>
      </p:sp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771526" y="2200272"/>
            <a:ext cx="10044112" cy="1152128"/>
          </a:xfrm>
          <a:prstGeom prst="round2DiagRect">
            <a:avLst/>
          </a:prstGeom>
          <a:noFill/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b="1" dirty="0">
              <a:solidFill>
                <a:schemeClr val="tx1">
                  <a:lumMod val="65000"/>
                  <a:lumOff val="35000"/>
                </a:schemeClr>
              </a:solidFill>
              <a:latin typeface="Arial Black" pitchFamily="34" charset="0"/>
            </a:endParaRPr>
          </a:p>
        </p:txBody>
      </p:sp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814388" y="3700470"/>
            <a:ext cx="10058400" cy="936104"/>
          </a:xfrm>
          <a:prstGeom prst="round2DiagRect">
            <a:avLst/>
          </a:prstGeom>
          <a:noFill/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defRPr/>
            </a:pPr>
            <a:endParaRPr lang="ru-RU" b="1" dirty="0">
              <a:solidFill>
                <a:schemeClr val="tx1">
                  <a:lumMod val="65000"/>
                  <a:lumOff val="35000"/>
                </a:schemeClr>
              </a:solidFill>
              <a:latin typeface="Arial Black" pitchFamily="34" charset="0"/>
            </a:endParaRPr>
          </a:p>
        </p:txBody>
      </p:sp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542927" y="4857750"/>
            <a:ext cx="9801224" cy="1357312"/>
          </a:xfrm>
          <a:prstGeom prst="round2DiagRect">
            <a:avLst/>
          </a:prstGeom>
          <a:noFill/>
          <a:ln w="38100">
            <a:noFill/>
          </a:ln>
        </p:spPr>
        <p:style>
          <a:lnRef idx="2">
            <a:schemeClr val="accent6"/>
          </a:lnRef>
          <a:fillRef idx="1001">
            <a:schemeClr val="lt2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74320" indent="-274320">
              <a:defRPr/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  <a:cs typeface="Times New Roman" pitchFamily="18" charset="0"/>
              </a:rPr>
              <a:t>	</a:t>
            </a:r>
            <a:endParaRPr lang="ru-RU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7281" y="1200138"/>
            <a:ext cx="9977438" cy="509657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В период раннего детства маленький ребенок активно познает окружающий мир, он приобретает опыт эмоционально-практического взаимодействия со взрослыми и сверстниками. Это наиболее целесообразный период для развития речи детей. </a:t>
            </a:r>
          </a:p>
        </p:txBody>
      </p:sp>
    </p:spTree>
    <p:extLst>
      <p:ext uri="{BB962C8B-B14F-4D97-AF65-F5344CB8AC3E}">
        <p14:creationId xmlns:p14="http://schemas.microsoft.com/office/powerpoint/2010/main" val="102984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929639" y="1569720"/>
            <a:ext cx="9277351" cy="3898582"/>
          </a:xfrm>
          <a:prstGeom prst="round2DiagRect">
            <a:avLst/>
          </a:prstGeom>
          <a:noFill/>
          <a:ln w="38100">
            <a:noFill/>
          </a:ln>
        </p:spPr>
        <p:style>
          <a:lnRef idx="2">
            <a:schemeClr val="accent6"/>
          </a:lnRef>
          <a:fillRef idx="1001">
            <a:schemeClr val="lt2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 fontAlgn="base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  <a:cs typeface="Times New Roman" pitchFamily="18" charset="0"/>
              </a:rPr>
              <a:t>	</a:t>
            </a:r>
            <a:endParaRPr lang="ru-RU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 Black" pitchFamily="34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296"/>
            <a:ext cx="12192000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865854"/>
            <a:ext cx="10515600" cy="565834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Театр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– один из самых доступных видов искусства для детей, помогающий решить многие актуальные проблемы педагогики 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психологии.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3701" y="2333766"/>
            <a:ext cx="5031473" cy="37736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30942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842962" y="1200138"/>
            <a:ext cx="10001249" cy="757250"/>
          </a:xfrm>
          <a:prstGeom prst="round2DiagRect">
            <a:avLst/>
          </a:prstGeom>
          <a:noFill/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dirty="0">
              <a:solidFill>
                <a:schemeClr val="tx1">
                  <a:lumMod val="65000"/>
                  <a:lumOff val="35000"/>
                </a:schemeClr>
              </a:solidFill>
              <a:latin typeface="Arial Black" pitchFamily="34" charset="0"/>
            </a:endParaRPr>
          </a:p>
        </p:txBody>
      </p:sp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771526" y="2200272"/>
            <a:ext cx="10044112" cy="1152128"/>
          </a:xfrm>
          <a:prstGeom prst="round2DiagRect">
            <a:avLst/>
          </a:prstGeom>
          <a:noFill/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b="1" dirty="0">
              <a:solidFill>
                <a:schemeClr val="tx1">
                  <a:lumMod val="65000"/>
                  <a:lumOff val="35000"/>
                </a:schemeClr>
              </a:solidFill>
              <a:latin typeface="Arial Black" pitchFamily="34" charset="0"/>
            </a:endParaRPr>
          </a:p>
        </p:txBody>
      </p:sp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814388" y="3700470"/>
            <a:ext cx="10058400" cy="936104"/>
          </a:xfrm>
          <a:prstGeom prst="round2DiagRect">
            <a:avLst/>
          </a:prstGeom>
          <a:noFill/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defRPr/>
            </a:pPr>
            <a:endParaRPr lang="ru-RU" b="1" dirty="0">
              <a:solidFill>
                <a:schemeClr val="tx1">
                  <a:lumMod val="65000"/>
                  <a:lumOff val="35000"/>
                </a:schemeClr>
              </a:solidFill>
              <a:latin typeface="Arial Black" pitchFamily="34" charset="0"/>
            </a:endParaRPr>
          </a:p>
        </p:txBody>
      </p:sp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542927" y="4857750"/>
            <a:ext cx="9801224" cy="1357312"/>
          </a:xfrm>
          <a:prstGeom prst="round2DiagRect">
            <a:avLst/>
          </a:prstGeom>
          <a:noFill/>
          <a:ln w="38100">
            <a:noFill/>
          </a:ln>
        </p:spPr>
        <p:style>
          <a:lnRef idx="2">
            <a:schemeClr val="accent6"/>
          </a:lnRef>
          <a:fillRef idx="1001">
            <a:schemeClr val="lt2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74320" indent="-274320">
              <a:defRPr/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  <a:cs typeface="Times New Roman" pitchFamily="18" charset="0"/>
              </a:rPr>
              <a:t>	</a:t>
            </a:r>
            <a:endParaRPr lang="ru-RU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598288"/>
            <a:ext cx="10515600" cy="5508223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endParaRPr lang="ru-RU" sz="4800" i="1" dirty="0" smtClean="0"/>
          </a:p>
          <a:p>
            <a:pPr marL="0" indent="0" algn="ctr"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Актуальность</a:t>
            </a:r>
          </a:p>
          <a:p>
            <a:pPr marL="0" indent="0" algn="just">
              <a:buNone/>
            </a:pP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Театрализованная деятельность позволяет решать многие педагогические задачи, касающиеся формирования выразительности речи ребенка, интеллектуального и художественно – эстетического воспитания. </a:t>
            </a:r>
          </a:p>
          <a:p>
            <a:pPr marL="0" indent="0" algn="just">
              <a:buNone/>
            </a:pP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Участвуя в театрализованных играх, дети становятся участниками разных событий из жизни людей, животных, растений, что дает им возможность глубже познать окружающий мир. </a:t>
            </a:r>
            <a:endParaRPr lang="ru-RU" sz="3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4635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929639" y="1569720"/>
            <a:ext cx="9277351" cy="3898582"/>
          </a:xfrm>
          <a:prstGeom prst="round2DiagRect">
            <a:avLst/>
          </a:prstGeom>
          <a:noFill/>
          <a:ln w="38100">
            <a:noFill/>
          </a:ln>
        </p:spPr>
        <p:style>
          <a:lnRef idx="2">
            <a:schemeClr val="accent6"/>
          </a:lnRef>
          <a:fillRef idx="1001">
            <a:schemeClr val="lt2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 fontAlgn="base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  <a:cs typeface="Times New Roman" pitchFamily="18" charset="0"/>
              </a:rPr>
              <a:t>	</a:t>
            </a:r>
            <a:endParaRPr lang="ru-RU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 Black" pitchFamily="34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355" y="423081"/>
            <a:ext cx="9962866" cy="575388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Цель:</a:t>
            </a:r>
          </a:p>
          <a:p>
            <a:pPr marL="0" indent="0" algn="just"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Развитие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устойчивого интереса к театрализованной игровой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деятельности, активизация и обогащение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словаря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детей, совершенствование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диалогической речи, </a:t>
            </a:r>
          </a:p>
          <a:p>
            <a:pPr marL="0" indent="0" algn="just"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способствование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проявлению самостоятельности, активности в игре с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персонажами-игрушками.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3223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929639" y="1569720"/>
            <a:ext cx="9277351" cy="3898582"/>
          </a:xfrm>
          <a:prstGeom prst="round2DiagRect">
            <a:avLst/>
          </a:prstGeom>
          <a:noFill/>
          <a:ln w="38100">
            <a:noFill/>
          </a:ln>
        </p:spPr>
        <p:style>
          <a:lnRef idx="2">
            <a:schemeClr val="accent6"/>
          </a:lnRef>
          <a:fillRef idx="1001">
            <a:schemeClr val="lt2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 fontAlgn="base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  <a:cs typeface="Times New Roman" pitchFamily="18" charset="0"/>
              </a:rPr>
              <a:t>	</a:t>
            </a:r>
            <a:endParaRPr lang="ru-RU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 Black" pitchFamily="34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423081"/>
            <a:ext cx="10515600" cy="575388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4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 marL="0" indent="0" algn="ctr">
              <a:buNone/>
            </a:pPr>
            <a:endParaRPr lang="ru-RU" sz="44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Развивать память,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внимание;</a:t>
            </a:r>
            <a:endParaRPr lang="ru-RU" sz="30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Развивать умение слушать речь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взрослого;</a:t>
            </a:r>
            <a:endParaRPr lang="ru-RU" sz="30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Развивать эмоциональность;</a:t>
            </a:r>
            <a:endParaRPr lang="ru-RU" sz="30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Развивать 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умственную и речевую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активность;</a:t>
            </a:r>
            <a:endParaRPr lang="ru-RU" sz="30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Развивать умение драматизировать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небольшие отрывки </a:t>
            </a:r>
          </a:p>
          <a:p>
            <a:pPr marL="0" indent="0" algn="just">
              <a:buNone/>
            </a:pP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 из 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народных сказок с помощью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взрослого.</a:t>
            </a:r>
            <a:endParaRPr lang="ru-RU" sz="3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6759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929639" y="1569720"/>
            <a:ext cx="9277351" cy="3898582"/>
          </a:xfrm>
          <a:prstGeom prst="round2DiagRect">
            <a:avLst/>
          </a:prstGeom>
          <a:noFill/>
          <a:ln w="38100">
            <a:noFill/>
          </a:ln>
        </p:spPr>
        <p:style>
          <a:lnRef idx="2">
            <a:schemeClr val="accent6"/>
          </a:lnRef>
          <a:fillRef idx="1001">
            <a:schemeClr val="lt2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 fontAlgn="base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  <a:cs typeface="Times New Roman" pitchFamily="18" charset="0"/>
              </a:rPr>
              <a:t>	</a:t>
            </a:r>
            <a:endParaRPr lang="ru-RU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 Black" pitchFamily="34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642070"/>
            <a:ext cx="10515600" cy="575388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Перспективное планирование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14" b="3244"/>
          <a:stretch/>
        </p:blipFill>
        <p:spPr>
          <a:xfrm>
            <a:off x="763139" y="1733266"/>
            <a:ext cx="3393022" cy="45037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239"/>
          <a:stretch/>
        </p:blipFill>
        <p:spPr>
          <a:xfrm>
            <a:off x="4270611" y="1978925"/>
            <a:ext cx="3483381" cy="41497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51" b="12836"/>
          <a:stretch/>
        </p:blipFill>
        <p:spPr>
          <a:xfrm>
            <a:off x="8153400" y="1733266"/>
            <a:ext cx="3499701" cy="45037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19532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98396" y="2333767"/>
            <a:ext cx="45281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2161" y="1787856"/>
            <a:ext cx="5340322" cy="40052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58"/>
          <a:stretch/>
        </p:blipFill>
        <p:spPr>
          <a:xfrm>
            <a:off x="593405" y="1787856"/>
            <a:ext cx="5373546" cy="39032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130057" y="513728"/>
            <a:ext cx="99318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Развивающая предметно-пространственная среда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4267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1909</TotalTime>
  <Words>596</Words>
  <Application>Microsoft Office PowerPoint</Application>
  <PresentationFormat>Широкоэкранный</PresentationFormat>
  <Paragraphs>103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2" baseType="lpstr">
      <vt:lpstr>Arial</vt:lpstr>
      <vt:lpstr>Arial Black</vt:lpstr>
      <vt:lpstr>Calibri</vt:lpstr>
      <vt:lpstr>Calibri Light</vt:lpstr>
      <vt:lpstr>Tahoma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natalija.usmanova@outlook.com</cp:lastModifiedBy>
  <cp:revision>174</cp:revision>
  <dcterms:created xsi:type="dcterms:W3CDTF">2018-10-03T13:29:20Z</dcterms:created>
  <dcterms:modified xsi:type="dcterms:W3CDTF">2022-03-19T03:29:32Z</dcterms:modified>
</cp:coreProperties>
</file>