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B1A26"/>
    <a:srgbClr val="A8D02A"/>
    <a:srgbClr val="57BA40"/>
    <a:srgbClr val="FF0066"/>
    <a:srgbClr val="5CB1FE"/>
    <a:srgbClr val="FF6161"/>
    <a:srgbClr val="C52435"/>
    <a:srgbClr val="FCF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7ECFDF1-F6F9-453F-A6B4-A48E3B8942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4D18A86-9B60-4E41-BDC1-8CBC3DBE71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8B0DA9-719A-4E39-9971-0F595C33C2B6}" type="slidenum">
              <a:rPr lang="en-US" altLang="ru-RU" smtClean="0">
                <a:latin typeface="Arial" charset="0"/>
                <a:cs typeface="Arial" charset="0"/>
              </a:rPr>
              <a:pPr/>
              <a:t>6</a:t>
            </a:fld>
            <a:endParaRPr lang="en-US" altLang="ru-RU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mtClean="0">
                <a:latin typeface="Arial" charset="0"/>
              </a:rPr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200">
                <a:latin typeface="Arial Black" panose="020B0A04020102020204" pitchFamily="34" charset="0"/>
                <a:cs typeface="+mn-cs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/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EF81-A248-4957-8FBD-772E8084DE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A3B49-E275-4DB0-9674-4784B17D75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1CE6-2959-4664-88C3-D83C524284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0048-C2AE-4565-9536-1DA53DDF3B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60CE-AF16-43E1-BDE5-33C64A0D1C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59E1-9582-4F48-8ACE-42E868C1BB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3D37-D76F-4174-9C56-59908A7B80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52F7-84E9-4569-95C5-A3ECDD5206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2D36-1C5E-4658-A927-3F86503CC9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6B9A-F0E3-4CDB-A8A1-A44EDA8AB5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6632-EDD4-4AFC-B6DA-61E80F9F0E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6F69-55D8-44BC-97DE-609DDFD70D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C3BD-E13F-4CAB-B192-F0845ECE8C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DF287-5AF2-48EF-B117-AE1C32ABC3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6F02-C15D-4014-AB73-923DF8FEF5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64F2-FBEB-45CA-AFBA-0576A76354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4F1F8DF-67EF-4674-AE17-893455A52F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 l="8247" t="62003" r="46538"/>
          <a:stretch>
            <a:fillRect/>
          </a:stretch>
        </p:blipFill>
        <p:spPr bwMode="auto">
          <a:xfrm>
            <a:off x="323850" y="3521075"/>
            <a:ext cx="20161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7005638" y="2168525"/>
            <a:ext cx="109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Franklin Gothic Medium" pitchFamily="34" charset="0"/>
              </a:rPr>
              <a:t>МАДОУ</a:t>
            </a:r>
            <a:endParaRPr lang="ru-RU" sz="2000"/>
          </a:p>
        </p:txBody>
      </p:sp>
      <p:sp>
        <p:nvSpPr>
          <p:cNvPr id="20483" name="Прямоугольник 10"/>
          <p:cNvSpPr>
            <a:spLocks noChangeArrowheads="1"/>
          </p:cNvSpPr>
          <p:nvPr/>
        </p:nvSpPr>
        <p:spPr bwMode="auto">
          <a:xfrm>
            <a:off x="6091238" y="2713038"/>
            <a:ext cx="3063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Medium" pitchFamily="34" charset="0"/>
              </a:rPr>
              <a:t>"Детский сад №165 </a:t>
            </a:r>
          </a:p>
          <a:p>
            <a:pPr algn="ctr"/>
            <a:r>
              <a:rPr lang="ru-RU">
                <a:latin typeface="Franklin Gothic Medium" pitchFamily="34" charset="0"/>
              </a:rPr>
              <a:t>комбинированного вида </a:t>
            </a:r>
          </a:p>
          <a:p>
            <a:pPr algn="ctr"/>
            <a:r>
              <a:rPr lang="ru-RU">
                <a:latin typeface="Franklin Gothic Medium" pitchFamily="34" charset="0"/>
              </a:rPr>
              <a:t>Ново-Савиновского района г. Казани"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8" y="1920875"/>
            <a:ext cx="4808537" cy="2405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«Утренний круг» </a:t>
            </a:r>
          </a:p>
          <a:p>
            <a:pPr algn="ctr">
              <a:defRPr/>
            </a:pPr>
            <a:r>
              <a:rPr lang="ru-RU" sz="2400" i="1">
                <a:solidFill>
                  <a:srgbClr val="2C29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как средство формирования</a:t>
            </a:r>
            <a:r>
              <a:rPr lang="ru-RU" sz="2400" i="1">
                <a:solidFill>
                  <a:srgbClr val="2C29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взаимодействия и </a:t>
            </a:r>
            <a:r>
              <a:rPr lang="ru-RU" sz="2400" i="1">
                <a:solidFill>
                  <a:srgbClr val="2C29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</a:t>
            </a:r>
          </a:p>
          <a:p>
            <a:pPr algn="ctr">
              <a:defRPr/>
            </a:pPr>
            <a:r>
              <a:rPr lang="ru-RU" sz="2400" i="1">
                <a:solidFill>
                  <a:srgbClr val="2C29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эмоционального контакта </a:t>
            </a:r>
          </a:p>
          <a:p>
            <a:pPr algn="ctr">
              <a:defRPr/>
            </a:pPr>
            <a:r>
              <a:rPr lang="ru-RU" sz="2400" i="1">
                <a:solidFill>
                  <a:srgbClr val="2C29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у детей с расстройством аутистического спектра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7270750" y="3914775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Franklin Gothic Medium" pitchFamily="34" charset="0"/>
              </a:rPr>
              <a:t>202</a:t>
            </a:r>
            <a:r>
              <a:rPr lang="ru-RU" sz="1400"/>
              <a:t>2</a:t>
            </a:r>
            <a:r>
              <a:rPr lang="ru-RU" sz="1400">
                <a:latin typeface="Franklin Gothic Medium" pitchFamily="34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89413" y="5794375"/>
            <a:ext cx="2147887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Работу подготовил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:</a:t>
            </a: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4427538" y="6237288"/>
            <a:ext cx="151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Franklin Gothic Demi" pitchFamily="34" charset="0"/>
              </a:rPr>
              <a:t>Хряпкина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32" t="13418" r="3137"/>
          <a:stretch/>
        </p:blipFill>
        <p:spPr>
          <a:xfrm>
            <a:off x="4716016" y="3645024"/>
            <a:ext cx="4176464" cy="2970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8032"/>
          <a:stretch/>
        </p:blipFill>
        <p:spPr>
          <a:xfrm>
            <a:off x="442020" y="412602"/>
            <a:ext cx="511540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432425" y="1706563"/>
            <a:ext cx="346075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B1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Снятие психоэмоционального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9B1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напряжения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913" y="5153025"/>
            <a:ext cx="1892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Расслабление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/>
          <p:cNvPicPr>
            <a:picLocks noChangeAspect="1"/>
          </p:cNvPicPr>
          <p:nvPr/>
        </p:nvPicPr>
        <p:blipFill>
          <a:blip r:embed="rId2"/>
          <a:srcRect l="8247" t="62003" r="46538"/>
          <a:stretch>
            <a:fillRect/>
          </a:stretch>
        </p:blipFill>
        <p:spPr bwMode="auto">
          <a:xfrm>
            <a:off x="323850" y="3521075"/>
            <a:ext cx="20161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539750" y="2565400"/>
            <a:ext cx="496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9B1A26"/>
                </a:solidFill>
                <a:latin typeface="Franklin Gothic Dem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50" y="549275"/>
            <a:ext cx="5473700" cy="5275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ru-RU" sz="2400" i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cs typeface="Times New Roman" pitchFamily="18" charset="0"/>
              </a:rPr>
              <a:t>Цель:</a:t>
            </a:r>
            <a:r>
              <a:rPr lang="ru-RU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Сформировать эмоциональный контакт 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ru-RU" sz="2400" i="1" u="sng">
                <a:solidFill>
                  <a:srgbClr val="A8D0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cs typeface="Times New Roman" pitchFamily="18" charset="0"/>
              </a:rPr>
              <a:t>Задачи: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Учить детей взаимодействовать друг с другом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способности детей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Обучить инициировать движения и коммуникацию в группе</a:t>
            </a:r>
            <a:endParaRPr lang="ru-RU" sz="2400"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0375" y="1341438"/>
            <a:ext cx="31734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52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Утро начинается</a:t>
            </a:r>
          </a:p>
        </p:txBody>
      </p:sp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997200"/>
            <a:ext cx="42132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587" t="10429" r="2785"/>
          <a:stretch/>
        </p:blipFill>
        <p:spPr>
          <a:xfrm>
            <a:off x="395536" y="476672"/>
            <a:ext cx="471431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35000" y="4724400"/>
            <a:ext cx="362426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A8D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Педагог созывает детей </a:t>
            </a:r>
          </a:p>
          <a:p>
            <a:pPr algn="ctr">
              <a:defRPr/>
            </a:pPr>
            <a:r>
              <a:rPr lang="ru-RU" sz="2400" dirty="0">
                <a:solidFill>
                  <a:srgbClr val="A8D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на утренний 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0075" r="7475"/>
          <a:stretch/>
        </p:blipFill>
        <p:spPr>
          <a:xfrm>
            <a:off x="1331641" y="980729"/>
            <a:ext cx="66759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331913" y="484188"/>
            <a:ext cx="4175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B935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Тактильное взаимодействие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4888" y="5943600"/>
            <a:ext cx="3030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Зрительный контакт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3588" t="9567" r="12102" b="5528"/>
          <a:stretch/>
        </p:blipFill>
        <p:spPr>
          <a:xfrm>
            <a:off x="3203848" y="1340768"/>
            <a:ext cx="5618471" cy="442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8" name="Стрелка вправо 4"/>
          <p:cNvSpPr>
            <a:spLocks noChangeArrowheads="1"/>
          </p:cNvSpPr>
          <p:nvPr/>
        </p:nvSpPr>
        <p:spPr bwMode="auto">
          <a:xfrm>
            <a:off x="323850" y="2133600"/>
            <a:ext cx="2735263" cy="2663825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7519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CFCFC"/>
                </a:solidFill>
                <a:latin typeface="Franklin Gothic Demi" pitchFamily="34" charset="0"/>
              </a:rPr>
              <a:t>Комплекс </a:t>
            </a:r>
          </a:p>
          <a:p>
            <a:pPr algn="ctr"/>
            <a:r>
              <a:rPr lang="ru-RU">
                <a:solidFill>
                  <a:srgbClr val="FCFCFC"/>
                </a:solidFill>
                <a:latin typeface="Franklin Gothic Demi" pitchFamily="34" charset="0"/>
              </a:rPr>
              <a:t>ритмических игр </a:t>
            </a:r>
          </a:p>
          <a:p>
            <a:pPr algn="ctr"/>
            <a:r>
              <a:rPr lang="ru-RU">
                <a:solidFill>
                  <a:srgbClr val="FCFCFC"/>
                </a:solidFill>
                <a:latin typeface="Franklin Gothic Demi" pitchFamily="34" charset="0"/>
              </a:rPr>
              <a:t>с эмоциональным </a:t>
            </a:r>
          </a:p>
          <a:p>
            <a:pPr algn="ctr"/>
            <a:r>
              <a:rPr lang="ru-RU">
                <a:solidFill>
                  <a:srgbClr val="FCFCFC"/>
                </a:solidFill>
                <a:latin typeface="Franklin Gothic Demi" pitchFamily="34" charset="0"/>
              </a:rPr>
              <a:t>заражением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5096" r="28296"/>
          <a:stretch/>
        </p:blipFill>
        <p:spPr>
          <a:xfrm>
            <a:off x="375936" y="404664"/>
            <a:ext cx="4330968" cy="384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4195" t="3441" r="8379" b="3647"/>
          <a:stretch/>
        </p:blipFill>
        <p:spPr>
          <a:xfrm>
            <a:off x="4706904" y="2780928"/>
            <a:ext cx="407171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Стрелка влево 6"/>
          <p:cNvSpPr>
            <a:spLocks noChangeArrowheads="1"/>
          </p:cNvSpPr>
          <p:nvPr/>
        </p:nvSpPr>
        <p:spPr bwMode="auto">
          <a:xfrm>
            <a:off x="5148263" y="681038"/>
            <a:ext cx="3095625" cy="1800225"/>
          </a:xfrm>
          <a:prstGeom prst="leftArrow">
            <a:avLst>
              <a:gd name="adj1" fmla="val 50000"/>
              <a:gd name="adj2" fmla="val 49987"/>
            </a:avLst>
          </a:prstGeom>
          <a:solidFill>
            <a:srgbClr val="57BA4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CFCFC"/>
                </a:solidFill>
              </a:rPr>
              <a:t>Выполнение действий </a:t>
            </a:r>
          </a:p>
          <a:p>
            <a:pPr algn="ctr"/>
            <a:r>
              <a:rPr lang="ru-RU" sz="1600" b="1">
                <a:solidFill>
                  <a:srgbClr val="FCFCFC"/>
                </a:solidFill>
              </a:rPr>
              <a:t>по подражанию</a:t>
            </a:r>
          </a:p>
        </p:txBody>
      </p:sp>
      <p:sp>
        <p:nvSpPr>
          <p:cNvPr id="25604" name="Стрелка вправо 7"/>
          <p:cNvSpPr>
            <a:spLocks noChangeArrowheads="1"/>
          </p:cNvSpPr>
          <p:nvPr/>
        </p:nvSpPr>
        <p:spPr bwMode="auto">
          <a:xfrm>
            <a:off x="1187450" y="4405313"/>
            <a:ext cx="2879725" cy="2119312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7519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FCFCFC"/>
                </a:solidFill>
              </a:rPr>
              <a:t>Выполнение ритмичных и </a:t>
            </a:r>
          </a:p>
          <a:p>
            <a:r>
              <a:rPr lang="ru-RU" sz="1400" b="1">
                <a:solidFill>
                  <a:srgbClr val="FCFCFC"/>
                </a:solidFill>
              </a:rPr>
              <a:t>координированных движений </a:t>
            </a:r>
          </a:p>
          <a:p>
            <a:r>
              <a:rPr lang="ru-RU" sz="1400" b="1">
                <a:solidFill>
                  <a:srgbClr val="FCFCFC"/>
                </a:solidFill>
              </a:rPr>
              <a:t>в коллективе</a:t>
            </a:r>
            <a:endParaRPr lang="ru-RU" sz="1400" b="1">
              <a:solidFill>
                <a:srgbClr val="FCFCFC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81300"/>
            <a:ext cx="4321175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5082" t="12712" r="13818" b="5414"/>
          <a:stretch/>
        </p:blipFill>
        <p:spPr>
          <a:xfrm>
            <a:off x="395536" y="476672"/>
            <a:ext cx="4392488" cy="379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10175" y="1341438"/>
            <a:ext cx="31908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9B1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Развитие сенсорных </a:t>
            </a:r>
          </a:p>
          <a:p>
            <a:pPr algn="ctr">
              <a:defRPr/>
            </a:pPr>
            <a:r>
              <a:rPr lang="ru-RU" sz="2400" dirty="0">
                <a:solidFill>
                  <a:srgbClr val="9B1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ощущений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65400"/>
            <a:ext cx="4121150" cy="7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2247" t="16328"/>
          <a:stretch/>
        </p:blipFill>
        <p:spPr>
          <a:xfrm>
            <a:off x="323528" y="548680"/>
            <a:ext cx="4644008" cy="346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24450" y="1341438"/>
            <a:ext cx="3665538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52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Сюжетные игры </a:t>
            </a:r>
          </a:p>
          <a:p>
            <a:pPr algn="ctr">
              <a:defRPr/>
            </a:pPr>
            <a:r>
              <a:rPr lang="ru-RU" sz="2000" dirty="0">
                <a:solidFill>
                  <a:srgbClr val="C52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+mn-cs"/>
              </a:rPr>
              <a:t>с использованием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375" y="784225"/>
            <a:ext cx="6235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Релаксация с использованием</a:t>
            </a:r>
            <a:r>
              <a:rPr lang="ru-RU" sz="2400" b="1" i="1" dirty="0">
                <a:solidFill>
                  <a:srgbClr val="FFC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ц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ве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то</a:t>
            </a:r>
            <a:r>
              <a:rPr lang="ru-RU" sz="2400" b="1" i="1" dirty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му</a:t>
            </a:r>
            <a:r>
              <a:rPr lang="ru-RU" sz="2400" b="1" i="1" dirty="0">
                <a:solidFill>
                  <a:srgbClr val="5CB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зы</a:t>
            </a:r>
            <a:r>
              <a:rPr lang="ru-RU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+mn-cs"/>
              </a:rPr>
              <a:t>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020" r="9542"/>
          <a:stretch/>
        </p:blipFill>
        <p:spPr>
          <a:xfrm>
            <a:off x="1619672" y="1268760"/>
            <a:ext cx="6251128" cy="531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251</TotalTime>
  <Words>103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Franklin Gothic Medium</vt:lpstr>
      <vt:lpstr>Franklin Gothic Demi</vt:lpstr>
      <vt:lpstr>Times New Roman</vt:lpstr>
      <vt:lpstr>Calibri</vt:lpstr>
      <vt:lpstr>Wingdings</vt:lpstr>
      <vt:lpstr>Default Design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dc:description>http://propowerpoint.ru - Áåñïëàòíûå øàáëîíû äëÿ ïðåçåíòàöèé. Ïîëåçíûå ñîâåòû è óðîêè  _x000d__x000d_
PowerPoint .</dc:description>
  <cp:lastModifiedBy>yulia80103@outlook.com</cp:lastModifiedBy>
  <cp:revision>28</cp:revision>
  <dcterms:created xsi:type="dcterms:W3CDTF">2020-10-13T16:08:13Z</dcterms:created>
  <dcterms:modified xsi:type="dcterms:W3CDTF">2022-03-21T10:01:49Z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