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84" r:id="rId3"/>
    <p:sldId id="257" r:id="rId4"/>
    <p:sldId id="277" r:id="rId5"/>
    <p:sldId id="279" r:id="rId6"/>
    <p:sldId id="280" r:id="rId7"/>
    <p:sldId id="300" r:id="rId8"/>
    <p:sldId id="281" r:id="rId9"/>
    <p:sldId id="285" r:id="rId10"/>
    <p:sldId id="292" r:id="rId11"/>
    <p:sldId id="296" r:id="rId12"/>
    <p:sldId id="299" r:id="rId13"/>
    <p:sldId id="286" r:id="rId14"/>
    <p:sldId id="290" r:id="rId15"/>
    <p:sldId id="288" r:id="rId16"/>
    <p:sldId id="297" r:id="rId17"/>
    <p:sldId id="298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66215436980975"/>
          <c:y val="5.5818615489631469E-2"/>
          <c:w val="0.60208709091793955"/>
          <c:h val="0.83427986961642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развития детей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0.86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7-1641-8586-7E7F4441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11680"/>
        <c:axId val="216473600"/>
      </c:barChart>
      <c:catAx>
        <c:axId val="2163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6473600"/>
        <c:crosses val="autoZero"/>
        <c:auto val="1"/>
        <c:lblAlgn val="ctr"/>
        <c:lblOffset val="100"/>
        <c:noMultiLvlLbl val="0"/>
      </c:catAx>
      <c:valAx>
        <c:axId val="216473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631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36380891142989"/>
          <c:y val="0.37340823676178669"/>
          <c:w val="0.19076323640669957"/>
          <c:h val="0.2033612390449813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9686497521143"/>
          <c:y val="2.8184601924759401E-2"/>
          <c:w val="0.73666976523767858"/>
          <c:h val="0.55131233595800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36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B-6D4E-A7EE-B3DEEEF9F5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36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B-6D4E-A7EE-B3DEEEF9F5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38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1B-6D4E-A7EE-B3DEEEF9F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195200"/>
        <c:axId val="340196736"/>
      </c:barChart>
      <c:catAx>
        <c:axId val="34019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196736"/>
        <c:crosses val="autoZero"/>
        <c:auto val="1"/>
        <c:lblAlgn val="ctr"/>
        <c:lblOffset val="100"/>
        <c:noMultiLvlLbl val="0"/>
      </c:catAx>
      <c:valAx>
        <c:axId val="34019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195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Консультации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108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7-E74D-8A77-669C7729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238336"/>
        <c:axId val="340239872"/>
      </c:barChart>
      <c:catAx>
        <c:axId val="34023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239872"/>
        <c:crosses val="autoZero"/>
        <c:auto val="1"/>
        <c:lblAlgn val="ctr"/>
        <c:lblOffset val="100"/>
        <c:tickLblSkip val="1"/>
        <c:noMultiLvlLbl val="0"/>
      </c:catAx>
      <c:valAx>
        <c:axId val="34023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238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5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1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42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2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2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9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6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37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image" Target="../media/image15.png" /><Relationship Id="rId7" Type="http://schemas.openxmlformats.org/officeDocument/2006/relationships/image" Target="../media/image13.png" /><Relationship Id="rId12" Type="http://schemas.openxmlformats.org/officeDocument/2006/relationships/image" Target="../media/image3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11" Type="http://schemas.openxmlformats.org/officeDocument/2006/relationships/image" Target="../media/image29.png" /><Relationship Id="rId5" Type="http://schemas.openxmlformats.org/officeDocument/2006/relationships/image" Target="../media/image14.png" /><Relationship Id="rId10" Type="http://schemas.openxmlformats.org/officeDocument/2006/relationships/image" Target="../media/image28.png" /><Relationship Id="rId4" Type="http://schemas.openxmlformats.org/officeDocument/2006/relationships/image" Target="../media/image11.png" /><Relationship Id="rId9" Type="http://schemas.openxmlformats.org/officeDocument/2006/relationships/image" Target="../media/image27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image" Target="../media/image15.png" /><Relationship Id="rId7" Type="http://schemas.openxmlformats.org/officeDocument/2006/relationships/image" Target="../media/image13.png" /><Relationship Id="rId12" Type="http://schemas.openxmlformats.org/officeDocument/2006/relationships/image" Target="../media/image3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11" Type="http://schemas.openxmlformats.org/officeDocument/2006/relationships/image" Target="../media/image33.jpeg" /><Relationship Id="rId5" Type="http://schemas.openxmlformats.org/officeDocument/2006/relationships/image" Target="../media/image14.png" /><Relationship Id="rId10" Type="http://schemas.openxmlformats.org/officeDocument/2006/relationships/image" Target="../media/image32.jpeg" /><Relationship Id="rId4" Type="http://schemas.openxmlformats.org/officeDocument/2006/relationships/image" Target="../media/image11.png" /><Relationship Id="rId9" Type="http://schemas.openxmlformats.org/officeDocument/2006/relationships/image" Target="../media/image31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 /><Relationship Id="rId3" Type="http://schemas.openxmlformats.org/officeDocument/2006/relationships/image" Target="../media/image15.png" /><Relationship Id="rId7" Type="http://schemas.openxmlformats.org/officeDocument/2006/relationships/image" Target="../media/image13.png" /><Relationship Id="rId12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11" Type="http://schemas.openxmlformats.org/officeDocument/2006/relationships/image" Target="../media/image38.jpeg" /><Relationship Id="rId5" Type="http://schemas.openxmlformats.org/officeDocument/2006/relationships/image" Target="../media/image14.png" /><Relationship Id="rId10" Type="http://schemas.openxmlformats.org/officeDocument/2006/relationships/image" Target="../media/image37.jpeg" /><Relationship Id="rId4" Type="http://schemas.openxmlformats.org/officeDocument/2006/relationships/image" Target="../media/image11.png" /><Relationship Id="rId9" Type="http://schemas.openxmlformats.org/officeDocument/2006/relationships/image" Target="../media/image36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5.png" /><Relationship Id="rId7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5.png" /><Relationship Id="rId4" Type="http://schemas.openxmlformats.org/officeDocument/2006/relationships/image" Target="../media/image13.png" /><Relationship Id="rId9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4.png" /><Relationship Id="rId7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5.png" /><Relationship Id="rId5" Type="http://schemas.openxmlformats.org/officeDocument/2006/relationships/image" Target="../media/image10.png" /><Relationship Id="rId4" Type="http://schemas.openxmlformats.org/officeDocument/2006/relationships/image" Target="../media/image12.png" /><Relationship Id="rId9" Type="http://schemas.openxmlformats.org/officeDocument/2006/relationships/chart" Target="../charts/chart1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14.pn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png" /><Relationship Id="rId5" Type="http://schemas.openxmlformats.org/officeDocument/2006/relationships/image" Target="../media/image15.png" /><Relationship Id="rId10" Type="http://schemas.openxmlformats.org/officeDocument/2006/relationships/image" Target="../media/image10.png" /><Relationship Id="rId4" Type="http://schemas.openxmlformats.org/officeDocument/2006/relationships/chart" Target="../charts/chart3.xml" /><Relationship Id="rId9" Type="http://schemas.openxmlformats.org/officeDocument/2006/relationships/image" Target="../media/image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7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7" Type="http://schemas.openxmlformats.org/officeDocument/2006/relationships/image" Target="../media/image1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1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5.png" /><Relationship Id="rId7" Type="http://schemas.openxmlformats.org/officeDocument/2006/relationships/image" Target="../media/image1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5.png" /><Relationship Id="rId7" Type="http://schemas.openxmlformats.org/officeDocument/2006/relationships/hyperlink" Target="../&#1050;&#1055;%20&#1059;&#1083;&#1072;&#1093;&#1072;&#1085;/&#1042;&#1080;&#1076;&#1077;&#1086;&#1088;&#1086;&#1083;&#1080;&#1082;&#1080;%20&#1056;&#1057;&#1062;%20&#1050;&#1091;&#1073;&#1101;&#1081;&#1101;/&#1074;&#1080;&#1076;&#1077;&#1086;&#1088;&#1086;&#1083;&#1080;&#1082;%20&#1052;&#1072;&#1083;&#1099;&#1096;&#1086;&#1082;/&#1045;&#1054;&#1052;.mp4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png" /><Relationship Id="rId10" Type="http://schemas.openxmlformats.org/officeDocument/2006/relationships/image" Target="../media/image12.png" /><Relationship Id="rId4" Type="http://schemas.openxmlformats.org/officeDocument/2006/relationships/image" Target="../media/image13.png" /><Relationship Id="rId9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5.png" /><Relationship Id="rId7" Type="http://schemas.openxmlformats.org/officeDocument/2006/relationships/image" Target="../media/image1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11" Type="http://schemas.openxmlformats.org/officeDocument/2006/relationships/image" Target="../media/image10.png" /><Relationship Id="rId5" Type="http://schemas.openxmlformats.org/officeDocument/2006/relationships/image" Target="../media/image11.png" /><Relationship Id="rId10" Type="http://schemas.openxmlformats.org/officeDocument/2006/relationships/image" Target="../media/image9.png" /><Relationship Id="rId4" Type="http://schemas.openxmlformats.org/officeDocument/2006/relationships/image" Target="../media/image19.jpeg" /><Relationship Id="rId9" Type="http://schemas.openxmlformats.org/officeDocument/2006/relationships/image" Target="../media/image21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5.png" /><Relationship Id="rId3" Type="http://schemas.openxmlformats.org/officeDocument/2006/relationships/image" Target="../media/image15.png" /><Relationship Id="rId7" Type="http://schemas.openxmlformats.org/officeDocument/2006/relationships/image" Target="../media/image11.png" /><Relationship Id="rId12" Type="http://schemas.openxmlformats.org/officeDocument/2006/relationships/image" Target="../media/image2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11" Type="http://schemas.openxmlformats.org/officeDocument/2006/relationships/image" Target="../media/image25.jpeg" /><Relationship Id="rId5" Type="http://schemas.openxmlformats.org/officeDocument/2006/relationships/image" Target="../media/image12.png" /><Relationship Id="rId10" Type="http://schemas.openxmlformats.org/officeDocument/2006/relationships/image" Target="../media/image24.jpeg" /><Relationship Id="rId4" Type="http://schemas.openxmlformats.org/officeDocument/2006/relationships/image" Target="../media/image14.png" /><Relationship Id="rId9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42907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(практика) управления дошкольной образовательной организацией: развитие образовательных технологий»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43" y="4852780"/>
            <a:ext cx="101142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7" y="4852780"/>
            <a:ext cx="91462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83" y="1891588"/>
            <a:ext cx="84641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3" y="1908685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972" y="1908685"/>
            <a:ext cx="6706415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Название: </a:t>
            </a:r>
            <a:r>
              <a:rPr lang="ru-RU" sz="2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оказания консультативно-методической помощи родителям детей раннего возраста в условиях функционирования Районного сетевого центра «</a:t>
            </a:r>
            <a:r>
              <a:rPr lang="ru-RU" sz="2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Кубэйэ</a:t>
            </a:r>
            <a:r>
              <a:rPr lang="ru-RU" sz="2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2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педагоги Муниципального бюджетного дошкольного образовательного учреждения детский сад №3 «Малышок»</a:t>
            </a:r>
            <a:endParaRPr lang="ru-RU" sz="2000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2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«</a:t>
            </a:r>
            <a:r>
              <a:rPr lang="ru-RU" sz="20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Нюрбинский</a:t>
            </a:r>
            <a:r>
              <a:rPr lang="ru-RU" sz="2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Республика Саха (Якутия)</a:t>
            </a:r>
            <a:endParaRPr lang="ru-RU" sz="2000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данные: </a:t>
            </a:r>
            <a:r>
              <a:rPr lang="ru-RU" sz="20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Нюрба, улица Советская 98, mbdoum@mail.ru</a:t>
            </a:r>
            <a:endParaRPr lang="ru-RU" sz="2000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2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87874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Методическая, психолого-педагогическая помощь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родителям с детьми очная консультация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31" y="4941280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455" y="1931192"/>
            <a:ext cx="879189" cy="11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" y="4941168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8997" y="1999008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6" y="1348287"/>
            <a:ext cx="3101581" cy="232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49" y="3933056"/>
            <a:ext cx="3077677" cy="230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2" y="1394258"/>
            <a:ext cx="3052665" cy="228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2" y="3951815"/>
            <a:ext cx="3052665" cy="228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778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87874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Методическая и консультативная помощь будущим родителям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 ГБУ «Центральной районной больницей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выездные консультации 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31" y="4941280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455" y="1931192"/>
            <a:ext cx="879189" cy="11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0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90" y="-25438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" y="4941168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8997" y="1999008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Малышок\Desktop\проект ЦПППР1\ФОТО ЦРБ\IMG_11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1410883"/>
            <a:ext cx="3384376" cy="225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6" descr="C:\Users\Малышок\Desktop\проект ЦПППР1\ЦРБ2\IMG_20170316_0918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8" y="3989417"/>
            <a:ext cx="3384000" cy="190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" descr="C:\Users\User1\Desktop\фото цпппр — копия\ЖК 20.04.18\IMG-20180420-WA0046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27" y="130884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3" descr="C:\Users\User1\Desktop\фото цпппр — копия\4.05.18 жк\IMG-20180504-WA000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90" y="378928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090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87874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Методическая и консультативная помощь будущим родителям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 Акушерско-гинекологическом отделении «ЦРБ»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выездные консультации 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31" y="4941280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455" y="1931192"/>
            <a:ext cx="879189" cy="11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0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90" y="-25438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" y="4941168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3" descr="C:\Users\Admin\Desktop\проект ЦПППР\фото роддом 1.12.17\IMG_4613.JPG"/>
          <p:cNvPicPr>
            <a:picLocks noGrp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9727"/>
            <a:ext cx="306109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Admin\Desktop\проект ЦПППР\фото роддом 1.12.17\IMG_461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732535" cy="1758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C:\Users\Admin\Desktop\проект ЦПППР\02.02.18 ЖК\IMG_20180202_101139_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87655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C:\Users\User1\Desktop\фото цпппр — копия\30.03.18\IMG-20180330-WA00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332837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8997" y="1999008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40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1008112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ИНСТРУМЕНТЫ ОЦЕНКИ РЕЗУЛЬТАТОВ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5522" y="4610574"/>
            <a:ext cx="2652785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развитие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31" y="4941280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" y="4941168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30852" y="3772395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Зрительно-двигательная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3872" y="4251398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30853" y="2802875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моторика, моторика рук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1755" y="5260558"/>
            <a:ext cx="2652785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022" y="1923502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158" y="1721206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05107" y="1855449"/>
            <a:ext cx="2653200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развитие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898" y="1529605"/>
            <a:ext cx="3344306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медицинской карте ребенка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28811" y="4437112"/>
            <a:ext cx="3344306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«Дневник развития ребенка от рождения до трех лет»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А.М.Казьмин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Л.В.Казьмина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28811" y="2561884"/>
            <a:ext cx="3344306" cy="14773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нервно-психического развития детей первых трех лет жизни, (Г.В.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Пантюхина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К.Л. Печора, Э.Л.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Фрухт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3328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ПОКАЗАТЕЛИ УРОВНЯ РАЗВИТИЯ ДЕТЕЙ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ПО РЕЗУЛЬТАТАМ ДЕЯТЕЛЬНОСТИ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РАЙОННОГО СЕТЕВОГО ЦЕНТРА «КУБЭЙЭ» </a:t>
            </a:r>
          </a:p>
        </p:txBody>
      </p:sp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387" y="1489364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6" y="5087262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" y="5071677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0" y="1772816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49096"/>
              </p:ext>
            </p:extLst>
          </p:nvPr>
        </p:nvGraphicFramePr>
        <p:xfrm>
          <a:off x="1103638" y="1506954"/>
          <a:ext cx="6780730" cy="458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1980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4496787"/>
              </p:ext>
            </p:extLst>
          </p:nvPr>
        </p:nvGraphicFramePr>
        <p:xfrm>
          <a:off x="257538" y="1772816"/>
          <a:ext cx="4504176" cy="453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ДИАГРАММА РЕЗУЛЬТАТОВ ДЕЯТЕЛЬНОСТИ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РАЙОННОГО СЕТЕВОГО ЦЕНТРА «КУБЭЙЭ»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299450"/>
              </p:ext>
            </p:extLst>
          </p:nvPr>
        </p:nvGraphicFramePr>
        <p:xfrm>
          <a:off x="4973638" y="1624013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9626" y="5023730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8226" y="1628800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4591730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" y="4447730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4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98389"/>
              </p:ext>
            </p:extLst>
          </p:nvPr>
        </p:nvGraphicFramePr>
        <p:xfrm>
          <a:off x="251417" y="1348287"/>
          <a:ext cx="8568952" cy="47315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878"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813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психолого-педагогической компетенции и заинтересованности родителей (законных представителей) в воспитании, образовании и развитии детей с внутриутробного периода до 3 лет;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количества родителей, получивших методическую, психолого-педагогическую, консультационную</a:t>
                      </a:r>
                      <a:r>
                        <a:rPr lang="ru-RU" sz="1400" spc="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затраченным материальным ресурсам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405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(модели) взаимодействия районного сетевого центра "</a:t>
                      </a:r>
                      <a:r>
                        <a:rPr lang="ru-RU" sz="1400" spc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Кубэйэ</a:t>
                      </a: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с учреждениями на основе договоров и совместных планов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издание методической рекомендации нормативно-регламентирующих документов, которые помогут организовать районные сетевые центры по психолого-педагогическому просвещению родителей детей от 0 до 3 лет, не посещающих дошкольные образовательные организации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405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дидакейсов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выездных консультаций по психолого-педагогической, методической и консультативной помощи родителям имеющих детей до 3 лет и будущим родителям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применение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дидакейсов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выездных консультациях по психолого-педагогической, методической и консультативной помощи родителям имеющих детей до 3 лет и будущим родителям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87874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ПРАКТИЧЕСКОЕ ИСПОЛЬЗОВАНИЕ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 ПРИМЕНЕНИЯ РЕЗУЛЬТАТОВ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49" y="5072007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5127305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4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87874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ПРАКТИЧЕСКОЕ ИСПОЛЬЗОВАНИЕ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 ПРИМЕНЕНИЯ РЕЗУЛЬТАТОВ</a:t>
            </a:r>
          </a:p>
        </p:txBody>
      </p:sp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570962" y="1383340"/>
            <a:ext cx="3276872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8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совместных образовательных проектов по оказанию консультационных услуг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208" y="1407957"/>
            <a:ext cx="2664296" cy="14773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8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и дистанционная подготовка и повышение квалификаций специалистов</a:t>
            </a:r>
          </a:p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13017" y="4647112"/>
            <a:ext cx="3449464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8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он-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консультаций,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личный кабинет на веб-портале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397773" y="4647112"/>
            <a:ext cx="4450061" cy="14773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8E4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различных исследований, апробирование методических разработок, трансляция современных технологий по оказанию консультативных услуг в форме сетевого сообщества в лаборатории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885605" y="3140968"/>
            <a:ext cx="3024336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8E4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сетевой центр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АОУ РС(Я) ДПО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ИРОиПК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364088" y="2608286"/>
            <a:ext cx="206874" cy="532682"/>
          </a:xfrm>
          <a:prstGeom prst="straightConnector1">
            <a:avLst/>
          </a:prstGeom>
          <a:ln>
            <a:solidFill>
              <a:srgbClr val="008E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3029504" y="2608286"/>
            <a:ext cx="318360" cy="532682"/>
          </a:xfrm>
          <a:prstGeom prst="straightConnector1">
            <a:avLst/>
          </a:prstGeom>
          <a:ln>
            <a:solidFill>
              <a:srgbClr val="008E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835696" y="4064298"/>
            <a:ext cx="1049909" cy="582814"/>
          </a:xfrm>
          <a:prstGeom prst="straightConnector1">
            <a:avLst/>
          </a:prstGeom>
          <a:ln>
            <a:solidFill>
              <a:srgbClr val="008E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909941" y="4064298"/>
            <a:ext cx="1038323" cy="582814"/>
          </a:xfrm>
          <a:prstGeom prst="straightConnector1">
            <a:avLst/>
          </a:prstGeom>
          <a:ln>
            <a:solidFill>
              <a:srgbClr val="008E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32" y="2981237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2693237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8033" y="1522250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3501008"/>
            <a:ext cx="3858763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муниципальных дошкольных образовательных организаций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АНАЛИЗ СИТУАЦИИ В НЮРБИНСКОМ РАЙОНЕ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РЕСПУБЛИКИ САХА (ЯКУТИЯ)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1119" y="4649050"/>
            <a:ext cx="3911321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14 консультативно-методических центров </a:t>
            </a:r>
          </a:p>
        </p:txBody>
      </p:sp>
      <p:sp>
        <p:nvSpPr>
          <p:cNvPr id="2" name="AutoShape 2" descr="http://aartyk.ru/wp-content/uploads/2018/02/ozera_nyurbinskogo_ulus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ser1\Desktop\ozera_nyurbinskogo_ulus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6904" r="8163" b="6815"/>
          <a:stretch/>
        </p:blipFill>
        <p:spPr bwMode="auto">
          <a:xfrm>
            <a:off x="776001" y="1742184"/>
            <a:ext cx="3219933" cy="3755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644008" y="1591632"/>
            <a:ext cx="3858763" cy="14773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— 52400 км². Протяженность района с севера на юг составляет 275 км, а с запада на восток — 187 км.,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23960 человек</a:t>
            </a:r>
          </a:p>
        </p:txBody>
      </p:sp>
      <p:sp>
        <p:nvSpPr>
          <p:cNvPr id="3" name="AutoShape 2" descr="https://upload.wikimedia.org/wikipedia/commons/4/40/Coat_of_Arms_of_Nyurba_%28Yakutia%29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Users\User1\Desktop\проект Малая Родина\Настольная игра Геральдика Нюрба\гербы Нюрбинского района\герб Нюрбинского район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1" y="179565"/>
            <a:ext cx="1335600" cy="13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47" y="162060"/>
            <a:ext cx="1335600" cy="13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64" y="4458102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6" y="4261051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5564" y="1635127"/>
            <a:ext cx="4442017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равенства возможностей для каждого ребенка в получении качественного дошкольного образования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618532" y="274638"/>
            <a:ext cx="8068267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ЦЕЛЬ РАЙОННОГО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СЕТЕВОГО ЦЕНТРА «КУБЭЙЭ»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5895" y="4725144"/>
            <a:ext cx="4471686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всестороннего развития личности детей, не посещающих дошкольное образовательное учреждение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5896" y="3068960"/>
            <a:ext cx="4471686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компетентности родителей, воспитывающих детей в форме семейного образования</a:t>
            </a:r>
            <a:endParaRPr lang="ru-RU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4864" y="1666470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758" y="1755513"/>
            <a:ext cx="879189" cy="11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0" y="2096792"/>
            <a:ext cx="279196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3" y="4759780"/>
            <a:ext cx="1096784" cy="12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50" y="179565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6" y="168275"/>
            <a:ext cx="1292400" cy="14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4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179" y="1735200"/>
            <a:ext cx="6972208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помощи родителям в обеспечении условий для развития, воспитания и обучения ребенка до 3 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641858" y="274638"/>
            <a:ext cx="8044941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ЗАДАЧИ РАЙОННОГО СЕТЕВОГО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ЦЕНТРА «КУБЭЙЭ»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4179" y="3277433"/>
            <a:ext cx="6960998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родителей, об оказании квалифицированной помощи ребенку в соответствии с его индивидуальными особенностями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1869" y="1746092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2969" y="4796794"/>
            <a:ext cx="6972208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успешной адаптации детей при поступлении в дошкольное образовательное учреждение</a:t>
            </a:r>
          </a:p>
        </p:txBody>
      </p:sp>
      <p:pic>
        <p:nvPicPr>
          <p:cNvPr id="17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6" y="179565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50" y="179565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" y="1748048"/>
            <a:ext cx="1096784" cy="12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6" y="4142737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00" y="4430737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1686" y="1133068"/>
            <a:ext cx="4001016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сетевой центр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Кубэйэ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864096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МОДЕЛЬ РАЙОННОГО СЕТЕВОГО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ЦЕНТРА «КУБЭЙЭ»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7351" y="3198353"/>
            <a:ext cx="2664296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консультация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консультация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консультация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8068" y="2736216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8209" y="2736216"/>
            <a:ext cx="778178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36216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7351" y="4332466"/>
            <a:ext cx="2652785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Нюрбинский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ГБУ РС(Я)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ЦСППСиМ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6663" y="3344066"/>
            <a:ext cx="2269877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РС(Я)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Нюрбинская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615" y="3330712"/>
            <a:ext cx="2259253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КМЦ ДОО  </a:t>
            </a:r>
          </a:p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749" y="5724236"/>
            <a:ext cx="229804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родителей с детьми раннего возраста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7352" y="5714696"/>
            <a:ext cx="265278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родители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(беременные)</a:t>
            </a:r>
          </a:p>
        </p:txBody>
      </p:sp>
      <p:pic>
        <p:nvPicPr>
          <p:cNvPr id="30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7672" y="1925802"/>
            <a:ext cx="2259253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услуги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17351" y="2079689"/>
            <a:ext cx="2664296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 и внедрение образовательных технологий по оказанию консультативных услуг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1975" y="1925802"/>
            <a:ext cx="2259253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</a:p>
        </p:txBody>
      </p:sp>
      <p:cxnSp>
        <p:nvCxnSpPr>
          <p:cNvPr id="45" name="Прямая соединительная линия 44"/>
          <p:cNvCxnSpPr>
            <a:endCxn id="19" idx="0"/>
          </p:cNvCxnSpPr>
          <p:nvPr/>
        </p:nvCxnSpPr>
        <p:spPr>
          <a:xfrm>
            <a:off x="568312" y="2449022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2" idx="2"/>
            <a:endCxn id="18" idx="0"/>
          </p:cNvCxnSpPr>
          <p:nvPr/>
        </p:nvCxnSpPr>
        <p:spPr>
          <a:xfrm flipH="1">
            <a:off x="1407298" y="2449022"/>
            <a:ext cx="1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7" idx="0"/>
          </p:cNvCxnSpPr>
          <p:nvPr/>
        </p:nvCxnSpPr>
        <p:spPr>
          <a:xfrm>
            <a:off x="2236868" y="2449022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4614" y="3841003"/>
            <a:ext cx="2259253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системы с консультативно-методическими центрами района. </a:t>
            </a:r>
          </a:p>
          <a:p>
            <a:pPr marL="228600" indent="-228600" algn="just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Апробирование методических продуктов, разработанных в рамках проекта; соисполнители методических мероприятий.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975" y="3867286"/>
            <a:ext cx="2259253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количество детей от внутриутробного периода до 3 лет, рожениц, матерей, выявляет детей с ОВЗ и детей инвалидов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17351" y="4855686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социально-психологической помощи всем участникам проекта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2023" y="2726019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62164" y="2726019"/>
            <a:ext cx="778178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23467" y="2726019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876150" y="2428204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7715136" y="2428204"/>
            <a:ext cx="1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544706" y="2428204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4" idx="2"/>
            <a:endCxn id="33" idx="0"/>
          </p:cNvCxnSpPr>
          <p:nvPr/>
        </p:nvCxnSpPr>
        <p:spPr>
          <a:xfrm flipH="1">
            <a:off x="4549499" y="1779399"/>
            <a:ext cx="12695" cy="300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4" idx="1"/>
            <a:endCxn id="32" idx="0"/>
          </p:cNvCxnSpPr>
          <p:nvPr/>
        </p:nvCxnSpPr>
        <p:spPr>
          <a:xfrm flipH="1">
            <a:off x="1407299" y="1456234"/>
            <a:ext cx="1154387" cy="46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4" idx="3"/>
            <a:endCxn id="34" idx="0"/>
          </p:cNvCxnSpPr>
          <p:nvPr/>
        </p:nvCxnSpPr>
        <p:spPr>
          <a:xfrm>
            <a:off x="6562702" y="1456234"/>
            <a:ext cx="1188900" cy="46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Прямая соединительная линия 1025"/>
          <p:cNvCxnSpPr>
            <a:stCxn id="19" idx="2"/>
          </p:cNvCxnSpPr>
          <p:nvPr/>
        </p:nvCxnSpPr>
        <p:spPr>
          <a:xfrm>
            <a:off x="568312" y="3043993"/>
            <a:ext cx="0" cy="28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>
            <a:stCxn id="18" idx="2"/>
            <a:endCxn id="25" idx="0"/>
          </p:cNvCxnSpPr>
          <p:nvPr/>
        </p:nvCxnSpPr>
        <p:spPr>
          <a:xfrm>
            <a:off x="1407298" y="3043993"/>
            <a:ext cx="6944" cy="28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>
            <a:stCxn id="17" idx="2"/>
          </p:cNvCxnSpPr>
          <p:nvPr/>
        </p:nvCxnSpPr>
        <p:spPr>
          <a:xfrm>
            <a:off x="2236868" y="3043993"/>
            <a:ext cx="0" cy="28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>
            <a:stCxn id="69" idx="2"/>
          </p:cNvCxnSpPr>
          <p:nvPr/>
        </p:nvCxnSpPr>
        <p:spPr>
          <a:xfrm>
            <a:off x="6912267" y="3033796"/>
            <a:ext cx="0" cy="29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stCxn id="68" idx="2"/>
            <a:endCxn id="21" idx="0"/>
          </p:cNvCxnSpPr>
          <p:nvPr/>
        </p:nvCxnSpPr>
        <p:spPr>
          <a:xfrm>
            <a:off x="7751253" y="3033796"/>
            <a:ext cx="349" cy="310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stCxn id="67" idx="2"/>
          </p:cNvCxnSpPr>
          <p:nvPr/>
        </p:nvCxnSpPr>
        <p:spPr>
          <a:xfrm>
            <a:off x="8580823" y="3033796"/>
            <a:ext cx="0" cy="29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570231" y="5689321"/>
            <a:ext cx="2310997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КМЦ ДОО</a:t>
            </a:r>
          </a:p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cxnSp>
        <p:nvCxnSpPr>
          <p:cNvPr id="1055" name="Прямая соединительная линия 1054"/>
          <p:cNvCxnSpPr>
            <a:stCxn id="17" idx="3"/>
            <a:endCxn id="20" idx="1"/>
          </p:cNvCxnSpPr>
          <p:nvPr/>
        </p:nvCxnSpPr>
        <p:spPr>
          <a:xfrm>
            <a:off x="2625668" y="2890105"/>
            <a:ext cx="591683" cy="1703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69" idx="1"/>
            <a:endCxn id="20" idx="3"/>
          </p:cNvCxnSpPr>
          <p:nvPr/>
        </p:nvCxnSpPr>
        <p:spPr>
          <a:xfrm flipH="1">
            <a:off x="5870136" y="2879908"/>
            <a:ext cx="653331" cy="171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16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85723" y="3776711"/>
            <a:ext cx="2652785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ролики по воспитанию и развитию детей с младенческого возраста транслируются через официальный сайт ДОО.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4082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ФОРМЫ РАБОТЫ РАЙОННОГО СЕТЕВОГО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ЦЕНТРА «КУБЭЙЭ»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679" y="3743419"/>
            <a:ext cx="2652785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развитие;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1211" y="3755166"/>
            <a:ext cx="2652785" cy="20313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психолого-педагогической компетентности родителей по воспитанию и развитию детей с внутриутробного периода до 1 года.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99" y="5295383"/>
            <a:ext cx="632176" cy="85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59" y="4697039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5865" y="2852936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родителей с детьми раннего возраста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0024" y="2838850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 детьми младенческого возраста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3093" y="2852936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родители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(беременные)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4" y="1051333"/>
            <a:ext cx="2631600" cy="14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C:\Users\Admin\Desktop\проект ЦПППР\02.02.18 ЖК\IMG_20180202_101139_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11089"/>
          <a:stretch/>
        </p:blipFill>
        <p:spPr bwMode="auto">
          <a:xfrm>
            <a:off x="3253093" y="1063447"/>
            <a:ext cx="2631600" cy="1469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" descr="C:\Users\User1\Desktop\Screenshots\Снимок экрана (36).png">
            <a:hlinkClick r:id="rId7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12" y="1044638"/>
            <a:ext cx="2631600" cy="147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85252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1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1686" y="1133068"/>
            <a:ext cx="4001016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сетевой центр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Кубэйэ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864096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МОДЕЛЬ РАЙОННОГО СЕТЕВОГО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ЦЕНТРА «КУБЭЙЭ»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7351" y="3198353"/>
            <a:ext cx="2664296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консультация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консультация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консультация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8068" y="2736216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8209" y="2736216"/>
            <a:ext cx="778178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36216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7351" y="4332466"/>
            <a:ext cx="2652785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Нюрбинский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ГБУ РС(Я)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ЦСППСиМ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6663" y="3344066"/>
            <a:ext cx="2269877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РС(Я)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Нюрбинская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615" y="3330712"/>
            <a:ext cx="2259253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КМЦ ДОО  </a:t>
            </a:r>
          </a:p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749" y="5724236"/>
            <a:ext cx="229804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родителей с детьми раннего возраста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7352" y="5714696"/>
            <a:ext cx="265278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родители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(беременные)</a:t>
            </a:r>
          </a:p>
        </p:txBody>
      </p:sp>
      <p:pic>
        <p:nvPicPr>
          <p:cNvPr id="30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7672" y="1925802"/>
            <a:ext cx="2259253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услуги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17351" y="2079689"/>
            <a:ext cx="2664296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 и внедрение образовательных технологий по оказанию консультативных услуг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1975" y="1925802"/>
            <a:ext cx="2259253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</a:p>
        </p:txBody>
      </p:sp>
      <p:cxnSp>
        <p:nvCxnSpPr>
          <p:cNvPr id="45" name="Прямая соединительная линия 44"/>
          <p:cNvCxnSpPr>
            <a:endCxn id="19" idx="0"/>
          </p:cNvCxnSpPr>
          <p:nvPr/>
        </p:nvCxnSpPr>
        <p:spPr>
          <a:xfrm>
            <a:off x="568312" y="2449022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2" idx="2"/>
            <a:endCxn id="18" idx="0"/>
          </p:cNvCxnSpPr>
          <p:nvPr/>
        </p:nvCxnSpPr>
        <p:spPr>
          <a:xfrm flipH="1">
            <a:off x="1407298" y="2449022"/>
            <a:ext cx="1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7" idx="0"/>
          </p:cNvCxnSpPr>
          <p:nvPr/>
        </p:nvCxnSpPr>
        <p:spPr>
          <a:xfrm>
            <a:off x="2236868" y="2449022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4614" y="3841003"/>
            <a:ext cx="2259253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системы с консультативно-методическими центрами района. </a:t>
            </a:r>
          </a:p>
          <a:p>
            <a:pPr marL="228600" indent="-228600" algn="just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Апробирование методических продуктов, разработанных в рамках проекта; соисполнители методических мероприятий.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975" y="3867286"/>
            <a:ext cx="2259253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количество детей от внутриутробного периода до 3 лет, рожениц, матерей, выявляет детей с ОВЗ и детей инвалидов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17351" y="4855686"/>
            <a:ext cx="265278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социально-психологической помощи всем участникам проекта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2023" y="2726019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62164" y="2726019"/>
            <a:ext cx="778178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23467" y="2726019"/>
            <a:ext cx="7776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876150" y="2428204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7715136" y="2428204"/>
            <a:ext cx="1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544706" y="2428204"/>
            <a:ext cx="0" cy="28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4" idx="2"/>
            <a:endCxn id="33" idx="0"/>
          </p:cNvCxnSpPr>
          <p:nvPr/>
        </p:nvCxnSpPr>
        <p:spPr>
          <a:xfrm flipH="1">
            <a:off x="4549499" y="1779399"/>
            <a:ext cx="12695" cy="300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4" idx="1"/>
            <a:endCxn id="32" idx="0"/>
          </p:cNvCxnSpPr>
          <p:nvPr/>
        </p:nvCxnSpPr>
        <p:spPr>
          <a:xfrm flipH="1">
            <a:off x="1407299" y="1456234"/>
            <a:ext cx="1154387" cy="46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4" idx="3"/>
            <a:endCxn id="34" idx="0"/>
          </p:cNvCxnSpPr>
          <p:nvPr/>
        </p:nvCxnSpPr>
        <p:spPr>
          <a:xfrm>
            <a:off x="6562702" y="1456234"/>
            <a:ext cx="1188900" cy="46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Прямая соединительная линия 1025"/>
          <p:cNvCxnSpPr>
            <a:stCxn id="19" idx="2"/>
          </p:cNvCxnSpPr>
          <p:nvPr/>
        </p:nvCxnSpPr>
        <p:spPr>
          <a:xfrm>
            <a:off x="568312" y="3043993"/>
            <a:ext cx="0" cy="28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>
            <a:stCxn id="18" idx="2"/>
            <a:endCxn id="25" idx="0"/>
          </p:cNvCxnSpPr>
          <p:nvPr/>
        </p:nvCxnSpPr>
        <p:spPr>
          <a:xfrm>
            <a:off x="1407298" y="3043993"/>
            <a:ext cx="6944" cy="28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>
            <a:stCxn id="17" idx="2"/>
          </p:cNvCxnSpPr>
          <p:nvPr/>
        </p:nvCxnSpPr>
        <p:spPr>
          <a:xfrm>
            <a:off x="2236868" y="3043993"/>
            <a:ext cx="0" cy="286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>
            <a:stCxn id="69" idx="2"/>
          </p:cNvCxnSpPr>
          <p:nvPr/>
        </p:nvCxnSpPr>
        <p:spPr>
          <a:xfrm>
            <a:off x="6912267" y="3033796"/>
            <a:ext cx="0" cy="29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stCxn id="68" idx="2"/>
            <a:endCxn id="21" idx="0"/>
          </p:cNvCxnSpPr>
          <p:nvPr/>
        </p:nvCxnSpPr>
        <p:spPr>
          <a:xfrm>
            <a:off x="7751253" y="3033796"/>
            <a:ext cx="349" cy="310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stCxn id="67" idx="2"/>
          </p:cNvCxnSpPr>
          <p:nvPr/>
        </p:nvCxnSpPr>
        <p:spPr>
          <a:xfrm>
            <a:off x="8580823" y="3033796"/>
            <a:ext cx="0" cy="29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570231" y="5689321"/>
            <a:ext cx="2310997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КМЦ ДОО</a:t>
            </a:r>
          </a:p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cxnSp>
        <p:nvCxnSpPr>
          <p:cNvPr id="1055" name="Прямая соединительная линия 1054"/>
          <p:cNvCxnSpPr>
            <a:stCxn id="17" idx="3"/>
            <a:endCxn id="20" idx="1"/>
          </p:cNvCxnSpPr>
          <p:nvPr/>
        </p:nvCxnSpPr>
        <p:spPr>
          <a:xfrm>
            <a:off x="2625668" y="2890105"/>
            <a:ext cx="591683" cy="1703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69" idx="1"/>
            <a:endCxn id="20" idx="3"/>
          </p:cNvCxnSpPr>
          <p:nvPr/>
        </p:nvCxnSpPr>
        <p:spPr>
          <a:xfrm flipH="1">
            <a:off x="5870136" y="2879908"/>
            <a:ext cx="653331" cy="171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9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1008112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СЕТЕВОЕ ВЗАИМОДЕЙСТВИЕ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С КОНСУЛЬТАТИВНО-МЕТОДИЧЕСКИМИ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ЦЕНТРАМИ ДОШКОЛЬНЫХ ОРГАНИЗАЦИЙ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4068" y="1916832"/>
            <a:ext cx="2652785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консультации для родителей и педагогов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4069" y="3054816"/>
            <a:ext cx="2652785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мастер-классы, взаимное посещение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4070" y="4233862"/>
            <a:ext cx="2652785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консультационных технологий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1787" y="5056494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User1\Desktop\фото КМЦ\фото КМЦ\IMG-20180405-WA00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8" y="139072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147" y="5034790"/>
            <a:ext cx="879189" cy="11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C:\Users\User1\Desktop\КП Улахан\Фото дети ЦПППР\Дети 31.10.18\P81031-151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2" y="3102698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1\Desktop\видео фото выезд консультации\фото выезда\IMG-20190326-WA00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6" y="4704134"/>
            <a:ext cx="1920000" cy="1440000"/>
          </a:xfrm>
          <a:prstGeom prst="rect">
            <a:avLst/>
          </a:prstGeom>
          <a:noFill/>
          <a:ln w="28575">
            <a:solidFill>
              <a:srgbClr val="008E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45" y="4632632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3" y="4352007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14389" y="1500271"/>
            <a:ext cx="2652785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КМЦ дошкольных образовательных организаций 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147" y="3054096"/>
            <a:ext cx="2652785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РС(Я) "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больница"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7212" y="4389808"/>
            <a:ext cx="2652785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ГБУ РС(Я) "Центр социально-психологической поддержки семьи и молодежи" </a:t>
            </a:r>
          </a:p>
        </p:txBody>
      </p:sp>
    </p:spTree>
    <p:extLst>
      <p:ext uri="{BB962C8B-B14F-4D97-AF65-F5344CB8AC3E}">
        <p14:creationId xmlns:p14="http://schemas.microsoft.com/office/powerpoint/2010/main" val="183567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37" y="188640"/>
            <a:ext cx="8229600" cy="93610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РАЗРАБОТКА И АПРОБАЦИЯ ДИДАКЕЙСОВ </a:t>
            </a:r>
            <a:b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8E4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ДЛЯ ВЫЕЗДНОЙ КОНСУЛЬТАЦИИ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9778" y="5007066"/>
            <a:ext cx="2652785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Дидакейс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консультации будущих родителей  36 тем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11" y="5037575"/>
            <a:ext cx="74911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87624" y="5005196"/>
            <a:ext cx="2652785" cy="9252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Дидакейс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занятий с детьми 36 игр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7" y="14001"/>
            <a:ext cx="1154431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6" y="0"/>
            <a:ext cx="1293498" cy="13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r="3301"/>
          <a:stretch/>
        </p:blipFill>
        <p:spPr bwMode="auto">
          <a:xfrm>
            <a:off x="1196352" y="3251278"/>
            <a:ext cx="1926000" cy="149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116" y="4907027"/>
            <a:ext cx="879189" cy="112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" y="1639866"/>
            <a:ext cx="8555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1\Desktop\видео фото выезд консультации\фото выезда\P90326-1027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80" y="3284984"/>
            <a:ext cx="2535983" cy="142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1\Desktop\ВИДЕОРОЛИК ДИДАКЕЙСЫ_Momen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4"/>
          <a:stretch/>
        </p:blipFill>
        <p:spPr bwMode="auto">
          <a:xfrm>
            <a:off x="1187624" y="1451987"/>
            <a:ext cx="1926000" cy="1610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1\Desktop\D_Momen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77" y="1348287"/>
            <a:ext cx="2484000" cy="139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 descr="C:\Users\User1\Desktop\к_Moment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447"/>
          <a:stretch/>
        </p:blipFill>
        <p:spPr bwMode="auto">
          <a:xfrm>
            <a:off x="5911721" y="1568992"/>
            <a:ext cx="2082942" cy="151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4975" y="1784379"/>
            <a:ext cx="8394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316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870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«Модель (практика) управления дошкольной образовательной организацией: развитие образовательных технологий»</vt:lpstr>
      <vt:lpstr>АНАЛИЗ СИТУАЦИИ В НЮРБИНСКОМ РАЙОНЕ  РЕСПУБЛИКИ САХА (ЯКУТИЯ)</vt:lpstr>
      <vt:lpstr>ЦЕЛЬ РАЙОННОГО  СЕТЕВОГО ЦЕНТРА «КУБЭЙЭ»</vt:lpstr>
      <vt:lpstr>ЗАДАЧИ РАЙОННОГО СЕТЕВОГО  ЦЕНТРА «КУБЭЙЭ»</vt:lpstr>
      <vt:lpstr> МОДЕЛЬ РАЙОННОГО СЕТЕВОГО  ЦЕНТРА «КУБЭЙЭ»</vt:lpstr>
      <vt:lpstr> ФОРМЫ РАБОТЫ РАЙОННОГО СЕТЕВОГО  ЦЕНТРА «КУБЭЙЭ»</vt:lpstr>
      <vt:lpstr> МОДЕЛЬ РАЙОННОГО СЕТЕВОГО  ЦЕНТРА «КУБЭЙЭ»</vt:lpstr>
      <vt:lpstr> СЕТЕВОЕ ВЗАИМОДЕЙСТВИЕ  С КОНСУЛЬТАТИВНО-МЕТОДИЧЕСКИМИ  ЦЕНТРАМИ ДОШКОЛЬНЫХ ОРГАНИЗАЦИЙ</vt:lpstr>
      <vt:lpstr> РАЗРАБОТКА И АПРОБАЦИЯ ДИДАКЕЙСОВ  ДЛЯ ВЫЕЗДНОЙ КОНСУЛЬТАЦИИ</vt:lpstr>
      <vt:lpstr> Методическая, психолого-педагогическая помощь  родителям с детьми очная консультация</vt:lpstr>
      <vt:lpstr>Методическая и консультативная помощь будущим родителям в ГБУ «Центральной районной больницей выездные консультации </vt:lpstr>
      <vt:lpstr>Методическая и консультативная помощь будущим родителям в Акушерско-гинекологическом отделении «ЦРБ» выездные консультации </vt:lpstr>
      <vt:lpstr> ИНСТРУМЕНТЫ ОЦЕНКИ РЕЗУЛЬТАТОВ</vt:lpstr>
      <vt:lpstr> ПОКАЗАТЕЛИ УРОВНЯ РАЗВИТИЯ ДЕТЕЙ  ПО РЕЗУЛЬТАТАМ ДЕЯТЕЛЬНОСТИ  РАЙОННОГО СЕТЕВОГО ЦЕНТРА «КУБЭЙЭ» </vt:lpstr>
      <vt:lpstr>ДИАГРАММА РЕЗУЛЬТАТОВ ДЕЯТЕЛЬНОСТИ  РАЙОННОГО СЕТЕВОГО ЦЕНТРА «КУБЭЙЭ»</vt:lpstr>
      <vt:lpstr>ПРАКТИЧЕСКОЕ ИСПОЛЬЗОВАНИЕ  И ПРИМЕНЕНИЯ РЕЗУЛЬТАТОВ</vt:lpstr>
      <vt:lpstr>ПРАКТИЧЕСКОЕ ИСПОЛЬЗОВАНИЕ  И ПРИМЕНЕНИЯ РЕЗУЛЬТАТОВ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79142781594</cp:lastModifiedBy>
  <cp:revision>113</cp:revision>
  <dcterms:created xsi:type="dcterms:W3CDTF">2019-04-28T06:54:34Z</dcterms:created>
  <dcterms:modified xsi:type="dcterms:W3CDTF">2023-01-28T17:01:21Z</dcterms:modified>
</cp:coreProperties>
</file>