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1B4F0-6350-4F6E-B0BC-BC7924766A53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F5C0D-80FC-416F-B236-18C868977C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0979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1B4F0-6350-4F6E-B0BC-BC7924766A53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F5C0D-80FC-416F-B236-18C868977C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8496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1B4F0-6350-4F6E-B0BC-BC7924766A53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F5C0D-80FC-416F-B236-18C868977C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9798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1B4F0-6350-4F6E-B0BC-BC7924766A53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F5C0D-80FC-416F-B236-18C868977C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1272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1B4F0-6350-4F6E-B0BC-BC7924766A53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F5C0D-80FC-416F-B236-18C868977C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1945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1B4F0-6350-4F6E-B0BC-BC7924766A53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F5C0D-80FC-416F-B236-18C868977C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3576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1B4F0-6350-4F6E-B0BC-BC7924766A53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F5C0D-80FC-416F-B236-18C868977C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202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1B4F0-6350-4F6E-B0BC-BC7924766A53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F5C0D-80FC-416F-B236-18C868977C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4759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1B4F0-6350-4F6E-B0BC-BC7924766A53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F5C0D-80FC-416F-B236-18C868977C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642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1B4F0-6350-4F6E-B0BC-BC7924766A53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F5C0D-80FC-416F-B236-18C868977C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1822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1B4F0-6350-4F6E-B0BC-BC7924766A53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F5C0D-80FC-416F-B236-18C868977C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6725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31B4F0-6350-4F6E-B0BC-BC7924766A53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F5C0D-80FC-416F-B236-18C868977C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484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8"/>
            <a:ext cx="7772400" cy="2088232"/>
          </a:xfrm>
        </p:spPr>
        <p:txBody>
          <a:bodyPr>
            <a:normAutofit/>
          </a:bodyPr>
          <a:lstStyle/>
          <a:p>
            <a:r>
              <a:rPr lang="ru-RU" b="1" dirty="0" smtClean="0"/>
              <a:t>Железнодорожные</a:t>
            </a:r>
            <a:br>
              <a:rPr lang="ru-RU" b="1" dirty="0" smtClean="0"/>
            </a:br>
            <a:r>
              <a:rPr lang="ru-RU" b="1" dirty="0" smtClean="0"/>
              <a:t> профессии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2552700"/>
            <a:ext cx="6800800" cy="3756620"/>
          </a:xfrm>
        </p:spPr>
        <p:txBody>
          <a:bodyPr>
            <a:normAutofit/>
          </a:bodyPr>
          <a:lstStyle/>
          <a:p>
            <a:endParaRPr lang="ru-RU" dirty="0" smtClean="0">
              <a:solidFill>
                <a:schemeClr val="bg2">
                  <a:lumMod val="25000"/>
                </a:schemeClr>
              </a:solidFill>
            </a:endParaRPr>
          </a:p>
          <a:p>
            <a:pPr lvl="0" algn="l"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endParaRPr lang="ru-RU" sz="1900" dirty="0" smtClean="0">
              <a:solidFill>
                <a:srgbClr val="212745"/>
              </a:solidFill>
              <a:latin typeface="Trebuchet MS"/>
            </a:endParaRPr>
          </a:p>
          <a:p>
            <a:pPr lvl="0" algn="l"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endParaRPr lang="ru-RU" sz="1900" dirty="0">
              <a:solidFill>
                <a:srgbClr val="212745"/>
              </a:solidFill>
              <a:latin typeface="Trebuchet MS"/>
            </a:endParaRPr>
          </a:p>
          <a:p>
            <a:pPr lvl="0" algn="l"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1900" dirty="0" smtClean="0">
                <a:solidFill>
                  <a:srgbClr val="212745"/>
                </a:solidFill>
                <a:latin typeface="Trebuchet MS"/>
              </a:rPr>
              <a:t>Разработала</a:t>
            </a:r>
            <a:r>
              <a:rPr lang="ru-RU" sz="1900" dirty="0">
                <a:solidFill>
                  <a:srgbClr val="212745"/>
                </a:solidFill>
                <a:latin typeface="Trebuchet MS"/>
              </a:rPr>
              <a:t>: </a:t>
            </a:r>
            <a:r>
              <a:rPr lang="ru-RU" sz="1900" dirty="0" smtClean="0">
                <a:solidFill>
                  <a:srgbClr val="212745"/>
                </a:solidFill>
                <a:latin typeface="Trebuchet MS"/>
              </a:rPr>
              <a:t>Кузьмина Е.Л.</a:t>
            </a:r>
            <a:endParaRPr lang="ru-RU" sz="1900" dirty="0">
              <a:solidFill>
                <a:srgbClr val="212745"/>
              </a:solidFill>
              <a:latin typeface="Trebuchet MS"/>
            </a:endParaRPr>
          </a:p>
          <a:p>
            <a:pPr lvl="0" algn="l"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1900" dirty="0">
                <a:solidFill>
                  <a:srgbClr val="212745"/>
                </a:solidFill>
                <a:latin typeface="Trebuchet MS"/>
              </a:rPr>
              <a:t>Воспитатель </a:t>
            </a:r>
            <a:r>
              <a:rPr lang="ru-RU" sz="1900" dirty="0" smtClean="0">
                <a:solidFill>
                  <a:srgbClr val="212745"/>
                </a:solidFill>
                <a:latin typeface="Trebuchet MS"/>
              </a:rPr>
              <a:t>МБДОУ детского сада № 118 г. Бикина</a:t>
            </a:r>
            <a:endParaRPr lang="ru-RU" sz="1900" dirty="0">
              <a:solidFill>
                <a:srgbClr val="212745"/>
              </a:solidFill>
              <a:latin typeface="Trebuchet MS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649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3930255"/>
            <a:ext cx="6804248" cy="271660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832648"/>
          </a:xfrm>
        </p:spPr>
        <p:txBody>
          <a:bodyPr>
            <a:noAutofit/>
          </a:bodyPr>
          <a:lstStyle/>
          <a:p>
            <a:pPr algn="l"/>
            <a:r>
              <a:rPr lang="ru-RU" sz="2800" b="1" i="1" u="sng" dirty="0"/>
              <a:t>Профессия - машинист</a:t>
            </a:r>
            <a:r>
              <a:rPr lang="ru-RU" sz="2800" i="1" dirty="0"/>
              <a:t/>
            </a:r>
            <a:br>
              <a:rPr lang="ru-RU" sz="2800" i="1" dirty="0"/>
            </a:br>
            <a:r>
              <a:rPr lang="ru-RU" sz="2800" dirty="0" err="1" smtClean="0"/>
              <a:t>Машинист</a:t>
            </a:r>
            <a:r>
              <a:rPr lang="ru-RU" sz="2800" dirty="0" smtClean="0"/>
              <a:t> </a:t>
            </a:r>
            <a:r>
              <a:rPr lang="ru-RU" sz="2800" dirty="0"/>
              <a:t>– это специалист по вождению поездов,  он осуществляет  управление локомотивом.</a:t>
            </a:r>
            <a:br>
              <a:rPr lang="ru-RU" sz="2800" dirty="0"/>
            </a:br>
            <a:r>
              <a:rPr lang="ru-RU" sz="2800" dirty="0"/>
              <a:t>Машинист  должен быть здоровым, внимательным, осторожным, сообразительным; наблюдательным; осмотрительным; решительным; выдержанным; дисциплинированным; организованным; ответственным; иметь хороший слух (навыки различения сигналов); острое зрение;  высокую точность движений.</a:t>
            </a:r>
            <a:br>
              <a:rPr lang="ru-RU" sz="2800" dirty="0"/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012233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5" name="Picture 5" descr="http://www.rzdtv.ru/wp-content/uploads/2011/03/03-29-16-06_4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059832" y="620688"/>
            <a:ext cx="5710480" cy="3212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23528" y="33834"/>
            <a:ext cx="3286148" cy="714380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ДИСПЕТЧЕР</a:t>
            </a:r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611560" y="3855608"/>
            <a:ext cx="3889034" cy="1571636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ru-RU" sz="1800" b="1" dirty="0" smtClean="0">
                <a:solidFill>
                  <a:schemeClr val="tx1"/>
                </a:solidFill>
                <a:cs typeface="Times New Roman" pitchFamily="18" charset="0"/>
              </a:rPr>
              <a:t>Найти для поезда свободные пути</a:t>
            </a:r>
            <a:endParaRPr lang="ru-RU" sz="1800" b="1" dirty="0" smtClean="0">
              <a:solidFill>
                <a:schemeClr val="tx1"/>
              </a:solidFill>
              <a:cs typeface="Arial" charset="0"/>
            </a:endParaRPr>
          </a:p>
          <a:p>
            <a:pPr marL="0" indent="0" eaLnBrk="0" hangingPunct="0">
              <a:buNone/>
              <a:defRPr/>
            </a:pPr>
            <a:r>
              <a:rPr lang="ru-RU" sz="1800" b="1" dirty="0" smtClean="0">
                <a:solidFill>
                  <a:schemeClr val="tx1"/>
                </a:solidFill>
                <a:cs typeface="Times New Roman" pitchFamily="18" charset="0"/>
              </a:rPr>
              <a:t>Могу я, не сходя со стула.</a:t>
            </a:r>
            <a:endParaRPr lang="ru-RU" sz="1800" b="1" dirty="0" smtClean="0">
              <a:solidFill>
                <a:schemeClr val="tx1"/>
              </a:solidFill>
              <a:cs typeface="Arial" charset="0"/>
            </a:endParaRPr>
          </a:p>
          <a:p>
            <a:pPr marL="0" indent="0" eaLnBrk="0" hangingPunct="0">
              <a:buNone/>
              <a:defRPr/>
            </a:pPr>
            <a:r>
              <a:rPr lang="ru-RU" sz="1800" b="1" dirty="0" smtClean="0">
                <a:solidFill>
                  <a:schemeClr val="tx1"/>
                </a:solidFill>
                <a:cs typeface="Times New Roman" pitchFamily="18" charset="0"/>
              </a:rPr>
              <a:t>Мне на табло со схемами пути</a:t>
            </a:r>
            <a:endParaRPr lang="ru-RU" sz="1800" b="1" dirty="0" smtClean="0">
              <a:solidFill>
                <a:schemeClr val="tx1"/>
              </a:solidFill>
              <a:cs typeface="Arial" charset="0"/>
            </a:endParaRPr>
          </a:p>
          <a:p>
            <a:pPr marL="0" indent="0" eaLnBrk="0" hangingPunct="0">
              <a:buNone/>
              <a:defRPr/>
            </a:pPr>
            <a:r>
              <a:rPr lang="ru-RU" sz="1800" b="1" dirty="0" smtClean="0">
                <a:solidFill>
                  <a:schemeClr val="tx1"/>
                </a:solidFill>
                <a:cs typeface="Times New Roman" pitchFamily="18" charset="0"/>
              </a:rPr>
              <a:t>Светящаяся кнопка подмигнула.</a:t>
            </a:r>
          </a:p>
          <a:p>
            <a:pPr marL="0" indent="0" eaLnBrk="0" hangingPunct="0">
              <a:buNone/>
              <a:defRPr/>
            </a:pPr>
            <a:r>
              <a:rPr lang="ru-RU" sz="1800" dirty="0" smtClean="0"/>
              <a:t>Диспетчеру нужно </a:t>
            </a:r>
            <a:r>
              <a:rPr lang="ru-RU" sz="1800" dirty="0"/>
              <a:t>уметь четко проговаривать все слова. Ведь его командам подчиняются все железнодорожники, связанные с движением поездов.</a:t>
            </a:r>
            <a:endParaRPr lang="ru-RU" sz="1800" dirty="0" smtClean="0">
              <a:solidFill>
                <a:schemeClr val="tx1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509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2016224"/>
          </a:xfrm>
        </p:spPr>
        <p:txBody>
          <a:bodyPr>
            <a:normAutofit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ru-RU" sz="2400" b="1" i="1" dirty="0">
                <a:ea typeface="Calibri"/>
                <a:cs typeface="Times New Roman"/>
              </a:rPr>
              <a:t>Он вахту важную несет</a:t>
            </a:r>
            <a:br>
              <a:rPr lang="ru-RU" sz="2400" b="1" i="1" dirty="0">
                <a:ea typeface="Calibri"/>
                <a:cs typeface="Times New Roman"/>
              </a:rPr>
            </a:br>
            <a:r>
              <a:rPr lang="ru-RU" sz="2400" b="1" i="1" dirty="0">
                <a:ea typeface="Calibri"/>
                <a:cs typeface="Times New Roman"/>
              </a:rPr>
              <a:t>И поезд от беды спасет!</a:t>
            </a:r>
            <a:br>
              <a:rPr lang="ru-RU" sz="2400" b="1" i="1" dirty="0">
                <a:ea typeface="Calibri"/>
                <a:cs typeface="Times New Roman"/>
              </a:rPr>
            </a:br>
            <a:r>
              <a:rPr lang="ru-RU" sz="2400" b="1" i="1" dirty="0">
                <a:ea typeface="Calibri"/>
                <a:cs typeface="Times New Roman"/>
              </a:rPr>
              <a:t>Везде проверит, обстучит,</a:t>
            </a:r>
            <a:br>
              <a:rPr lang="ru-RU" sz="2400" b="1" i="1" dirty="0">
                <a:ea typeface="Calibri"/>
                <a:cs typeface="Times New Roman"/>
              </a:rPr>
            </a:br>
            <a:r>
              <a:rPr lang="ru-RU" sz="2400" b="1" i="1" dirty="0">
                <a:ea typeface="Calibri"/>
                <a:cs typeface="Times New Roman"/>
              </a:rPr>
              <a:t>Махнет рукой – и поезд мчит</a:t>
            </a:r>
            <a:r>
              <a:rPr lang="ru-RU" sz="2400" b="1" i="1" dirty="0" smtClean="0">
                <a:ea typeface="Calibri"/>
                <a:cs typeface="Times New Roman"/>
              </a:rPr>
              <a:t>.</a:t>
            </a:r>
            <a:endParaRPr lang="ru-RU" sz="2400" b="1" i="1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3" y="1955215"/>
            <a:ext cx="7507560" cy="4890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36414" y="260648"/>
            <a:ext cx="3670557" cy="160043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Осмотрщик</a:t>
            </a: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</a:p>
          <a:p>
            <a:pPr algn="ctr"/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вагонов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56870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055857"/>
            <a:ext cx="6950075" cy="277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22714"/>
          </a:xfrm>
        </p:spPr>
        <p:txBody>
          <a:bodyPr>
            <a:normAutofit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ru-RU" sz="2800" b="1" i="1" dirty="0">
                <a:ea typeface="Calibri"/>
                <a:cs typeface="Times New Roman"/>
              </a:rPr>
              <a:t>Профессия - осмотрщик </a:t>
            </a:r>
            <a:r>
              <a:rPr lang="ru-RU" sz="2800" b="1" i="1" dirty="0" smtClean="0">
                <a:ea typeface="Calibri"/>
                <a:cs typeface="Times New Roman"/>
              </a:rPr>
              <a:t>вагонов</a:t>
            </a:r>
            <a:br>
              <a:rPr lang="ru-RU" sz="2800" b="1" i="1" dirty="0" smtClean="0">
                <a:ea typeface="Calibri"/>
                <a:cs typeface="Times New Roman"/>
              </a:rPr>
            </a:br>
            <a:r>
              <a:rPr lang="ru-RU" sz="2800" dirty="0">
                <a:ea typeface="Calibri"/>
                <a:cs typeface="Times New Roman"/>
              </a:rPr>
              <a:t/>
            </a:r>
            <a:br>
              <a:rPr lang="ru-RU" sz="2800" dirty="0">
                <a:ea typeface="Calibri"/>
                <a:cs typeface="Times New Roman"/>
              </a:rPr>
            </a:br>
            <a:r>
              <a:rPr lang="ru-RU" sz="2800" b="1" dirty="0">
                <a:ea typeface="Calibri"/>
                <a:cs typeface="Times New Roman"/>
              </a:rPr>
              <a:t>Осмотрщик вагонов –</a:t>
            </a:r>
            <a:r>
              <a:rPr lang="ru-RU" sz="2800" dirty="0">
                <a:ea typeface="Calibri"/>
                <a:cs typeface="Times New Roman"/>
              </a:rPr>
              <a:t> работник железной дороги, который следит за исправностью всех грузовых и пассажирских вагонов. Он проходят вдоль вагона и специальным молотком на длинной ручке простукивают буксы и колесные пары. Без его сигнала о том, что все благополучно, поезд дальше не поедет. </a:t>
            </a:r>
            <a:br>
              <a:rPr lang="ru-RU" sz="2800" dirty="0">
                <a:ea typeface="Calibri"/>
                <a:cs typeface="Times New Roman"/>
              </a:rPr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48032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30583"/>
            <a:ext cx="8229600" cy="2794322"/>
          </a:xfrm>
        </p:spPr>
        <p:txBody>
          <a:bodyPr numCol="2">
            <a:noAutofit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ru-RU" sz="2400" b="1" i="1" dirty="0">
                <a:latin typeface="+mn-lt"/>
                <a:ea typeface="Calibri"/>
                <a:cs typeface="Times New Roman" panose="02020603050405020304" pitchFamily="18" charset="0"/>
              </a:rPr>
              <a:t/>
            </a:r>
            <a:br>
              <a:rPr lang="ru-RU" sz="2400" b="1" i="1" dirty="0">
                <a:latin typeface="+mn-lt"/>
                <a:ea typeface="Calibri"/>
                <a:cs typeface="Times New Roman" panose="02020603050405020304" pitchFamily="18" charset="0"/>
              </a:rPr>
            </a:br>
            <a:r>
              <a:rPr lang="ru-RU" sz="2400" b="1" i="1" dirty="0">
                <a:latin typeface="+mn-lt"/>
                <a:ea typeface="Calibri"/>
                <a:cs typeface="Times New Roman" panose="02020603050405020304" pitchFamily="18" charset="0"/>
              </a:rPr>
              <a:t>С инструментом в руках,</a:t>
            </a:r>
            <a:br>
              <a:rPr lang="ru-RU" sz="2400" b="1" i="1" dirty="0">
                <a:latin typeface="+mn-lt"/>
                <a:ea typeface="Calibri"/>
                <a:cs typeface="Times New Roman" panose="02020603050405020304" pitchFamily="18" charset="0"/>
              </a:rPr>
            </a:br>
            <a:r>
              <a:rPr lang="ru-RU" sz="2400" b="1" i="1" dirty="0">
                <a:latin typeface="+mn-lt"/>
                <a:ea typeface="Calibri"/>
                <a:cs typeface="Times New Roman" panose="02020603050405020304" pitchFamily="18" charset="0"/>
              </a:rPr>
              <a:t>В желтых жилетах,</a:t>
            </a:r>
            <a:br>
              <a:rPr lang="ru-RU" sz="2400" b="1" i="1" dirty="0">
                <a:latin typeface="+mn-lt"/>
                <a:ea typeface="Calibri"/>
                <a:cs typeface="Times New Roman" panose="02020603050405020304" pitchFamily="18" charset="0"/>
              </a:rPr>
            </a:br>
            <a:r>
              <a:rPr lang="ru-RU" sz="2400" b="1" i="1" dirty="0">
                <a:latin typeface="+mn-lt"/>
                <a:ea typeface="Calibri"/>
                <a:cs typeface="Times New Roman" panose="02020603050405020304" pitchFamily="18" charset="0"/>
              </a:rPr>
              <a:t>Всегда на путях!</a:t>
            </a:r>
            <a:br>
              <a:rPr lang="ru-RU" sz="2400" b="1" i="1" dirty="0">
                <a:latin typeface="+mn-lt"/>
                <a:ea typeface="Calibri"/>
                <a:cs typeface="Times New Roman" panose="02020603050405020304" pitchFamily="18" charset="0"/>
              </a:rPr>
            </a:br>
            <a:r>
              <a:rPr lang="ru-RU" sz="2400" b="1" i="1" dirty="0">
                <a:latin typeface="+mn-lt"/>
                <a:ea typeface="Calibri"/>
                <a:cs typeface="Times New Roman" panose="02020603050405020304" pitchFamily="18" charset="0"/>
              </a:rPr>
              <a:t>В летний зной,</a:t>
            </a:r>
            <a:br>
              <a:rPr lang="ru-RU" sz="2400" b="1" i="1" dirty="0">
                <a:latin typeface="+mn-lt"/>
                <a:ea typeface="Calibri"/>
                <a:cs typeface="Times New Roman" panose="02020603050405020304" pitchFamily="18" charset="0"/>
              </a:rPr>
            </a:br>
            <a:r>
              <a:rPr lang="ru-RU" sz="2400" b="1" i="1" dirty="0">
                <a:latin typeface="+mn-lt"/>
                <a:ea typeface="Calibri"/>
                <a:cs typeface="Times New Roman" panose="02020603050405020304" pitchFamily="18" charset="0"/>
              </a:rPr>
              <a:t>В зимний день,</a:t>
            </a:r>
            <a:br>
              <a:rPr lang="ru-RU" sz="2400" b="1" i="1" dirty="0">
                <a:latin typeface="+mn-lt"/>
                <a:ea typeface="Calibri"/>
                <a:cs typeface="Times New Roman" panose="02020603050405020304" pitchFamily="18" charset="0"/>
              </a:rPr>
            </a:br>
            <a:r>
              <a:rPr lang="ru-RU" sz="2400" b="1" i="1" dirty="0">
                <a:latin typeface="+mn-lt"/>
                <a:ea typeface="Calibri"/>
                <a:cs typeface="Times New Roman" panose="02020603050405020304" pitchFamily="18" charset="0"/>
              </a:rPr>
              <a:t>Утром, вечером, </a:t>
            </a:r>
            <a:r>
              <a:rPr lang="ru-RU" sz="2400" b="1" i="1" dirty="0" smtClean="0">
                <a:latin typeface="+mn-lt"/>
                <a:ea typeface="Calibri"/>
                <a:cs typeface="Times New Roman" panose="02020603050405020304" pitchFamily="18" charset="0"/>
              </a:rPr>
              <a:t>днем</a:t>
            </a:r>
            <a:br>
              <a:rPr lang="ru-RU" sz="2400" b="1" i="1" dirty="0" smtClean="0">
                <a:latin typeface="+mn-lt"/>
                <a:ea typeface="Calibri"/>
                <a:cs typeface="Times New Roman" panose="02020603050405020304" pitchFamily="18" charset="0"/>
              </a:rPr>
            </a:br>
            <a:r>
              <a:rPr lang="ru-RU" sz="2400" b="1" i="1" dirty="0">
                <a:ea typeface="Calibri"/>
                <a:cs typeface="Times New Roman"/>
              </a:rPr>
              <a:t/>
            </a:r>
            <a:br>
              <a:rPr lang="ru-RU" sz="2400" b="1" i="1" dirty="0">
                <a:ea typeface="Calibri"/>
                <a:cs typeface="Times New Roman"/>
              </a:rPr>
            </a:br>
            <a:r>
              <a:rPr lang="ru-RU" sz="2400" b="1" i="1" dirty="0">
                <a:ea typeface="Calibri"/>
                <a:cs typeface="Times New Roman"/>
              </a:rPr>
              <a:t>По шпалам идем!</a:t>
            </a:r>
            <a:br>
              <a:rPr lang="ru-RU" sz="2400" b="1" i="1" dirty="0">
                <a:ea typeface="Calibri"/>
                <a:cs typeface="Times New Roman"/>
              </a:rPr>
            </a:br>
            <a:r>
              <a:rPr lang="ru-RU" sz="2400" b="1" i="1" dirty="0">
                <a:ea typeface="Calibri"/>
                <a:cs typeface="Times New Roman"/>
              </a:rPr>
              <a:t>Не поедут без нас</a:t>
            </a:r>
            <a:br>
              <a:rPr lang="ru-RU" sz="2400" b="1" i="1" dirty="0">
                <a:ea typeface="Calibri"/>
                <a:cs typeface="Times New Roman"/>
              </a:rPr>
            </a:br>
            <a:r>
              <a:rPr lang="ru-RU" sz="2400" b="1" i="1" dirty="0">
                <a:ea typeface="Calibri"/>
                <a:cs typeface="Times New Roman"/>
              </a:rPr>
              <a:t>Никогда поезда:</a:t>
            </a:r>
            <a:br>
              <a:rPr lang="ru-RU" sz="2400" b="1" i="1" dirty="0">
                <a:ea typeface="Calibri"/>
                <a:cs typeface="Times New Roman"/>
              </a:rPr>
            </a:br>
            <a:r>
              <a:rPr lang="ru-RU" sz="2400" b="1" i="1" dirty="0">
                <a:ea typeface="Calibri"/>
                <a:cs typeface="Times New Roman"/>
              </a:rPr>
              <a:t>Ремонтируем рельсы</a:t>
            </a:r>
            <a:br>
              <a:rPr lang="ru-RU" sz="2400" b="1" i="1" dirty="0">
                <a:ea typeface="Calibri"/>
                <a:cs typeface="Times New Roman"/>
              </a:rPr>
            </a:br>
            <a:r>
              <a:rPr lang="ru-RU" sz="2400" b="1" i="1" dirty="0">
                <a:ea typeface="Calibri"/>
                <a:cs typeface="Times New Roman"/>
              </a:rPr>
              <a:t>Мы на совесть всегда</a:t>
            </a:r>
            <a:br>
              <a:rPr lang="ru-RU" sz="2400" b="1" i="1" dirty="0">
                <a:ea typeface="Calibri"/>
                <a:cs typeface="Times New Roman"/>
              </a:rPr>
            </a:br>
            <a:endParaRPr lang="ru-RU" sz="2400" b="1" i="1" dirty="0"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166" y="3018756"/>
            <a:ext cx="6876256" cy="3839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" y="3212976"/>
            <a:ext cx="233975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Монтеры</a:t>
            </a:r>
          </a:p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пути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8995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069897"/>
            <a:ext cx="6950075" cy="277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22714"/>
          </a:xfrm>
        </p:spPr>
        <p:txBody>
          <a:bodyPr>
            <a:normAutofit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ea typeface="Calibri"/>
                <a:cs typeface="Times New Roman"/>
              </a:rPr>
              <a:t>Профессия – монтер пути</a:t>
            </a:r>
            <a:r>
              <a:rPr lang="ru-RU" sz="2800" dirty="0">
                <a:ea typeface="Calibri"/>
                <a:cs typeface="Times New Roman"/>
              </a:rPr>
              <a:t/>
            </a:r>
            <a:br>
              <a:rPr lang="ru-RU" sz="2800" dirty="0">
                <a:ea typeface="Calibri"/>
                <a:cs typeface="Times New Roman"/>
              </a:rPr>
            </a:br>
            <a:r>
              <a:rPr lang="ru-RU" sz="2800" b="1" dirty="0">
                <a:ea typeface="Calibri"/>
                <a:cs typeface="Times New Roman"/>
              </a:rPr>
              <a:t/>
            </a:r>
            <a:br>
              <a:rPr lang="ru-RU" sz="2800" b="1" dirty="0">
                <a:ea typeface="Calibri"/>
                <a:cs typeface="Times New Roman"/>
              </a:rPr>
            </a:br>
            <a:r>
              <a:rPr lang="ru-RU" sz="2800" b="1" dirty="0">
                <a:ea typeface="Calibri"/>
                <a:cs typeface="Times New Roman"/>
              </a:rPr>
              <a:t>Монтер пути – </a:t>
            </a:r>
            <a:r>
              <a:rPr lang="ru-RU" sz="2800" dirty="0">
                <a:ea typeface="Calibri"/>
                <a:cs typeface="Times New Roman"/>
              </a:rPr>
              <a:t>рабочий, который ремонтирует железнодорожный  путь. Эта профессия требует силы,  выдержки, самых разнообразных навыков и знаний; хорошей памяти (на действия); хорошую координацию пальцев; острое зрение; хороший слух; способность быстро принимать решение; выносливость; ответственность; наблюдательность; организованность; собранность; находчивость.</a:t>
            </a:r>
            <a:br>
              <a:rPr lang="ru-RU" sz="2800" dirty="0">
                <a:ea typeface="Calibri"/>
                <a:cs typeface="Times New Roman"/>
              </a:rPr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943056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5" name="Picture 5" descr="http://www.rzdtv.ru/wp-content/uploads/2011/03/03-29-16-06_4.jpg"/>
          <p:cNvPicPr>
            <a:picLocks noChangeAspect="1" noChangeArrowheads="1"/>
          </p:cNvPicPr>
          <p:nvPr/>
        </p:nvPicPr>
        <p:blipFill>
          <a:blip r:embed="rId2" cstate="print">
            <a:lum bright="9000"/>
          </a:blip>
          <a:stretch>
            <a:fillRect/>
          </a:stretch>
        </p:blipFill>
        <p:spPr bwMode="auto">
          <a:xfrm>
            <a:off x="3059832" y="2420888"/>
            <a:ext cx="5860914" cy="3521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70336" y="260648"/>
            <a:ext cx="7643866" cy="714380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БИЛЕТНЫЙ КАССИР</a:t>
            </a:r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Рисунок 7" descr="biglietto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908720"/>
            <a:ext cx="3858226" cy="1716364"/>
          </a:xfrm>
          <a:prstGeom prst="rect">
            <a:avLst/>
          </a:prstGeom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9468" y="1214422"/>
            <a:ext cx="3000364" cy="468052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800" b="1" dirty="0" smtClean="0">
                <a:solidFill>
                  <a:schemeClr val="tx1"/>
                </a:solidFill>
              </a:rPr>
              <a:t>Билетный кассир</a:t>
            </a:r>
          </a:p>
          <a:p>
            <a:pPr>
              <a:buNone/>
            </a:pPr>
            <a:r>
              <a:rPr lang="ru-RU" sz="1800" b="1" dirty="0" smtClean="0">
                <a:solidFill>
                  <a:schemeClr val="tx1"/>
                </a:solidFill>
              </a:rPr>
              <a:t>Ты билет у него возьмёшь,</a:t>
            </a:r>
          </a:p>
          <a:p>
            <a:pPr>
              <a:buNone/>
            </a:pPr>
            <a:r>
              <a:rPr lang="ru-RU" sz="1800" b="1" dirty="0" smtClean="0"/>
              <a:t>И тогда в вагон войдёшь, </a:t>
            </a:r>
          </a:p>
          <a:p>
            <a:pPr>
              <a:buNone/>
            </a:pPr>
            <a:r>
              <a:rPr lang="ru-RU" sz="1800" b="1" dirty="0" smtClean="0">
                <a:solidFill>
                  <a:schemeClr val="tx1"/>
                </a:solidFill>
              </a:rPr>
              <a:t>И </a:t>
            </a:r>
            <a:r>
              <a:rPr lang="ru-RU" sz="1800" b="1" dirty="0" err="1" smtClean="0">
                <a:solidFill>
                  <a:schemeClr val="tx1"/>
                </a:solidFill>
              </a:rPr>
              <a:t>объедишь</a:t>
            </a:r>
            <a:r>
              <a:rPr lang="ru-RU" sz="1800" b="1" dirty="0" smtClean="0">
                <a:solidFill>
                  <a:schemeClr val="tx1"/>
                </a:solidFill>
              </a:rPr>
              <a:t> ты весь мир</a:t>
            </a:r>
          </a:p>
          <a:p>
            <a:pPr>
              <a:buNone/>
            </a:pPr>
            <a:r>
              <a:rPr lang="ru-RU" sz="1800" b="1" dirty="0" smtClean="0"/>
              <a:t>А помог тебе …..</a:t>
            </a:r>
          </a:p>
          <a:p>
            <a:pPr>
              <a:buNone/>
            </a:pPr>
            <a:r>
              <a:rPr lang="ru-RU" sz="1800" b="1" dirty="0" smtClean="0">
                <a:solidFill>
                  <a:schemeClr val="tx1"/>
                </a:solidFill>
              </a:rPr>
              <a:t> </a:t>
            </a:r>
            <a:r>
              <a:rPr lang="ru-RU" sz="1800" dirty="0" smtClean="0"/>
              <a:t>Работа кассира ответственна</a:t>
            </a:r>
            <a:r>
              <a:rPr lang="ru-RU" sz="1800" dirty="0"/>
              <a:t>. Она требует внимания, </a:t>
            </a:r>
          </a:p>
          <a:p>
            <a:pPr marL="0" indent="0">
              <a:buNone/>
            </a:pPr>
            <a:r>
              <a:rPr lang="ru-RU" sz="1800" dirty="0"/>
              <a:t>сосредоточенности, хорошего знания компьютера и чуткого отношения к пассажирам. </a:t>
            </a:r>
          </a:p>
          <a:p>
            <a:pPr>
              <a:buNone/>
            </a:pPr>
            <a:endParaRPr lang="ru-RU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212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2400" dirty="0"/>
              <a:t>Пассажиров он встречает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Их </a:t>
            </a:r>
            <a:r>
              <a:rPr lang="ru-RU" sz="2400" dirty="0"/>
              <a:t>билеты проверяет,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Говорит</a:t>
            </a:r>
            <a:r>
              <a:rPr lang="ru-RU" sz="2400" dirty="0"/>
              <a:t>, куда пройти,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Чаем </a:t>
            </a:r>
            <a:r>
              <a:rPr lang="ru-RU" sz="2400" dirty="0"/>
              <a:t>потчует в пути.</a:t>
            </a:r>
            <a:endParaRPr lang="ru-RU" sz="2400" b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09344"/>
            <a:ext cx="9144000" cy="5048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586839" y="980728"/>
            <a:ext cx="545970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Проводник поезда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4197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292740"/>
            <a:ext cx="6374011" cy="2543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08920"/>
            <a:ext cx="8712968" cy="1656184"/>
          </a:xfrm>
        </p:spPr>
        <p:txBody>
          <a:bodyPr>
            <a:noAutofit/>
          </a:bodyPr>
          <a:lstStyle/>
          <a:p>
            <a:pPr algn="l"/>
            <a:r>
              <a:rPr lang="ru-RU" sz="2800" b="1" i="1" u="sng" dirty="0"/>
              <a:t>Профессия - проводник </a:t>
            </a:r>
            <a:r>
              <a:rPr lang="ru-RU" sz="2800" b="1" i="1" u="sng" dirty="0" smtClean="0"/>
              <a:t>поезда</a:t>
            </a:r>
            <a:r>
              <a:rPr lang="ru-RU" sz="2800" i="1" dirty="0"/>
              <a:t/>
            </a:r>
            <a:br>
              <a:rPr lang="ru-RU" sz="2800" i="1" dirty="0"/>
            </a:br>
            <a:r>
              <a:rPr lang="ru-RU" sz="2800" dirty="0"/>
              <a:t>Проводник – работник, который обслуживает пассажирские железнодорожные вагоны. Следит за техническим состоянием вагона, содержит в исправности внутреннее оборудование, обеспечивает работу приборов отопления, освещения, вентиляции, холодильных установок. Обслуживает пассажиров, обеспечивает безопасность их посадки и высадки, контролирует соблюдение правил провоза ручной клади. Информирует пасса- жиров о названиях пунктов остановок и продолжительности стоянок поезда, механика-бригадира поезда - о наличии свободных мест. </a:t>
            </a:r>
            <a:br>
              <a:rPr lang="ru-RU" sz="2800" dirty="0"/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20623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930226"/>
          </a:xfrm>
        </p:spPr>
        <p:txBody>
          <a:bodyPr>
            <a:normAutofit/>
          </a:bodyPr>
          <a:lstStyle/>
          <a:p>
            <a:pPr algn="l"/>
            <a:r>
              <a:rPr lang="ru-RU" sz="2400" dirty="0"/>
              <a:t> Тепловозы я вожу,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Пассажирам </a:t>
            </a:r>
            <a:r>
              <a:rPr lang="ru-RU" sz="2400" dirty="0"/>
              <a:t>я служу.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Я </a:t>
            </a:r>
            <a:r>
              <a:rPr lang="ru-RU" sz="2400" dirty="0"/>
              <a:t>не токарь, не горнист,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Я </a:t>
            </a:r>
            <a:r>
              <a:rPr lang="ru-RU" sz="2400" dirty="0"/>
              <a:t>весёлый ...</a:t>
            </a:r>
            <a:r>
              <a:rPr lang="ru-RU" sz="2400" b="1" i="1" dirty="0">
                <a:solidFill>
                  <a:prstClr val="black"/>
                </a:solidFill>
              </a:rPr>
              <a:t/>
            </a:r>
            <a:br>
              <a:rPr lang="ru-RU" sz="2400" b="1" i="1" dirty="0">
                <a:solidFill>
                  <a:prstClr val="black"/>
                </a:solidFill>
              </a:rPr>
            </a:br>
            <a:endParaRPr lang="ru-RU" sz="2400" b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802917"/>
            <a:ext cx="7596337" cy="5055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860032" y="332656"/>
            <a:ext cx="38827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Машинист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1610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113</Words>
  <Application>Microsoft Office PowerPoint</Application>
  <PresentationFormat>Экран (4:3)</PresentationFormat>
  <Paragraphs>34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Железнодорожные  профессии</vt:lpstr>
      <vt:lpstr>Он вахту важную несет И поезд от беды спасет! Везде проверит, обстучит, Махнет рукой – и поезд мчит.</vt:lpstr>
      <vt:lpstr>Профессия - осмотрщик вагонов  Осмотрщик вагонов – работник железной дороги, который следит за исправностью всех грузовых и пассажирских вагонов. Он проходят вдоль вагона и специальным молотком на длинной ручке простукивают буксы и колесные пары. Без его сигнала о том, что все благополучно, поезд дальше не поедет.  </vt:lpstr>
      <vt:lpstr> С инструментом в руках, В желтых жилетах, Всегда на путях! В летний зной, В зимний день, Утром, вечером, днем  По шпалам идем! Не поедут без нас Никогда поезда: Ремонтируем рельсы Мы на совесть всегда </vt:lpstr>
      <vt:lpstr>Профессия – монтер пути  Монтер пути – рабочий, который ремонтирует железнодорожный  путь. Эта профессия требует силы,  выдержки, самых разнообразных навыков и знаний; хорошей памяти (на действия); хорошую координацию пальцев; острое зрение; хороший слух; способность быстро принимать решение; выносливость; ответственность; наблюдательность; организованность; собранность; находчивость. </vt:lpstr>
      <vt:lpstr>БИЛЕТНЫЙ КАССИР</vt:lpstr>
      <vt:lpstr>Пассажиров он встречает  Их билеты проверяет,  Говорит, куда пройти,  Чаем потчует в пути.</vt:lpstr>
      <vt:lpstr>Профессия - проводник поезда Проводник – работник, который обслуживает пассажирские железнодорожные вагоны. Следит за техническим состоянием вагона, содержит в исправности внутреннее оборудование, обеспечивает работу приборов отопления, освещения, вентиляции, холодильных установок. Обслуживает пассажиров, обеспечивает безопасность их посадки и высадки, контролирует соблюдение правил провоза ручной клади. Информирует пасса- жиров о названиях пунктов остановок и продолжительности стоянок поезда, механика-бригадира поезда - о наличии свободных мест.  </vt:lpstr>
      <vt:lpstr> Тепловозы я вожу,  Пассажирам я служу.  Я не токарь, не горнист,  Я весёлый ... </vt:lpstr>
      <vt:lpstr>Профессия - машинист Машинист – это специалист по вождению поездов,  он осуществляет  управление локомотивом. Машинист  должен быть здоровым, внимательным, осторожным, сообразительным; наблюдательным; осмотрительным; решительным; выдержанным; дисциплинированным; организованным; ответственным; иметь хороший слух (навыки различения сигналов); острое зрение;  высокую точность движений. </vt:lpstr>
      <vt:lpstr>ДИСПЕТЧЕР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5</cp:revision>
  <dcterms:created xsi:type="dcterms:W3CDTF">2022-01-19T01:00:32Z</dcterms:created>
  <dcterms:modified xsi:type="dcterms:W3CDTF">2022-01-19T03:30:20Z</dcterms:modified>
</cp:coreProperties>
</file>