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86" r:id="rId2"/>
    <p:sldId id="323" r:id="rId3"/>
    <p:sldId id="324" r:id="rId4"/>
    <p:sldId id="330" r:id="rId5"/>
    <p:sldId id="333" r:id="rId6"/>
    <p:sldId id="326" r:id="rId7"/>
    <p:sldId id="325" r:id="rId8"/>
    <p:sldId id="351" r:id="rId9"/>
    <p:sldId id="313" r:id="rId10"/>
    <p:sldId id="315" r:id="rId11"/>
    <p:sldId id="327" r:id="rId12"/>
    <p:sldId id="316" r:id="rId13"/>
    <p:sldId id="328" r:id="rId14"/>
    <p:sldId id="317" r:id="rId15"/>
    <p:sldId id="329" r:id="rId16"/>
    <p:sldId id="318" r:id="rId17"/>
    <p:sldId id="319" r:id="rId18"/>
    <p:sldId id="337" r:id="rId19"/>
    <p:sldId id="336" r:id="rId20"/>
    <p:sldId id="320" r:id="rId21"/>
    <p:sldId id="339" r:id="rId22"/>
    <p:sldId id="353" r:id="rId23"/>
    <p:sldId id="321" r:id="rId24"/>
    <p:sldId id="338" r:id="rId25"/>
    <p:sldId id="340" r:id="rId26"/>
    <p:sldId id="322" r:id="rId27"/>
    <p:sldId id="352" r:id="rId28"/>
    <p:sldId id="344" r:id="rId29"/>
    <p:sldId id="347" r:id="rId30"/>
    <p:sldId id="349" r:id="rId31"/>
    <p:sldId id="350" r:id="rId32"/>
    <p:sldId id="348" r:id="rId33"/>
    <p:sldId id="354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хозяин" initials="х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217" autoAdjust="0"/>
    <p:restoredTop sz="97391" autoAdjust="0"/>
  </p:normalViewPr>
  <p:slideViewPr>
    <p:cSldViewPr>
      <p:cViewPr varScale="1">
        <p:scale>
          <a:sx n="78" d="100"/>
          <a:sy n="78" d="100"/>
        </p:scale>
        <p:origin x="84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9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Динамика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4380407310197346E-2"/>
          <c:y val="3.2708978395179153E-2"/>
          <c:w val="0.93018749392437061"/>
          <c:h val="0.712967289426867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Музыкальность</c:v>
                </c:pt>
                <c:pt idx="1">
                  <c:v>Эмоциональность</c:v>
                </c:pt>
                <c:pt idx="2">
                  <c:v> Творческие проявления</c:v>
                </c:pt>
                <c:pt idx="3">
                  <c:v> Внимание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42.8</c:v>
                </c:pt>
                <c:pt idx="1">
                  <c:v>35.700000000000003</c:v>
                </c:pt>
                <c:pt idx="2">
                  <c:v>28.5</c:v>
                </c:pt>
                <c:pt idx="3">
                  <c:v>57.1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1-429B-91EA-EFAC325E2F2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Музыкальность</c:v>
                </c:pt>
                <c:pt idx="1">
                  <c:v>Эмоциональность</c:v>
                </c:pt>
                <c:pt idx="2">
                  <c:v> Творческие проявления</c:v>
                </c:pt>
                <c:pt idx="3">
                  <c:v> Внимание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71.400000000000006</c:v>
                </c:pt>
                <c:pt idx="1">
                  <c:v>100</c:v>
                </c:pt>
                <c:pt idx="2">
                  <c:v>71.400000000000006</c:v>
                </c:pt>
                <c:pt idx="3">
                  <c:v>78.5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31-429B-91EA-EFAC325E2F2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Музыкальность</c:v>
                </c:pt>
                <c:pt idx="1">
                  <c:v>Эмоциональность</c:v>
                </c:pt>
                <c:pt idx="2">
                  <c:v> Творческие проявления</c:v>
                </c:pt>
                <c:pt idx="3">
                  <c:v> Внимание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31-429B-91EA-EFAC325E2F2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Музыкальность</c:v>
                </c:pt>
                <c:pt idx="1">
                  <c:v>Эмоциональность</c:v>
                </c:pt>
                <c:pt idx="2">
                  <c:v> Творческие проявления</c:v>
                </c:pt>
                <c:pt idx="3">
                  <c:v> Внимание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31-429B-91EA-EFAC325E2F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648176"/>
        <c:axId val="516645880"/>
      </c:barChart>
      <c:catAx>
        <c:axId val="51664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645880"/>
        <c:crosses val="autoZero"/>
        <c:auto val="1"/>
        <c:lblAlgn val="ctr"/>
        <c:lblOffset val="100"/>
        <c:noMultiLvlLbl val="0"/>
      </c:catAx>
      <c:valAx>
        <c:axId val="516645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64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</a:rPr>
              <a:t>Динамика</a:t>
            </a:r>
          </a:p>
        </c:rich>
      </c:tx>
      <c:layout>
        <c:manualLayout>
          <c:xMode val="edge"/>
          <c:yMode val="edge"/>
          <c:x val="0.42496913580246914"/>
          <c:y val="4.199268864306082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4380407310197346E-2"/>
          <c:y val="3.2708978395179153E-2"/>
          <c:w val="0.93018749392437061"/>
          <c:h val="0.712967289426867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Память</c:v>
                </c:pt>
                <c:pt idx="1">
                  <c:v> Подвижность нервных процессов</c:v>
                </c:pt>
                <c:pt idx="2">
                  <c:v> Координация, ловкость движений</c:v>
                </c:pt>
                <c:pt idx="3">
                  <c:v> Гибкость, пластичность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35.700000000000003</c:v>
                </c:pt>
                <c:pt idx="1">
                  <c:v>28.5</c:v>
                </c:pt>
                <c:pt idx="2">
                  <c:v>50</c:v>
                </c:pt>
                <c:pt idx="3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C-4D54-A7D7-AF89A0833C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Память</c:v>
                </c:pt>
                <c:pt idx="1">
                  <c:v> Подвижность нервных процессов</c:v>
                </c:pt>
                <c:pt idx="2">
                  <c:v> Координация, ловкость движений</c:v>
                </c:pt>
                <c:pt idx="3">
                  <c:v> Гибкость, пластичность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71.400000000000006</c:v>
                </c:pt>
                <c:pt idx="1">
                  <c:v>71.400000000000006</c:v>
                </c:pt>
                <c:pt idx="2">
                  <c:v>85.7</c:v>
                </c:pt>
                <c:pt idx="3">
                  <c:v>57.1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8C-4D54-A7D7-AF89A0833CD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Память</c:v>
                </c:pt>
                <c:pt idx="1">
                  <c:v> Подвижность нервных процессов</c:v>
                </c:pt>
                <c:pt idx="2">
                  <c:v> Координация, ловкость движений</c:v>
                </c:pt>
                <c:pt idx="3">
                  <c:v> Гибкость, пластичность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8C-4D54-A7D7-AF89A0833CD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 Память</c:v>
                </c:pt>
                <c:pt idx="1">
                  <c:v> Подвижность нервных процессов</c:v>
                </c:pt>
                <c:pt idx="2">
                  <c:v> Координация, ловкость движений</c:v>
                </c:pt>
                <c:pt idx="3">
                  <c:v> Гибкость, пластичность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8C-4D54-A7D7-AF89A0833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6648176"/>
        <c:axId val="516645880"/>
      </c:barChart>
      <c:catAx>
        <c:axId val="51664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645880"/>
        <c:crosses val="autoZero"/>
        <c:auto val="1"/>
        <c:lblAlgn val="ctr"/>
        <c:lblOffset val="100"/>
        <c:noMultiLvlLbl val="0"/>
      </c:catAx>
      <c:valAx>
        <c:axId val="516645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64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E6490-2789-48E7-8736-DAD733D5A7BE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A0AB1-6524-44A8-AA6F-363B00A88E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09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0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0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86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0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86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28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0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95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73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A0AB1-6524-44A8-AA6F-363B00A88E8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3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70605-7BD7-47FA-BDA3-7715B08E0DF8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FC2D0-9531-4390-9D45-C286F05CE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D6C5E-0C2C-49C5-B3D4-D0C97823BD66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C741-3553-483F-B302-55C86D1DD0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DDD54-F7A0-4938-854E-3872EA3508AC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A0B2E-F1FE-464F-B796-544CFE108E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2F568-61B0-4573-8108-9439F8884150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6830-FCD8-43E2-AC73-F447037BC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41C8-57C3-4C67-B77F-DB3A96E37A6D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8D34-6C7B-4F68-AB58-D90D4FEC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F46FC-690D-4105-9438-B76D1C7F221B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A68BB-393B-4F2D-9304-20B6FCB4B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01F15-3A18-4260-9FA2-3D5C864762FE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E601D-CBD5-47EE-927E-BDE717B17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F879-01D1-4BC1-B28C-99836C55F781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DE8E1-9D58-4E9C-AF71-89506CE6E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C09C0-7F52-411C-B85B-ADD722558E36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49826-0980-4670-B57E-0AEA8ABEF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EC82-F532-4DB1-9AB2-5BEC8B8AA31D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EE63E-A16D-4966-91D4-29FB191A33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F6B45-1971-409C-90FA-1A4E8C0E650B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6F142-501A-4860-A5B4-D204C98680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130897-CC1C-4F4F-A2E5-9B25A1348BF2}" type="datetimeFigureOut">
              <a:rPr lang="ru-RU"/>
              <a:pPr>
                <a:defRPr/>
              </a:pPr>
              <a:t>29.03.2022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63CC99-770B-4227-B3F8-1A8D58291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836712"/>
            <a:ext cx="709919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36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Сказка-балет </a:t>
            </a:r>
            <a:br>
              <a:rPr lang="ru-RU" sz="36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FF0000"/>
                </a:solidFill>
              </a:rPr>
              <a:t> </a:t>
            </a:r>
            <a:br>
              <a:rPr lang="ru-RU" sz="2800" dirty="0"/>
            </a:b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931B3-D181-441B-BCBE-5DD8F164F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48" y="1700808"/>
            <a:ext cx="7524328" cy="50162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5ACB10-8BE6-4F35-9BA2-1BC7AFADB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0749"/>
            <a:ext cx="3129441" cy="2148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236" y="332656"/>
            <a:ext cx="7317204" cy="2016224"/>
          </a:xfrm>
        </p:spPr>
        <p:txBody>
          <a:bodyPr>
            <a:normAutofit/>
          </a:bodyPr>
          <a:lstStyle/>
          <a:p>
            <a:pPr algn="l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</a:t>
            </a:r>
            <a:r>
              <a:rPr lang="ru-RU" sz="24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СЦЕНА «КАТОК»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FF0000"/>
                </a:solidFill>
              </a:rPr>
              <a:t> </a:t>
            </a:r>
            <a:br>
              <a:rPr lang="ru-RU" sz="2800" dirty="0"/>
            </a:b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бъект 9">
            <a:extLst>
              <a:ext uri="{FF2B5EF4-FFF2-40B4-BE49-F238E27FC236}">
                <a16:creationId xmlns:a16="http://schemas.microsoft.com/office/drawing/2014/main" id="{E000AF95-8E31-49CA-97B2-9144D6FE9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64" y="1716634"/>
            <a:ext cx="2955925" cy="4433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0F0651-8864-4268-A814-A3D0E8C51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7" y="3026413"/>
            <a:ext cx="5440957" cy="3627304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E251A815-771F-4B46-875E-494BF8196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966" y="332656"/>
            <a:ext cx="3382392" cy="244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796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4792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Этюд «Снежная Королева»</a:t>
            </a:r>
          </a:p>
          <a:p>
            <a:pPr marL="0" indent="0" algn="ctr">
              <a:buNone/>
            </a:pPr>
            <a:r>
              <a:rPr lang="ru-RU" sz="1800" b="1" i="1" dirty="0">
                <a:cs typeface="Times New Roman" panose="02020603050405020304" pitchFamily="18" charset="0"/>
              </a:rPr>
              <a:t>Цель.</a:t>
            </a:r>
            <a:r>
              <a:rPr lang="ru-RU" sz="1800" dirty="0"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cs typeface="Times New Roman" panose="02020603050405020304" pitchFamily="18" charset="0"/>
              </a:rPr>
              <a:t>Умение напрягать и расслаблять поочередно мышцы всего тела, координировать	движения.</a:t>
            </a:r>
            <a:br>
              <a:rPr lang="ru-RU" sz="1800" b="1" i="1" dirty="0">
                <a:cs typeface="Times New Roman" panose="02020603050405020304" pitchFamily="18" charset="0"/>
              </a:rPr>
            </a:br>
            <a:r>
              <a:rPr lang="ru-RU" sz="1800" dirty="0">
                <a:cs typeface="Times New Roman" panose="02020603050405020304" pitchFamily="18" charset="0"/>
              </a:rPr>
              <a:t>Сначала педагог, в дальнейшем ребенок                                              превращается в «Снежную Королеву»                                                                      и начинает постепенно «замораживать» всех детей:                                  называет при этом определенные части тела                                              (правая рука, левая рука, левая нога, правая нога, корпус, голова), соответствующие мышцы напрягаются.                                                            Дети превращаются в ледяную скульптуру,                                                  которая начинает медленно таять под лучами солнца                                            (расслабляются шея, руки, корпус, ноги),                                                                 дети сначала опускаются на корточки,                                                               затем полностью расслабляются и ложатся на пол).</a:t>
            </a:r>
          </a:p>
          <a:p>
            <a:pPr marL="0" indent="0" algn="ctr">
              <a:buNone/>
            </a:pPr>
            <a:br>
              <a:rPr lang="ru-RU" sz="2000" dirty="0">
                <a:cs typeface="Times New Roman" panose="02020603050405020304" pitchFamily="18" charset="0"/>
              </a:rPr>
            </a:b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Импровизация «Зима» с белыми шарфиками</a:t>
            </a:r>
          </a:p>
          <a:p>
            <a:pPr marL="0" indent="0" algn="ctr">
              <a:buNone/>
            </a:pPr>
            <a:r>
              <a:rPr lang="ru-RU" sz="1800" dirty="0">
                <a:cs typeface="Arial" panose="020B0604020202020204" pitchFamily="34" charset="0"/>
              </a:rPr>
              <a:t>Танцевальная фантазия на музыку  </a:t>
            </a:r>
            <a:r>
              <a:rPr lang="ru-RU" sz="1800" dirty="0" err="1">
                <a:cs typeface="Arial" panose="020B0604020202020204" pitchFamily="34" charset="0"/>
              </a:rPr>
              <a:t>Г.Свиридова</a:t>
            </a:r>
            <a:r>
              <a:rPr lang="ru-RU" sz="1800" dirty="0">
                <a:cs typeface="Arial" panose="020B0604020202020204" pitchFamily="34" charset="0"/>
              </a:rPr>
              <a:t> «Романс»</a:t>
            </a:r>
          </a:p>
          <a:p>
            <a:pPr marL="0" indent="0" algn="ctr">
              <a:buNone/>
            </a:pPr>
            <a:r>
              <a:rPr lang="ru-RU" sz="1800" dirty="0">
                <a:ea typeface="Arial Unicode MS" panose="020B0604020202020204" pitchFamily="34" charset="-128"/>
                <a:cs typeface="Arial" panose="020B0604020202020204" pitchFamily="34" charset="0"/>
              </a:rPr>
              <a:t>(двигательная импровизация с предметом -  с лентами, шарфами белого цвета, снежинками)                                                         </a:t>
            </a:r>
          </a:p>
          <a:p>
            <a:pPr marL="0" indent="0" algn="ctr">
              <a:buNone/>
            </a:pPr>
            <a:r>
              <a:rPr lang="ru-RU" sz="1800" dirty="0"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ru-RU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6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235" y="332656"/>
            <a:ext cx="7346953" cy="2016224"/>
          </a:xfrm>
        </p:spPr>
        <p:txBody>
          <a:bodyPr>
            <a:normAutofit/>
          </a:bodyPr>
          <a:lstStyle/>
          <a:p>
            <a:pPr algn="l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      </a:t>
            </a:r>
            <a:r>
              <a:rPr lang="ru-RU" sz="24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СЦЕНА «ЛЕС»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FF0000"/>
                </a:solidFill>
              </a:rPr>
              <a:t> </a:t>
            </a:r>
            <a:br>
              <a:rPr lang="ru-RU" sz="2800" dirty="0"/>
            </a:b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B4F16-848D-434B-9A82-3E163D6625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9" y="3515270"/>
            <a:ext cx="4669821" cy="31132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744087-ED0D-48F6-8445-03D47B0B8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55" y="229515"/>
            <a:ext cx="4627653" cy="30851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80410E-D32E-4411-9231-00C09F5EAE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96886"/>
            <a:ext cx="3198101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Пластический этюд на перевоплощение                                   «Заколдованный лес»</a:t>
            </a:r>
            <a:r>
              <a:rPr lang="ru-RU" sz="2400" dirty="0"/>
              <a:t>	</a:t>
            </a:r>
          </a:p>
          <a:p>
            <a:pPr marL="0" indent="0" algn="ctr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cs typeface="Times New Roman" panose="02020603050405020304" pitchFamily="18" charset="0"/>
              </a:rPr>
              <a:t>Страшно и таинственно в заколдованном лесу;                                           ветви деревьев шевелятся,                                                                          медленно извиваясь,                                                                                      заманивают путников в самую чащу...</a:t>
            </a:r>
            <a:br>
              <a:rPr lang="ru-RU" sz="2000" dirty="0">
                <a:cs typeface="Times New Roman" panose="02020603050405020304" pitchFamily="18" charset="0"/>
              </a:rPr>
            </a:br>
            <a:r>
              <a:rPr lang="ru-RU" sz="2000" dirty="0">
                <a:cs typeface="Times New Roman" panose="02020603050405020304" pitchFamily="18" charset="0"/>
              </a:rPr>
              <a:t>Музыкальное сопровождение: «Гном», муз. М. Мусоргского                          («Картинки с выставки»).</a:t>
            </a:r>
          </a:p>
          <a:p>
            <a:pPr marL="0" indent="0" algn="ctr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Презентация                                                                       «Сказочный страшный лес»</a:t>
            </a:r>
            <a:b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ru-RU" sz="2000" dirty="0">
                <a:cs typeface="Times New Roman" panose="02020603050405020304" pitchFamily="18" charset="0"/>
              </a:rPr>
              <a:t>составление рассказа после просмотра презентации)</a:t>
            </a:r>
          </a:p>
          <a:p>
            <a:pPr marL="0" indent="0" algn="ctr">
              <a:buNone/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Свободная импровизация </a:t>
            </a:r>
          </a:p>
          <a:p>
            <a:pPr marL="0" indent="0" algn="ctr">
              <a:buNone/>
            </a:pPr>
            <a:r>
              <a:rPr lang="ru-RU" sz="2000" dirty="0">
                <a:ea typeface="Arial Unicode MS" panose="020B0604020202020204" pitchFamily="34" charset="-128"/>
                <a:cs typeface="Arial" panose="020B0604020202020204" pitchFamily="34" charset="0"/>
              </a:rPr>
              <a:t>Музыкальное сопровождение: «В пещере горного короля»,                                                 муз. </a:t>
            </a:r>
            <a:r>
              <a:rPr lang="ru-RU" sz="2000" dirty="0" err="1">
                <a:ea typeface="Arial Unicode MS" panose="020B0604020202020204" pitchFamily="34" charset="-128"/>
                <a:cs typeface="Arial" panose="020B0604020202020204" pitchFamily="34" charset="0"/>
              </a:rPr>
              <a:t>Э.Грига</a:t>
            </a:r>
            <a:endParaRPr lang="ru-RU" sz="200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i="1" dirty="0"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84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235" y="332656"/>
            <a:ext cx="7346953" cy="2016224"/>
          </a:xfrm>
        </p:spPr>
        <p:txBody>
          <a:bodyPr>
            <a:normAutofit/>
          </a:bodyPr>
          <a:lstStyle/>
          <a:p>
            <a:pPr algn="l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       </a:t>
            </a:r>
            <a:r>
              <a:rPr lang="ru-RU" sz="24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СЦЕНА «БАЛ»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FF0000"/>
                </a:solidFill>
              </a:rPr>
              <a:t> </a:t>
            </a:r>
            <a:br>
              <a:rPr lang="ru-RU" sz="2800" dirty="0"/>
            </a:b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F1CA8B-EAC3-441A-8E4B-DAA419685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80" y="1700808"/>
            <a:ext cx="3296627" cy="49449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AC41B0-6AD4-4BB8-857A-A134E80D1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1" y="188979"/>
            <a:ext cx="4752020" cy="31680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8CC68F-2768-4F05-ADF3-6FD8CD94CB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8" y="3500670"/>
            <a:ext cx="4702967" cy="31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Этюд  «Приглашение на бал»</a:t>
            </a:r>
          </a:p>
          <a:p>
            <a:pPr marL="0" indent="0" algn="ctr">
              <a:buNone/>
            </a:pP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cs typeface="Times New Roman" panose="02020603050405020304" pitchFamily="18" charset="0"/>
              </a:rPr>
              <a:t>Принц с Принцессой                                                                                   устраивают бал по случаю дня рождения Принцессы.                                Глашатай разносит всем жителям северных земель южного полюса приглашение на бал.</a:t>
            </a:r>
          </a:p>
          <a:p>
            <a:pPr marL="0" indent="0" algn="ctr">
              <a:buNone/>
            </a:pPr>
            <a:r>
              <a:rPr lang="ru-RU" sz="2000" dirty="0"/>
              <a:t>	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Этюд «Подготовка к балу во дворце»</a:t>
            </a:r>
            <a:b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dirty="0">
                <a:cs typeface="Times New Roman" panose="02020603050405020304" pitchFamily="18" charset="0"/>
              </a:rPr>
              <a:t>Придворные-девочки украшают зал разноцветными лентами, придворные-мальчики -  выносят подставку с мороженым,                                                                поднос со “сладкими фруктами”,                                                                 стаканчики с фруктовым соком.</a:t>
            </a:r>
          </a:p>
          <a:p>
            <a:pPr marL="0" indent="0" algn="ctr"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52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235" y="332656"/>
            <a:ext cx="7821261" cy="1800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            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7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СЦЕНА</a:t>
            </a:r>
            <a:br>
              <a:rPr lang="ru-RU" sz="27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«РАЗБОЙНИКИ» </a:t>
            </a:r>
            <a:br>
              <a:rPr lang="ru-RU" sz="2700" b="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i="1" dirty="0">
                <a:solidFill>
                  <a:srgbClr val="FF0000"/>
                </a:solidFill>
              </a:rPr>
              <a:t> </a:t>
            </a:r>
            <a:br>
              <a:rPr lang="ru-RU" sz="2700" i="1" dirty="0"/>
            </a:br>
            <a:endParaRPr lang="ru-RU" sz="27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787994-865D-4B58-A870-04E2D72F2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28800"/>
            <a:ext cx="3270109" cy="49051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764C56-DDD9-4E7B-85C2-AB6BA821E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5089494" cy="33929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3578C2-3D0A-4125-BBD4-1BB0937E9F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5" y="99094"/>
            <a:ext cx="1963346" cy="29450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81ACA1-F6EF-40BD-9305-0944D3EAB0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6" y="106735"/>
            <a:ext cx="1963346" cy="29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235" y="332656"/>
            <a:ext cx="7346953" cy="2016224"/>
          </a:xfrm>
        </p:spPr>
        <p:txBody>
          <a:bodyPr>
            <a:normAutofit/>
          </a:bodyPr>
          <a:lstStyle/>
          <a:p>
            <a:pPr algn="l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    </a:t>
            </a:r>
            <a:r>
              <a:rPr lang="ru-RU" sz="2400" b="0" i="1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5 СЦЕНА «ЧУМ» </a:t>
            </a:r>
            <a:br>
              <a:rPr lang="ru-RU" sz="2400" b="0" i="1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29035A-D6EF-4776-9D4C-F3358704B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860033" cy="32400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8BD9EB-C65A-4440-84C8-C624E4A0A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68960"/>
            <a:ext cx="5436096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52636"/>
            <a:ext cx="8229600" cy="67053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Музыкально-ритмическая игра  «У оленя дом большой»</a:t>
            </a:r>
          </a:p>
          <a:p>
            <a:pPr marL="0" indent="0" algn="ctr">
              <a:buNone/>
            </a:pPr>
            <a:r>
              <a:rPr lang="ru-RU" sz="1400" b="1" i="1" dirty="0">
                <a:cs typeface="Times New Roman" panose="02020603050405020304" pitchFamily="18" charset="0"/>
              </a:rPr>
              <a:t>1 куплет. </a:t>
            </a:r>
            <a:r>
              <a:rPr lang="ru-RU" sz="1400" dirty="0">
                <a:cs typeface="Times New Roman" panose="02020603050405020304" pitchFamily="18" charset="0"/>
              </a:rPr>
              <a:t>У оленя дом большой.— складываем руками над головой крышу дома.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Он глядит в свое окно.— показываем руками перед собой квадратное окно или одну руку кладем горизонтально, а другую ставим на нее и подпираем кулаком щеку.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Заяц по лесу бежит.— изображаем бег на месте.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В дверь к нему стучит.— изображаем стук кулаком в дверь.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Тук-тук! — стучим правой ногой в пол.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Дверь открой! — открываем дверь.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Там в лесу… — показываем большим пальцем за плечо.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Охотник злой! — изображаем руками ружье.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Быстро двери открывай,— делаем приглашающий жест - машем ладонью к себе.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Лапу мне давай! — выставляем руку вперед ладонью наружу.</a:t>
            </a:r>
          </a:p>
          <a:p>
            <a:pPr marL="0" indent="0" algn="ctr">
              <a:buNone/>
            </a:pPr>
            <a:r>
              <a:rPr lang="ru-RU" sz="1400" b="1" i="1" dirty="0">
                <a:cs typeface="Times New Roman" panose="02020603050405020304" pitchFamily="18" charset="0"/>
              </a:rPr>
              <a:t>2 куплет. </a:t>
            </a:r>
            <a:r>
              <a:rPr lang="ru-RU" sz="1400" dirty="0">
                <a:cs typeface="Times New Roman" panose="02020603050405020304" pitchFamily="18" charset="0"/>
              </a:rPr>
              <a:t>Быстро дверь олень открыл,— открываем дверь.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Зайку в дом к себе впустил,— делаем приглашающий жест.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Зайка, зайка забегай — бег на месте.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Лапу мне давай — выставляем руку вперед ладонью наружу.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Ой, ой, страшно мне, — закрываем ладонями глаза.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Что-то мне не по себе,— обхватываем руками голову и качаем ею из стороны в сторону.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Сердце в пятки всё ушло — правую ладонь кладем на сердце.</a:t>
            </a:r>
          </a:p>
          <a:p>
            <a:pPr marL="0" indent="0" algn="ctr">
              <a:buNone/>
            </a:pPr>
            <a:r>
              <a:rPr lang="ru-RU" sz="1400" b="1" i="1" dirty="0">
                <a:cs typeface="Times New Roman" panose="02020603050405020304" pitchFamily="18" charset="0"/>
              </a:rPr>
              <a:t>3 куплет. </a:t>
            </a:r>
            <a:r>
              <a:rPr lang="ru-RU" sz="1400" dirty="0">
                <a:cs typeface="Times New Roman" panose="02020603050405020304" pitchFamily="18" charset="0"/>
              </a:rPr>
              <a:t>Не дрожи зайчишка мой, — обнимаем себя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Я смотрел в своё окошко,— показываем руками перед собой квадратное окно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Убежал охотник злой, — бег на месте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Посиди немножко — чуть присядьте или сядьте на стул.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Да, да посижу, я уж больше не дрожу, — встаем и распрямляемся во весь рост.</a:t>
            </a:r>
          </a:p>
          <a:p>
            <a:pPr marL="0" indent="0" algn="ctr">
              <a:buNone/>
            </a:pPr>
            <a:r>
              <a:rPr lang="ru-RU" sz="1400" dirty="0">
                <a:cs typeface="Times New Roman" panose="02020603050405020304" pitchFamily="18" charset="0"/>
              </a:rPr>
              <a:t>У меня прошёл испуг, ты хороший друг. — выставляем руку вперед ладонью наружу или машем на прощание.</a:t>
            </a:r>
          </a:p>
          <a:p>
            <a:pPr marL="0" indent="0" algn="ctr">
              <a:buNone/>
            </a:pP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endParaRPr lang="ru-RU" sz="1400" dirty="0"/>
          </a:p>
          <a:p>
            <a:pPr marL="0" indent="0" algn="ctr">
              <a:buNone/>
            </a:pP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4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Пальчиковая гимнастика «Животные Севера»</a:t>
            </a:r>
          </a:p>
          <a:p>
            <a:pPr marL="0" indent="0" algn="ctr">
              <a:buNone/>
            </a:pPr>
            <a:r>
              <a:rPr lang="ru-RU" sz="1600" dirty="0"/>
              <a:t>Кто на Севере живет? Кто там ест и, кто там пьет?                                                                                     (Хлопки в ладоши — удары кулачками попеременно)</a:t>
            </a:r>
          </a:p>
          <a:p>
            <a:pPr marL="0" indent="0" algn="ctr">
              <a:buNone/>
            </a:pPr>
            <a:r>
              <a:rPr lang="ru-RU" sz="1600" dirty="0"/>
              <a:t>Звери необычные, к холоду привычные                                                                        («Замок», меняя положение пальцев)</a:t>
            </a:r>
          </a:p>
          <a:p>
            <a:pPr marL="0" indent="0" algn="ctr">
              <a:buNone/>
            </a:pPr>
            <a:r>
              <a:rPr lang="ru-RU" sz="1600" dirty="0"/>
              <a:t>Вот песец из норки смотрит,                                                                                                                              (Соприкосновение подушечек пальцев с большим пальцем,                                образовывая «колечки»)</a:t>
            </a:r>
          </a:p>
          <a:p>
            <a:pPr marL="0" indent="0" algn="ctr">
              <a:buNone/>
            </a:pPr>
            <a:r>
              <a:rPr lang="ru-RU" sz="1600" dirty="0"/>
              <a:t>Белый мишка важно ходит, (Пальчики «шагают»)</a:t>
            </a:r>
          </a:p>
          <a:p>
            <a:pPr marL="0" indent="0" algn="ctr">
              <a:buNone/>
            </a:pPr>
            <a:r>
              <a:rPr lang="ru-RU" sz="1600" dirty="0"/>
              <a:t>Ну, а морж, как капитан, покоряет океан                                                                         (Ладони «лодочкой» двигаются вперед)</a:t>
            </a:r>
          </a:p>
          <a:p>
            <a:pPr marL="0" indent="0" algn="ctr">
              <a:buNone/>
            </a:pPr>
            <a:r>
              <a:rPr lang="ru-RU" sz="1600" dirty="0"/>
              <a:t>Гордый северный олень                                                                                                                          (Кисти рук скрещены, пальцы рук раздвинуты)</a:t>
            </a:r>
          </a:p>
          <a:p>
            <a:pPr marL="0" indent="0" algn="ctr">
              <a:buNone/>
            </a:pPr>
            <a:r>
              <a:rPr lang="ru-RU" sz="1600" dirty="0"/>
              <a:t>Грузы возит целый день                                                                                                               (Растирание ладоней движениями вверх, вниз)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Этюд «Олени»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2400" dirty="0"/>
              <a:t>	</a:t>
            </a:r>
            <a:r>
              <a:rPr lang="ru-RU" sz="1600" dirty="0"/>
              <a:t>Послушайте, колокольчик зазвенел! Можно отправляться в путь!                                             Мы поедем на север на оленях!                                                                                                                                                            Эй, беги, беги, олень, через тундру веселей!                                                                                                                               В заполярный едем край, едем быстро, едем быстро, ну-ка, ветер, догоняй!                                 (руки скрещены над головой, бег по кругу, высоко поднимая колени) 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Упражнение с бубнами</a:t>
            </a:r>
          </a:p>
          <a:p>
            <a:pPr marL="0" indent="0" algn="ctr">
              <a:buNone/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/>
          </a:p>
          <a:p>
            <a:pPr marL="0" indent="0" algn="ctr">
              <a:buNone/>
            </a:pP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07A4B34-C719-4D39-B09E-797C2BBA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	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 algn="ctr">
              <a:buNone/>
            </a:pPr>
            <a:r>
              <a:rPr lang="ru-RU" sz="2000" b="1"/>
              <a:t>	</a:t>
            </a:r>
            <a:r>
              <a:rPr lang="ru-RU" sz="2000" b="1" i="1" dirty="0"/>
              <a:t>П</a:t>
            </a:r>
            <a:r>
              <a:rPr lang="ru-RU" sz="2000" b="1" i="1"/>
              <a:t>ервый </a:t>
            </a:r>
            <a:r>
              <a:rPr lang="ru-RU" sz="2000" b="1" i="1" dirty="0"/>
              <a:t>этап – подготовительный </a:t>
            </a:r>
            <a:r>
              <a:rPr lang="ru-RU" sz="2000" i="1" dirty="0"/>
              <a:t>(сентябрь)</a:t>
            </a:r>
          </a:p>
          <a:p>
            <a:pPr marL="0" indent="0" algn="ctr">
              <a:buNone/>
            </a:pPr>
            <a:endParaRPr lang="ru-RU" sz="2000" dirty="0"/>
          </a:p>
          <a:p>
            <a:pPr algn="ctr"/>
            <a:r>
              <a:rPr lang="ru-RU" sz="2000" dirty="0"/>
              <a:t>1.Определение темы проекта (актуальность);</a:t>
            </a:r>
          </a:p>
          <a:p>
            <a:pPr marL="0" indent="0" algn="ctr">
              <a:buNone/>
            </a:pPr>
            <a:endParaRPr lang="ru-RU" sz="2000" dirty="0"/>
          </a:p>
          <a:p>
            <a:pPr algn="ctr"/>
            <a:r>
              <a:rPr lang="ru-RU" sz="2000" dirty="0"/>
              <a:t>2.Постановка цели проекта, </a:t>
            </a:r>
          </a:p>
          <a:p>
            <a:pPr algn="ctr"/>
            <a:r>
              <a:rPr lang="ru-RU" sz="2000" dirty="0"/>
              <a:t>определение задач, </a:t>
            </a:r>
          </a:p>
          <a:p>
            <a:pPr algn="ctr"/>
            <a:r>
              <a:rPr lang="ru-RU" sz="2000" dirty="0"/>
              <a:t>анализ ресурсов, </a:t>
            </a:r>
          </a:p>
          <a:p>
            <a:pPr algn="ctr"/>
            <a:r>
              <a:rPr lang="ru-RU" sz="2000" dirty="0"/>
              <a:t>определение способов решения проблемы.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418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9638"/>
            <a:ext cx="8481528" cy="29568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            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			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		  </a:t>
            </a:r>
            <a:r>
              <a:rPr lang="ru-RU" sz="27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5 СЦЕНА «В ЦАРСТВЕ </a:t>
            </a:r>
            <a:br>
              <a:rPr lang="ru-RU" sz="27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7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                                        СНЕЖНОЙ КОРОЛЕВЫ. </a:t>
            </a:r>
            <a:br>
              <a:rPr lang="ru-RU" sz="27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7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                                         СЕВЕРНОЕ СИЯНИЕ»</a:t>
            </a:r>
            <a:br>
              <a:rPr lang="ru-RU" sz="27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</a:br>
            <a: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064A1-D932-47EF-AFFE-2C77C89DA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6610"/>
            <a:ext cx="5195106" cy="34634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D82A05-462F-44FA-819F-4C158FB78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29" y="3187700"/>
            <a:ext cx="5223472" cy="34823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6EA08C-580E-4228-B64E-EBF06B5EE7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6" y="274464"/>
            <a:ext cx="4247964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Презентация: «Природа северного полюса: Арктика»</a:t>
            </a:r>
          </a:p>
          <a:p>
            <a:pPr algn="just"/>
            <a:r>
              <a:rPr lang="ru-RU" sz="1600" dirty="0"/>
              <a:t> 	1 слайд. Северный полюс – центр Северного ледовитого океана, а Северный ледовитый океан и прилегающие к нему земли называются Арктикой - это белоснежное царство снега, холода и льда. Найдем на глобусе территорию Арктики. </a:t>
            </a:r>
          </a:p>
          <a:p>
            <a:pPr algn="just"/>
            <a:r>
              <a:rPr lang="ru-RU" sz="1600" dirty="0"/>
              <a:t>	2 слайд. Зимой несколько месяцев подряд Солнце совсем не показывается над горизонтом. Такой период называется – полярная ночь. Только бледный свет звезд да луны освещает бескрайние снежные просторы крайние снежные просторы.</a:t>
            </a:r>
          </a:p>
          <a:p>
            <a:pPr algn="just"/>
            <a:r>
              <a:rPr lang="ru-RU" sz="1600" dirty="0"/>
              <a:t>	3 слайд. Климат в Арктике очень суровый. Ледяной и снежный покров держится почти весь год.</a:t>
            </a:r>
          </a:p>
          <a:p>
            <a:pPr algn="just"/>
            <a:r>
              <a:rPr lang="ru-RU" sz="1600" dirty="0"/>
              <a:t>	4 слайд. Зимой температура опускается до -60 градусов. Летом в Арктике наступает полярный день.</a:t>
            </a:r>
          </a:p>
          <a:p>
            <a:pPr algn="just"/>
            <a:r>
              <a:rPr lang="ru-RU" sz="1600" dirty="0"/>
              <a:t>	Это когда солнце светит круглые сутки. Оно здесь никогда не поднимается высоко над горизонтом, и его лучи мало нагревают поверхность, покрытую льдом и снегом. В этих местах холодно в течение всего года: и зимой, и летом. И день с ночью не чередуются, как это происходит у нас.</a:t>
            </a:r>
          </a:p>
          <a:p>
            <a:pPr algn="just"/>
            <a:r>
              <a:rPr lang="ru-RU" sz="1600" dirty="0"/>
              <a:t>	5,6,7,8 слайды. Часто в период полярной ночи на небе можно увидеть Северное сияние. </a:t>
            </a:r>
            <a:r>
              <a:rPr lang="ru-RU" sz="1600" b="1" i="1" dirty="0"/>
              <a:t>Северное сияние </a:t>
            </a:r>
            <a:r>
              <a:rPr lang="ru-RU" sz="1600" dirty="0"/>
              <a:t>– это завораживающее, прекрасное зрелище. Темное синее небо вдруг озаряется разноцветными всполохами. Но для всего живого условия здесь очень суровые. Обживать арктические пустыни дерзают немногие виды животных.</a:t>
            </a:r>
          </a:p>
          <a:p>
            <a:pPr algn="just"/>
            <a:r>
              <a:rPr lang="ru-RU" sz="1600" dirty="0"/>
              <a:t> </a:t>
            </a:r>
          </a:p>
          <a:p>
            <a:pPr marL="0" indent="0">
              <a:buNone/>
            </a:pPr>
            <a:endParaRPr lang="ru-RU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45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«Ночное небо и звезды»</a:t>
            </a:r>
          </a:p>
          <a:p>
            <a:pPr marL="0" indent="0" algn="ctr">
              <a:buNone/>
            </a:pPr>
            <a:r>
              <a:rPr lang="ru-RU" sz="1800" dirty="0">
                <a:cs typeface="Arial" panose="020B0604020202020204" pitchFamily="34" charset="0"/>
              </a:rPr>
              <a:t>Танцевальная фантазия на музыку </a:t>
            </a:r>
            <a:r>
              <a:rPr lang="ru-RU" sz="1800" dirty="0" err="1">
                <a:cs typeface="Arial" panose="020B0604020202020204" pitchFamily="34" charset="0"/>
              </a:rPr>
              <a:t>Ф.Мендельсона</a:t>
            </a:r>
            <a:r>
              <a:rPr lang="ru-RU" sz="1800" dirty="0">
                <a:cs typeface="Arial" panose="020B0604020202020204" pitchFamily="34" charset="0"/>
              </a:rPr>
              <a:t> «Песня без слов»</a:t>
            </a:r>
          </a:p>
          <a:p>
            <a:pPr marL="0" indent="0" algn="ctr">
              <a:buNone/>
            </a:pPr>
            <a:r>
              <a:rPr lang="ru-RU" sz="1800" dirty="0">
                <a:ea typeface="Arial Unicode MS" panose="020B0604020202020204" pitchFamily="34" charset="-128"/>
                <a:cs typeface="Arial" panose="020B0604020202020204" pitchFamily="34" charset="0"/>
              </a:rPr>
              <a:t>(двигательная импровизация с предметом -  «звездочки» из блестящей бумаги)  </a:t>
            </a:r>
          </a:p>
          <a:p>
            <a:pPr marL="0" indent="0" algn="ctr">
              <a:buNone/>
            </a:pPr>
            <a:r>
              <a:rPr lang="ru-RU" sz="1800" dirty="0">
                <a:ea typeface="Arial Unicode MS" panose="020B0604020202020204" pitchFamily="34" charset="-128"/>
                <a:cs typeface="Arial" panose="020B0604020202020204" pitchFamily="34" charset="0"/>
              </a:rPr>
              <a:t>                                                            </a:t>
            </a:r>
          </a:p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«Два цвета»</a:t>
            </a:r>
          </a:p>
          <a:p>
            <a:pPr marL="0" indent="0" algn="ctr">
              <a:buNone/>
            </a:pPr>
            <a:r>
              <a:rPr lang="ru-RU" sz="1800" dirty="0">
                <a:cs typeface="Arial" panose="020B0604020202020204" pitchFamily="34" charset="0"/>
              </a:rPr>
              <a:t>Танцевальная фантазия на музыку  </a:t>
            </a:r>
            <a:r>
              <a:rPr lang="ru-RU" sz="1800" dirty="0" err="1">
                <a:cs typeface="Arial" panose="020B0604020202020204" pitchFamily="34" charset="0"/>
              </a:rPr>
              <a:t>Ф.Шопена</a:t>
            </a:r>
            <a:r>
              <a:rPr lang="ru-RU" sz="1800" dirty="0">
                <a:cs typeface="Arial" panose="020B0604020202020204" pitchFamily="34" charset="0"/>
              </a:rPr>
              <a:t> «Кантабиле»</a:t>
            </a:r>
          </a:p>
          <a:p>
            <a:pPr marL="0" indent="0" algn="ctr">
              <a:buNone/>
            </a:pPr>
            <a:r>
              <a:rPr lang="ru-RU" sz="1800" dirty="0">
                <a:ea typeface="Arial Unicode MS" panose="020B0604020202020204" pitchFamily="34" charset="-128"/>
                <a:cs typeface="Arial" panose="020B0604020202020204" pitchFamily="34" charset="0"/>
              </a:rPr>
              <a:t>(двигательная импровизация с предметом -  с лентами (шарфами)  двух цветов)                                                         </a:t>
            </a:r>
          </a:p>
          <a:p>
            <a:pPr marL="0" indent="0" algn="ctr">
              <a:buNone/>
            </a:pPr>
            <a:endParaRPr lang="ru-RU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00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235" y="332656"/>
            <a:ext cx="7677245" cy="201622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                  6 СЦЕНА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«СНЕГОВИЧКИ»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FF0000"/>
                </a:solidFill>
              </a:rPr>
              <a:t> </a:t>
            </a:r>
            <a:br>
              <a:rPr lang="ru-RU" sz="2800" dirty="0"/>
            </a:b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A17779-E4A3-4AD6-9BF6-4E13D510C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328082" cy="35520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7CB582-C7E8-4EB6-8C96-951886A19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77344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Этюд «Снеговик»</a:t>
            </a:r>
          </a:p>
          <a:p>
            <a:pPr marL="0" indent="0" algn="ctr">
              <a:buNone/>
            </a:pPr>
            <a:r>
              <a:rPr lang="ru-RU" sz="1800" b="1" i="1" dirty="0"/>
              <a:t>Цель.</a:t>
            </a:r>
            <a:r>
              <a:rPr lang="ru-RU" sz="1800" dirty="0"/>
              <a:t> </a:t>
            </a:r>
            <a:r>
              <a:rPr lang="ru-RU" sz="1800" b="1" i="1" dirty="0"/>
              <a:t>Умение напрягать и расслаблять мышцы шеи, рук, ног и корпуса.</a:t>
            </a:r>
            <a:br>
              <a:rPr lang="ru-RU" sz="1800" b="1" i="1" dirty="0"/>
            </a:br>
            <a:r>
              <a:rPr lang="ru-RU" sz="1800" dirty="0"/>
              <a:t>	Дети превращаются в снеговиков:                                                                       ноги на ширине плеч,                                                                                                        согнутые в локтях руки вытянуты вперед,                                                                         кисти округлены и направлены друг к ругу,                                                                           все мышцы напряжены.                                                                                                  Педагог говорит:                                                                                                        «Пригрело солнышко,                                                                                                              под его теплыми весенними лучами снеговик начал медленно таять».                            Дети постепенно расслабляют мышцы:                                                                      опускают бессильно голову,                                                                                              роняют руки,                                                                                                                           затем сгибаются пополам,                                                                                     опускаются на корточки,                                                                                                  падают на пол, полностью	расслабляясь.</a:t>
            </a:r>
          </a:p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«Клоуны»</a:t>
            </a:r>
          </a:p>
          <a:p>
            <a:pPr marL="0" indent="0" algn="ctr">
              <a:buNone/>
            </a:pPr>
            <a:r>
              <a:rPr lang="ru-RU" sz="1800" dirty="0">
                <a:cs typeface="Arial" panose="020B0604020202020204" pitchFamily="34" charset="0"/>
              </a:rPr>
              <a:t>Танцевальная фантазия на музыку </a:t>
            </a:r>
            <a:r>
              <a:rPr lang="ru-RU" sz="1800" dirty="0" err="1">
                <a:cs typeface="Arial" panose="020B0604020202020204" pitchFamily="34" charset="0"/>
              </a:rPr>
              <a:t>Ж.Оффенбаха</a:t>
            </a:r>
            <a:r>
              <a:rPr lang="ru-RU" sz="1800" dirty="0">
                <a:cs typeface="Arial" panose="020B0604020202020204" pitchFamily="34" charset="0"/>
              </a:rPr>
              <a:t>  «Канкан»</a:t>
            </a:r>
          </a:p>
          <a:p>
            <a:pPr marL="0" indent="0" algn="ctr">
              <a:buNone/>
            </a:pPr>
            <a:r>
              <a:rPr lang="ru-RU" sz="1800" dirty="0">
                <a:ea typeface="Arial Unicode MS" panose="020B0604020202020204" pitchFamily="34" charset="-128"/>
                <a:cs typeface="Arial" panose="020B0604020202020204" pitchFamily="34" charset="0"/>
              </a:rPr>
              <a:t>(двигательная импровизация с предметом -  клоунские носы  двух цветов, колпачки)                                                         </a:t>
            </a:r>
          </a:p>
          <a:p>
            <a:pPr marL="0" indent="0" algn="ctr">
              <a:buNone/>
            </a:pPr>
            <a:endParaRPr lang="ru-RU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20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Этюд «Во дворце Снежной Королевы»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Снежная Королева грустит, ей одиноко.                                                                          Пажи – северные ветры, пытаются ее развеселить,                                                            играют любимую мелодию Королевы “Холодные льдинки”.                                           Снежинки, </a:t>
            </a:r>
            <a:r>
              <a:rPr lang="ru-RU" sz="1800" dirty="0" err="1"/>
              <a:t>снеговички</a:t>
            </a:r>
            <a:r>
              <a:rPr lang="ru-RU" sz="1800" dirty="0"/>
              <a:t> веселят королеву своим танцем,                                                                 дарят ледяные букеты.</a:t>
            </a:r>
            <a:endParaRPr lang="ru-RU" dirty="0"/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Этюд «Указ Снежной Королевы»</a:t>
            </a:r>
          </a:p>
          <a:p>
            <a:pPr marL="0" indent="0" algn="ctr">
              <a:buNone/>
            </a:pPr>
            <a:r>
              <a:rPr lang="ru-RU" sz="1800" dirty="0"/>
              <a:t>Королеве все равно скучно, ей все надоело,                                                                            она хочет веселья,                                                                                                                      зовет к себе </a:t>
            </a:r>
            <a:r>
              <a:rPr lang="ru-RU" sz="1800" dirty="0" err="1"/>
              <a:t>снеговичков</a:t>
            </a:r>
            <a:r>
              <a:rPr lang="ru-RU" sz="1800" dirty="0"/>
              <a:t>,                                                                                        приказывает огласить ее указ: “Танцы в честь Королевы!”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2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3" y="548680"/>
            <a:ext cx="8496944" cy="223224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                                    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1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СЦЕНА «КРАХ СНЕЖНОЙ КОРОЛЕВЫ.</a:t>
            </a:r>
            <a:br>
              <a:rPr lang="ru-RU" sz="31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1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ДОБРО ПОБЕЖДАЕТ ЗЛО»</a:t>
            </a:r>
            <a:br>
              <a:rPr lang="ru-RU" sz="31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          </a:t>
            </a:r>
            <a:b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>
                <a:solidFill>
                  <a:srgbClr val="FF0000"/>
                </a:solidFill>
              </a:rPr>
              <a:t> </a:t>
            </a:r>
            <a:br>
              <a:rPr lang="ru-RU" sz="2800" dirty="0"/>
            </a:b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681220-775D-485D-9375-F7A79DA42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1560375"/>
            <a:ext cx="3444382" cy="5166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FF28A1-10CB-4CAC-B0A8-0B702AA99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8" y="1576521"/>
            <a:ext cx="3444382" cy="51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7A4D3E9-C714-442C-9B99-96BC6947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«Пьеро»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 Танцевальная фантазия с речевым сопровождением на музыку Ф. Мендельсона «Песня без слов»</a:t>
            </a:r>
            <a:endParaRPr lang="ru-RU" dirty="0"/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«Нежность»</a:t>
            </a:r>
          </a:p>
          <a:p>
            <a:pPr marL="0" indent="0" algn="ctr">
              <a:buNone/>
            </a:pPr>
            <a:r>
              <a:rPr lang="ru-RU" sz="1800" dirty="0"/>
              <a:t> Танцевальная фантазия на музыку </a:t>
            </a:r>
            <a:r>
              <a:rPr lang="ru-RU" sz="1800" dirty="0" err="1"/>
              <a:t>Ф.Шопена</a:t>
            </a:r>
            <a:r>
              <a:rPr lang="ru-RU" sz="1800" dirty="0"/>
              <a:t> «Вальс» (двигательная импровизация с предметом – шарфиком)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Рисование.                                                                                Любимый персонаж сказки «Снежная Королева»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/>
              <a:t> </a:t>
            </a:r>
            <a:r>
              <a:rPr lang="ru-RU" sz="2000" b="1" i="1" dirty="0">
                <a:cs typeface="Times New Roman" panose="02020603050405020304" pitchFamily="18" charset="0"/>
              </a:rPr>
              <a:t> </a:t>
            </a:r>
            <a:endParaRPr lang="ru-RU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830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07A4B34-C719-4D39-B09E-797C2BBA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	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 algn="ctr">
              <a:buNone/>
            </a:pPr>
            <a:r>
              <a:rPr lang="ru-RU" sz="2000" b="1" dirty="0"/>
              <a:t>	</a:t>
            </a:r>
            <a:r>
              <a:rPr lang="ru-RU" sz="2000" b="1" i="1" dirty="0"/>
              <a:t>Четвертый этап – заключительный </a:t>
            </a:r>
            <a:r>
              <a:rPr lang="ru-RU" sz="2000" i="1" dirty="0"/>
              <a:t>(март-апрель)</a:t>
            </a:r>
          </a:p>
          <a:p>
            <a:pPr marL="0" indent="0" algn="ctr">
              <a:buNone/>
            </a:pPr>
            <a:endParaRPr lang="ru-RU" sz="2000" dirty="0"/>
          </a:p>
          <a:p>
            <a:pPr algn="ctr"/>
            <a:r>
              <a:rPr lang="ru-RU" sz="2000" b="1" dirty="0"/>
              <a:t>Итоги проекта</a:t>
            </a:r>
            <a:r>
              <a:rPr lang="ru-RU" sz="2000" b="1" i="1" dirty="0"/>
              <a:t>:</a:t>
            </a:r>
          </a:p>
          <a:p>
            <a:pPr marL="0" indent="0" algn="ctr">
              <a:buNone/>
            </a:pPr>
            <a:endParaRPr lang="ru-RU" sz="2000" dirty="0"/>
          </a:p>
          <a:p>
            <a:pPr algn="ctr"/>
            <a:r>
              <a:rPr lang="ru-RU" sz="2000" dirty="0"/>
              <a:t>обобщение результатов, </a:t>
            </a:r>
          </a:p>
          <a:p>
            <a:pPr algn="ctr"/>
            <a:r>
              <a:rPr lang="ru-RU" sz="2000" dirty="0"/>
              <a:t>анализ и уточнение, </a:t>
            </a:r>
          </a:p>
          <a:p>
            <a:pPr algn="ctr"/>
            <a:r>
              <a:rPr lang="ru-RU" sz="2000" dirty="0"/>
              <a:t>вывод по реализации проекта,</a:t>
            </a:r>
          </a:p>
          <a:p>
            <a:pPr algn="ctr"/>
            <a:r>
              <a:rPr lang="ru-RU" sz="2000" dirty="0"/>
              <a:t>презентация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755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4246A7E-80BA-4D68-8B3C-7CEFC2AEC0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5233" y="548681"/>
          <a:ext cx="8229600" cy="2736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5">
            <a:extLst>
              <a:ext uri="{FF2B5EF4-FFF2-40B4-BE49-F238E27FC236}">
                <a16:creationId xmlns:a16="http://schemas.microsoft.com/office/drawing/2014/main" id="{D746AE10-CD37-48F6-AE3E-1B0FA2FAD601}"/>
              </a:ext>
            </a:extLst>
          </p:cNvPr>
          <p:cNvGraphicFramePr>
            <a:graphicFrameLocks/>
          </p:cNvGraphicFramePr>
          <p:nvPr/>
        </p:nvGraphicFramePr>
        <p:xfrm>
          <a:off x="445233" y="3435389"/>
          <a:ext cx="822960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739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5DF2F-90A8-4CC8-860B-B9692BA5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>
                <a:cs typeface="Times New Roman" panose="02020603050405020304" pitchFamily="18" charset="0"/>
              </a:rPr>
              <a:t>Второй этап – аналитический </a:t>
            </a:r>
            <a:r>
              <a:rPr lang="ru-RU" sz="2000" i="1" dirty="0">
                <a:cs typeface="Times New Roman" panose="02020603050405020304" pitchFamily="18" charset="0"/>
              </a:rPr>
              <a:t>(октябрь)</a:t>
            </a:r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1.Изучение и анализ опыта работы по заявленной теме.</a:t>
            </a:r>
          </a:p>
          <a:p>
            <a:pPr algn="ctr"/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 2.Мониторинг уровня музыкального и психомоторного развития детей </a:t>
            </a:r>
          </a:p>
          <a:p>
            <a:pPr marL="0" indent="0" algn="ctr">
              <a:buNone/>
            </a:pPr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3.Изготовление атрибутов, танцевальных элементов костюмов, декораций, распределение  ролей для взрослых  </a:t>
            </a:r>
          </a:p>
          <a:p>
            <a:pPr algn="ctr"/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4. Определение основных и второстепенных персонажей                                      сказки-балета «Снежная Королева»</a:t>
            </a:r>
          </a:p>
          <a:p>
            <a:pPr algn="ctr"/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 5. Подбор музыки к сказке-балету «Снежная Королева»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44812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6DC9-819C-4494-B51D-82F3A0B9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Фотоальбом «По страницам сказки-балета "Снежная Королева"» с участием родителей.</a:t>
            </a:r>
            <a:br>
              <a:rPr lang="ru-RU" b="1" i="1" dirty="0"/>
            </a:br>
            <a:endParaRPr lang="ru-RU" b="1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D93B02-CE6C-41DB-9E26-713F8B9D9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56" y="2669258"/>
            <a:ext cx="2065794" cy="162465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A6131B-0EE6-4B72-8BE5-B3A07FC9B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853">
            <a:off x="264557" y="1540668"/>
            <a:ext cx="2002892" cy="15934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7DFAB6-A8A0-4AD4-9A3E-6ECEAC99D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733">
            <a:off x="225307" y="3142227"/>
            <a:ext cx="2330227" cy="17513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C29089-1734-439A-80A0-51CE26DDD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0362">
            <a:off x="366523" y="4792853"/>
            <a:ext cx="2363708" cy="17112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EAE598-E19B-48A0-833D-12DC24C13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638">
            <a:off x="6598972" y="1455444"/>
            <a:ext cx="2213596" cy="17100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D42A9E-183A-4096-B074-1DD3D4792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3934">
            <a:off x="6556470" y="3010186"/>
            <a:ext cx="2126932" cy="16921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DB7F3B9-DD22-4C6E-8617-4F75FA6F76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832">
            <a:off x="6424390" y="4594603"/>
            <a:ext cx="2269455" cy="17858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5FB363-BF15-4035-853E-97C9C053E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23" y="4423463"/>
            <a:ext cx="1879694" cy="14847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877276-6BB0-4714-ACE5-594D7FF987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23" y="1337016"/>
            <a:ext cx="2065794" cy="13887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6B51F4-1CB3-44EE-945C-0D35945E13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78" y="4329036"/>
            <a:ext cx="1799944" cy="14930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9C3D276-6741-4757-B114-85B9365311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12" y="1328175"/>
            <a:ext cx="1897860" cy="14513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6A70201-59DC-450A-B0B8-1B54C8FC64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17" y="2636960"/>
            <a:ext cx="2065795" cy="168636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D778430-B8CC-4B6A-ACF7-050C9BEB85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13" y="5596628"/>
            <a:ext cx="1505903" cy="119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94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6DC9-819C-4494-B51D-82F3A0B9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4705"/>
            <a:ext cx="8229600" cy="574160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Альбом рисунков "Мы рисуем сказку-балет "Снежная Королева" (совместная работа с  родителями).</a:t>
            </a:r>
            <a:br>
              <a:rPr lang="ru-RU" sz="2400" b="1" i="1" dirty="0">
                <a:solidFill>
                  <a:srgbClr val="002060"/>
                </a:solidFill>
                <a:latin typeface="+mn-lt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</a:rPr>
              <a:t> </a:t>
            </a:r>
            <a:endParaRPr lang="ru-RU" b="1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D8A08D-3D0B-4995-B348-91974338B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50" y="1205730"/>
            <a:ext cx="1600231" cy="24557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205817-64CA-44F2-BE1D-E57D9FD64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71" y="1201166"/>
            <a:ext cx="1676340" cy="24557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6AE62B-5A27-4FB6-878A-000228DBE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" y="1051785"/>
            <a:ext cx="1814581" cy="13404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0D402E-4C92-411E-9CAE-966C20E519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" y="2462396"/>
            <a:ext cx="1886255" cy="1385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00528E-61D4-4221-B47E-44844A47C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742" y="3970158"/>
            <a:ext cx="1910795" cy="13854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2C35E-40D0-4BB7-996A-C67E117CDD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23" y="1077530"/>
            <a:ext cx="1875210" cy="13348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82A7E2-D9D4-4B2A-9621-5580D59C5B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10" y="1201166"/>
            <a:ext cx="1707140" cy="24100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C837699-1C85-48AF-9881-77A8494481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75" y="2495001"/>
            <a:ext cx="1925105" cy="13750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416E20-8486-4306-80F8-258F4B38AF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47" y="3907155"/>
            <a:ext cx="2027599" cy="14634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0EDD3C-CAA0-4C4B-923B-95FFF72FF5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" y="5428566"/>
            <a:ext cx="2009135" cy="139328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D5CD465-53EA-4B1A-923E-86DA8A7397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80" y="5422919"/>
            <a:ext cx="2027600" cy="143508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39F56C-BE39-494A-9DFD-1A438121BA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44" y="3713312"/>
            <a:ext cx="2157292" cy="15424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FCC23B1-EA97-42B4-848D-629456391F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67" y="5307572"/>
            <a:ext cx="2229325" cy="152440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2FB52C-F287-468D-990D-3E9B1132B9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39" y="3698366"/>
            <a:ext cx="2089853" cy="15476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A0D689A-68F7-410D-AA69-D21B1D5869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31" y="5310297"/>
            <a:ext cx="2027598" cy="15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8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C1AD8-D366-4503-80DF-1A29729B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32655"/>
            <a:ext cx="8496944" cy="3377881"/>
          </a:xfrm>
        </p:spPr>
        <p:txBody>
          <a:bodyPr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Премьера сказки-балета «Снежная Королева»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состоялась для: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воспитанников, родителей, педагогов ДОУ – 14.03.                                       - инструкторов по физической культуре - 15 .03.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музыкальных руководителей – 16.03.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- курсов повышения квалификации АРИПК (воспитателей) – 4.05.</a:t>
            </a:r>
            <a:br>
              <a:rPr lang="ru-RU" sz="2400" b="1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endParaRPr lang="ru-RU" sz="2400" b="1" i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2E6B40-FD4E-491F-89B2-1AF117AF5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48" y="3717032"/>
            <a:ext cx="4716320" cy="314421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4730BC-ABE2-4680-9C30-9D187AEE0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" y="3713785"/>
            <a:ext cx="4716323" cy="31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83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329C1E-3FBB-41D3-A9EC-C8BB812FA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3200" b="1" i="1" dirty="0"/>
          </a:p>
          <a:p>
            <a:pPr marL="0" indent="0" algn="ctr">
              <a:buNone/>
            </a:pPr>
            <a:endParaRPr lang="ru-RU" sz="3200" b="1" i="1" dirty="0"/>
          </a:p>
          <a:p>
            <a:pPr marL="0" indent="0" algn="ctr">
              <a:buNone/>
            </a:pPr>
            <a:r>
              <a:rPr lang="ru-RU" sz="3200" b="1" i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5086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5DF2F-90A8-4CC8-860B-B9692BA5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7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1.Изучение и анализ опыта работы по заявленной теме:</a:t>
            </a:r>
          </a:p>
          <a:p>
            <a:pPr marL="0" indent="0">
              <a:buNone/>
            </a:pP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cs typeface="Times New Roman" panose="02020603050405020304" pitchFamily="18" charset="0"/>
              </a:rPr>
              <a:t>Г.Х.Андерсен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  <a:r>
              <a:rPr lang="ru-RU" sz="2000" dirty="0">
                <a:cs typeface="Times New Roman" panose="02020603050405020304" pitchFamily="18" charset="0"/>
              </a:rPr>
              <a:t>«Снежная Королева»;</a:t>
            </a:r>
            <a:r>
              <a:rPr lang="ru-RU" sz="2000" b="1" dirty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Акишев, С.В.</a:t>
            </a:r>
            <a:r>
              <a:rPr lang="ru-RU" sz="2000" dirty="0">
                <a:cs typeface="Times New Roman" panose="02020603050405020304" pitchFamily="18" charset="0"/>
              </a:rPr>
              <a:t> Активизация творческих проявлений в танце старших дошкольников;</a:t>
            </a:r>
            <a:r>
              <a:rPr lang="ru-RU" sz="2000" b="1" dirty="0"/>
              <a:t>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Ефименко Н. Н.</a:t>
            </a:r>
            <a:r>
              <a:rPr lang="ru-RU" sz="2000" dirty="0">
                <a:cs typeface="Times New Roman" panose="02020603050405020304" pitchFamily="18" charset="0"/>
              </a:rPr>
              <a:t>  Музыкальные сказки                                                            или как подарить детям радость движения, познания, постижения;</a:t>
            </a:r>
            <a:r>
              <a:rPr lang="ru-RU" sz="2000" b="1" dirty="0"/>
              <a:t>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Е.В. Горшкова. </a:t>
            </a:r>
            <a:r>
              <a:rPr lang="ru-RU" sz="2000" dirty="0">
                <a:cs typeface="Times New Roman" panose="02020603050405020304" pitchFamily="18" charset="0"/>
              </a:rPr>
              <a:t>Учебно-методическое пособие                                               «О «говорящих» движениях и чудесных превращениях»;</a:t>
            </a:r>
            <a:r>
              <a:rPr lang="ru-RU" sz="2000" b="1" dirty="0"/>
              <a:t>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Е.В. Горшкова. </a:t>
            </a:r>
            <a:r>
              <a:rPr lang="ru-RU" sz="2000" dirty="0">
                <a:cs typeface="Times New Roman" panose="02020603050405020304" pitchFamily="18" charset="0"/>
              </a:rPr>
              <a:t>«Словарь пантомимических и танцевальных движений»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Е.В. Горшкова.</a:t>
            </a:r>
            <a:r>
              <a:rPr lang="ru-RU" sz="2000" dirty="0">
                <a:cs typeface="Times New Roman" panose="02020603050405020304" pitchFamily="18" charset="0"/>
              </a:rPr>
              <a:t> От жеста к танцу. Методика и конспекты занятий по развитию у детей 5—7 лет творчества в танце.</a:t>
            </a: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b="1" dirty="0">
                <a:cs typeface="Times New Roman" panose="02020603050405020304" pitchFamily="18" charset="0"/>
              </a:rPr>
              <a:t>Выготский, Л.С. </a:t>
            </a:r>
            <a:r>
              <a:rPr lang="ru-RU" sz="2000" dirty="0">
                <a:cs typeface="Times New Roman" panose="02020603050405020304" pitchFamily="18" charset="0"/>
              </a:rPr>
              <a:t>Воображение и творчество в детском возрасте.</a:t>
            </a:r>
          </a:p>
          <a:p>
            <a:pPr algn="ctr"/>
            <a:r>
              <a:rPr lang="ru-RU" sz="2000" b="1" dirty="0"/>
              <a:t> </a:t>
            </a:r>
            <a:r>
              <a:rPr lang="ru-RU" sz="2000" b="1" dirty="0">
                <a:cs typeface="Times New Roman" panose="02020603050405020304" pitchFamily="18" charset="0"/>
              </a:rPr>
              <a:t>Каплунова, И.М., </a:t>
            </a:r>
            <a:r>
              <a:rPr lang="ru-RU" sz="2000" b="1" dirty="0" err="1">
                <a:cs typeface="Times New Roman" panose="02020603050405020304" pitchFamily="18" charset="0"/>
              </a:rPr>
              <a:t>Новоскольцева</a:t>
            </a:r>
            <a:r>
              <a:rPr lang="ru-RU" sz="2000" b="1" dirty="0">
                <a:cs typeface="Times New Roman" panose="02020603050405020304" pitchFamily="18" charset="0"/>
              </a:rPr>
              <a:t>, И.А.                                                       </a:t>
            </a:r>
            <a:r>
              <a:rPr lang="ru-RU" sz="2000" dirty="0">
                <a:cs typeface="Times New Roman" panose="02020603050405020304" pitchFamily="18" charset="0"/>
              </a:rPr>
              <a:t>Музыка и чудеса. Музыкально-двигательные фантазии.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8999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89D56-B9C5-443A-BD91-BD08BBF2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9"/>
            <a:ext cx="8229600" cy="864095"/>
          </a:xfrm>
        </p:spPr>
        <p:txBody>
          <a:bodyPr/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Мониторинг уровня музыкального и психомоторного уровня воспитанников (14 чел.)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A8809B22-E696-475C-8BCA-7243B45774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515884"/>
              </p:ext>
            </p:extLst>
          </p:nvPr>
        </p:nvGraphicFramePr>
        <p:xfrm>
          <a:off x="457200" y="1124744"/>
          <a:ext cx="8229600" cy="5602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6848">
                  <a:extLst>
                    <a:ext uri="{9D8B030D-6E8A-4147-A177-3AD203B41FA5}">
                      <a16:colId xmlns:a16="http://schemas.microsoft.com/office/drawing/2014/main" val="198846822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0534801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994438816"/>
                    </a:ext>
                  </a:extLst>
                </a:gridCol>
                <a:gridCol w="1018456">
                  <a:extLst>
                    <a:ext uri="{9D8B030D-6E8A-4147-A177-3AD203B41FA5}">
                      <a16:colId xmlns:a16="http://schemas.microsoft.com/office/drawing/2014/main" val="2446825816"/>
                    </a:ext>
                  </a:extLst>
                </a:gridCol>
              </a:tblGrid>
              <a:tr h="615698">
                <a:tc>
                  <a:txBody>
                    <a:bodyPr/>
                    <a:lstStyle/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</a:rPr>
                        <a:t>Уровень</a:t>
                      </a:r>
                    </a:p>
                    <a:p>
                      <a:r>
                        <a:rPr lang="ru-RU" sz="1600" i="0" dirty="0">
                          <a:solidFill>
                            <a:schemeClr val="tx1"/>
                          </a:solidFill>
                        </a:rPr>
                        <a:t>высокий     средний  низкий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475850"/>
                  </a:ext>
                </a:extLst>
              </a:tr>
              <a:tr h="61569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Музыкальность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42,8%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 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37554"/>
                  </a:ext>
                </a:extLst>
              </a:tr>
              <a:tr h="61569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Эмоциональность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35.7%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(5ч.)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64.2% 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(9ч.) 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313087"/>
                  </a:ext>
                </a:extLst>
              </a:tr>
              <a:tr h="55520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Творческие проявления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28,5%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28,5%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(4ч.)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719604"/>
                  </a:ext>
                </a:extLst>
              </a:tr>
              <a:tr h="55520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Внимание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57,1%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 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35.7%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(5ч.)</a:t>
                      </a:r>
                      <a:endParaRPr lang="ru-RU" sz="16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(1ч.)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707313"/>
                  </a:ext>
                </a:extLst>
              </a:tr>
              <a:tr h="55520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Память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35.7%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5(ч.)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9(ч.)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007022"/>
                  </a:ext>
                </a:extLst>
              </a:tr>
              <a:tr h="61569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Подвижность (лабильность) нервных процессов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28,5%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(4ч.)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 чел)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2(ч.)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637646"/>
                  </a:ext>
                </a:extLst>
              </a:tr>
              <a:tr h="55520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Координация, ловкость движений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7(ч.)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7(ч.)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20773"/>
                  </a:ext>
                </a:extLst>
              </a:tr>
              <a:tr h="78898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Гибкость, пластичность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3(ч.)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10(ч.)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7,1%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(1ч.)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930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567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35BDC-D427-4A36-9C27-605E745E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46243"/>
            <a:ext cx="8229600" cy="1282557"/>
          </a:xfrm>
        </p:spPr>
        <p:txBody>
          <a:bodyPr/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Изготовление атрибутов, </a:t>
            </a:r>
            <a:b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танцевальных элементов костюмов,</a:t>
            </a:r>
            <a:b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декораций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E87370-C3FF-435D-97F7-D3FA8595C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5066"/>
            <a:ext cx="3610744" cy="20310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F907D0-FDA7-41DD-B548-CCD48E4F7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26382"/>
            <a:ext cx="3168352" cy="21122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DE3415-7569-4046-87A2-BA986479C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56" y="4135832"/>
            <a:ext cx="3563888" cy="23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5DF2F-90A8-4CC8-860B-B9692BA5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>
                <a:cs typeface="Times New Roman" panose="02020603050405020304" pitchFamily="18" charset="0"/>
              </a:rPr>
              <a:t>Третий этап – практический</a:t>
            </a:r>
            <a:r>
              <a:rPr lang="ru-RU" sz="2000" i="1" dirty="0">
                <a:cs typeface="Times New Roman" panose="02020603050405020304" pitchFamily="18" charset="0"/>
              </a:rPr>
              <a:t> (октябрь-март)</a:t>
            </a:r>
          </a:p>
          <a:p>
            <a:pPr marL="0" indent="0" algn="ctr">
              <a:buNone/>
            </a:pPr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 1.Разработка плана мероприятий по реализации проекта:</a:t>
            </a:r>
          </a:p>
          <a:p>
            <a:pPr algn="ctr"/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Знакомство со сказкой Г. Х. Андерсена «Снежная королева»</a:t>
            </a:r>
          </a:p>
          <a:p>
            <a:pPr marL="0" indent="0" algn="ctr">
              <a:buNone/>
            </a:pPr>
            <a:r>
              <a:rPr lang="ru-RU" sz="2000" dirty="0">
                <a:cs typeface="Times New Roman" panose="02020603050405020304" pitchFamily="18" charset="0"/>
              </a:rPr>
              <a:t>     Показ мультфильма  «Снежная Королева» (старая версия, 1953г.);</a:t>
            </a:r>
          </a:p>
          <a:p>
            <a:pPr marL="0" indent="0" algn="ctr">
              <a:buNone/>
            </a:pPr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Определение основных и второстепенных персонажей</a:t>
            </a:r>
          </a:p>
          <a:p>
            <a:pPr marL="0" indent="0" algn="ctr">
              <a:buNone/>
            </a:pPr>
            <a:endParaRPr lang="ru-RU" sz="2000" dirty="0"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Беседа о будущей танцевальной постановке,                                                  распределение ролей к сказке-балету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518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5DF2F-90A8-4CC8-860B-B9692BA5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педагогами</a:t>
            </a:r>
          </a:p>
          <a:p>
            <a:pPr marL="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Консультации: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cs typeface="Times New Roman" panose="02020603050405020304" pitchFamily="18" charset="0"/>
              </a:rPr>
              <a:t>«Подборка игр для развития творческого воображения детей»</a:t>
            </a:r>
          </a:p>
          <a:p>
            <a:pPr algn="ctr"/>
            <a:r>
              <a:rPr lang="ru-RU" sz="2000" dirty="0"/>
              <a:t>Роль музыкально-ритмических движений                                                                                  в оздоровлении детей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/>
              <a:t>«Импровизация как один из приемов развития                                                                             творческих способностей детей старшего дошкольного возраста»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Изготовление и вынос декораций                                                          </a:t>
            </a: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(сцены: «Лес», «Бал», «Чум», «В царстве Снежной Королевы»)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(учителя-дефектологи, педагог-психолог)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Включение музыки                                                                              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(музыкальный руководитель)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Переодевание детей                                                                                       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(воспитатели, помощники воспитателей)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Выпуск детей на сцену</a:t>
            </a:r>
          </a:p>
          <a:p>
            <a:pPr marL="0" indent="0" algn="ctr">
              <a:buNone/>
            </a:pP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(воспитатель)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Работа с ведущей</a:t>
            </a:r>
          </a:p>
          <a:p>
            <a:pPr marL="0" indent="0" algn="ctr">
              <a:buNone/>
            </a:pP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(старший воспитатель)</a:t>
            </a:r>
          </a:p>
          <a:p>
            <a:pPr marL="0" indent="0" algn="ctr">
              <a:buNone/>
            </a:pPr>
            <a:r>
              <a:rPr lang="ru-RU" sz="1600" dirty="0"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2000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1646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Показ мультфильма «Снежная Королева</a:t>
            </a:r>
            <a:r>
              <a:rPr lang="ru-RU" sz="27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sz="27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88D8BC-6D5B-40DB-9712-F940264E6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67534"/>
            <a:ext cx="5572111" cy="31343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3C4090-B1AD-4E4D-9A94-F82C2614E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7973"/>
            <a:ext cx="3978188" cy="22377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E43D4C-611A-4291-BEE7-3F6BC2DD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77" y="1275588"/>
            <a:ext cx="3978186" cy="223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2362</TotalTime>
  <Words>2165</Words>
  <Application>Microsoft Office PowerPoint</Application>
  <PresentationFormat>Экран (4:3)</PresentationFormat>
  <Paragraphs>261</Paragraphs>
  <Slides>33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Constantia</vt:lpstr>
      <vt:lpstr>Times New Roman</vt:lpstr>
      <vt:lpstr>Wingdings 2</vt:lpstr>
      <vt:lpstr>Поток</vt:lpstr>
      <vt:lpstr>  Сказка-балет    </vt:lpstr>
      <vt:lpstr>Презентация PowerPoint</vt:lpstr>
      <vt:lpstr>Презентация PowerPoint</vt:lpstr>
      <vt:lpstr>Презентация PowerPoint</vt:lpstr>
      <vt:lpstr>2. Мониторинг уровня музыкального и психомоторного уровня воспитанников (14 чел.)</vt:lpstr>
      <vt:lpstr>3. Изготовление атрибутов,  танцевальных элементов костюмов,  декораций</vt:lpstr>
      <vt:lpstr>Презентация PowerPoint</vt:lpstr>
      <vt:lpstr>Презентация PowerPoint</vt:lpstr>
      <vt:lpstr> Показ мультфильма «Снежная Королева    </vt:lpstr>
      <vt:lpstr>                         1 СЦЕНА «КАТОК»    </vt:lpstr>
      <vt:lpstr>Презентация PowerPoint</vt:lpstr>
      <vt:lpstr>                               2 СЦЕНА «ЛЕС»    </vt:lpstr>
      <vt:lpstr>Презентация PowerPoint</vt:lpstr>
      <vt:lpstr>                                3 СЦЕНА «БАЛ»    </vt:lpstr>
      <vt:lpstr>Презентация PowerPoint</vt:lpstr>
      <vt:lpstr>                                                                                        4 СЦЕНА                                                      «РАЗБОЙНИКИ»    </vt:lpstr>
      <vt:lpstr>                             5 СЦЕНА «ЧУМ»    </vt:lpstr>
      <vt:lpstr>Презентация PowerPoint</vt:lpstr>
      <vt:lpstr>Презентация PowerPoint</vt:lpstr>
      <vt:lpstr>                                                                                                          5 СЦЕНА «В ЦАРСТВЕ                                           СНЕЖНОЙ КОРОЛЕВЫ.                                            СЕВЕРНОЕ СИЯНИЕ»   </vt:lpstr>
      <vt:lpstr>Презентация PowerPoint</vt:lpstr>
      <vt:lpstr>Презентация PowerPoint</vt:lpstr>
      <vt:lpstr>                                           6 СЦЕНА                                               «СНЕГОВИЧКИ»    </vt:lpstr>
      <vt:lpstr>Презентация PowerPoint</vt:lpstr>
      <vt:lpstr>Презентация PowerPoint</vt:lpstr>
      <vt:lpstr>                                         7 СЦЕНА «КРАХ СНЕЖНОЙ КОРОЛЕВЫ.                ДОБРО ПОБЕЖДАЕТ ЗЛО»                                                      </vt:lpstr>
      <vt:lpstr>Презентация PowerPoint</vt:lpstr>
      <vt:lpstr>Презентация PowerPoint</vt:lpstr>
      <vt:lpstr>Презентация PowerPoint</vt:lpstr>
      <vt:lpstr>Фотоальбом «По страницам сказки-балета "Снежная Королева"» с участием родителей. </vt:lpstr>
      <vt:lpstr>Альбом рисунков "Мы рисуем сказку-балет "Снежная Королева" (совместная работа с  родителями).  </vt:lpstr>
      <vt:lpstr>Премьера сказки-балета «Снежная Королева» состоялась для: - воспитанников, родителей, педагогов ДОУ – 14.03.                                       - инструкторов по физической культуре - 15 .03. - музыкальных руководителей – 16.03. - курсов повышения квалификации АРИПК (воспитателей) – 4.05.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Партерная гимнастика</dc:title>
  <dc:creator>Секреты Терпсихоры</dc:creator>
  <cp:lastModifiedBy>Matilda</cp:lastModifiedBy>
  <cp:revision>112</cp:revision>
  <dcterms:created xsi:type="dcterms:W3CDTF">2012-11-15T13:01:01Z</dcterms:created>
  <dcterms:modified xsi:type="dcterms:W3CDTF">2022-03-29T18:13:45Z</dcterms:modified>
</cp:coreProperties>
</file>