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1"/>
  </p:notesMasterIdLst>
  <p:sldIdLst>
    <p:sldId id="345" r:id="rId3"/>
    <p:sldId id="346" r:id="rId4"/>
    <p:sldId id="349" r:id="rId5"/>
    <p:sldId id="350" r:id="rId6"/>
    <p:sldId id="352" r:id="rId7"/>
    <p:sldId id="351" r:id="rId8"/>
    <p:sldId id="353" r:id="rId9"/>
    <p:sldId id="256" r:id="rId10"/>
    <p:sldId id="278" r:id="rId11"/>
    <p:sldId id="341" r:id="rId12"/>
    <p:sldId id="342" r:id="rId13"/>
    <p:sldId id="343" r:id="rId14"/>
    <p:sldId id="344" r:id="rId15"/>
    <p:sldId id="295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6" r:id="rId25"/>
    <p:sldId id="302" r:id="rId26"/>
    <p:sldId id="325" r:id="rId27"/>
    <p:sldId id="301" r:id="rId28"/>
    <p:sldId id="303" r:id="rId29"/>
    <p:sldId id="340" r:id="rId30"/>
    <p:sldId id="315" r:id="rId31"/>
    <p:sldId id="319" r:id="rId32"/>
    <p:sldId id="320" r:id="rId33"/>
    <p:sldId id="322" r:id="rId34"/>
    <p:sldId id="321" r:id="rId35"/>
    <p:sldId id="323" r:id="rId36"/>
    <p:sldId id="324" r:id="rId37"/>
    <p:sldId id="326" r:id="rId38"/>
    <p:sldId id="328" r:id="rId39"/>
    <p:sldId id="335" r:id="rId40"/>
    <p:sldId id="329" r:id="rId41"/>
    <p:sldId id="330" r:id="rId42"/>
    <p:sldId id="331" r:id="rId43"/>
    <p:sldId id="332" r:id="rId44"/>
    <p:sldId id="333" r:id="rId45"/>
    <p:sldId id="334" r:id="rId46"/>
    <p:sldId id="336" r:id="rId47"/>
    <p:sldId id="339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48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3399"/>
    <a:srgbClr val="0000FF"/>
    <a:srgbClr val="FFFF66"/>
    <a:srgbClr val="008000"/>
    <a:srgbClr val="99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A7A9F-AD52-4795-BB47-05BB1BB98337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92ED9-4ECE-44BD-BF1D-D35BB7B8E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850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92ED9-4ECE-44BD-BF1D-D35BB7B8EE0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2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slide" Target="slide29.xml"/><Relationship Id="rId11" Type="http://schemas.openxmlformats.org/officeDocument/2006/relationships/slide" Target="slide51.xml"/><Relationship Id="rId5" Type="http://schemas.openxmlformats.org/officeDocument/2006/relationships/image" Target="../media/image37.jpeg"/><Relationship Id="rId10" Type="http://schemas.openxmlformats.org/officeDocument/2006/relationships/slide" Target="slide47.xml"/><Relationship Id="rId4" Type="http://schemas.openxmlformats.org/officeDocument/2006/relationships/slide" Target="slide23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5" Type="http://schemas.openxmlformats.org/officeDocument/2006/relationships/slide" Target="slide14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58.jpeg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eg"/><Relationship Id="rId7" Type="http://schemas.openxmlformats.org/officeDocument/2006/relationships/image" Target="../media/image6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63.png"/><Relationship Id="rId5" Type="http://schemas.openxmlformats.org/officeDocument/2006/relationships/image" Target="../media/image58.jpeg"/><Relationship Id="rId10" Type="http://schemas.openxmlformats.org/officeDocument/2006/relationships/image" Target="../media/image61.png"/><Relationship Id="rId4" Type="http://schemas.openxmlformats.org/officeDocument/2006/relationships/image" Target="../media/image57.jpe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jpeg"/><Relationship Id="rId7" Type="http://schemas.openxmlformats.org/officeDocument/2006/relationships/image" Target="../media/image62.png"/><Relationship Id="rId12" Type="http://schemas.openxmlformats.org/officeDocument/2006/relationships/image" Target="../media/image6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61.png"/><Relationship Id="rId5" Type="http://schemas.openxmlformats.org/officeDocument/2006/relationships/image" Target="../media/image58.jpeg"/><Relationship Id="rId10" Type="http://schemas.openxmlformats.org/officeDocument/2006/relationships/image" Target="../media/image60.png"/><Relationship Id="rId4" Type="http://schemas.openxmlformats.org/officeDocument/2006/relationships/image" Target="../media/image57.jpeg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slide" Target="slide14.xml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12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slide" Target="slide14.xml"/><Relationship Id="rId7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4.jpe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jpe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4.jpe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03.png"/><Relationship Id="rId4" Type="http://schemas.openxmlformats.org/officeDocument/2006/relationships/image" Target="../media/image105.jpeg"/><Relationship Id="rId9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4.jpeg"/><Relationship Id="rId7" Type="http://schemas.openxmlformats.org/officeDocument/2006/relationships/image" Target="../media/image9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08.jpeg"/><Relationship Id="rId4" Type="http://schemas.openxmlformats.org/officeDocument/2006/relationships/image" Target="../media/image105.jpeg"/><Relationship Id="rId9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9.jpe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image" Target="../media/image108.jpeg"/><Relationship Id="rId5" Type="http://schemas.openxmlformats.org/officeDocument/2006/relationships/image" Target="../media/image111.jpeg"/><Relationship Id="rId10" Type="http://schemas.openxmlformats.org/officeDocument/2006/relationships/image" Target="../media/image103.png"/><Relationship Id="rId4" Type="http://schemas.openxmlformats.org/officeDocument/2006/relationships/image" Target="../media/image110.jpeg"/><Relationship Id="rId9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9.jpeg"/><Relationship Id="rId7" Type="http://schemas.openxmlformats.org/officeDocument/2006/relationships/image" Target="../media/image9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image" Target="../media/image113.jpeg"/><Relationship Id="rId5" Type="http://schemas.openxmlformats.org/officeDocument/2006/relationships/image" Target="../media/image111.jpeg"/><Relationship Id="rId10" Type="http://schemas.openxmlformats.org/officeDocument/2006/relationships/audio" Target="../media/audio2.wav"/><Relationship Id="rId4" Type="http://schemas.openxmlformats.org/officeDocument/2006/relationships/image" Target="../media/image110.jpeg"/><Relationship Id="rId9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14.jpeg"/><Relationship Id="rId7" Type="http://schemas.openxmlformats.org/officeDocument/2006/relationships/image" Target="../media/image98.jpeg"/><Relationship Id="rId12" Type="http://schemas.openxmlformats.org/officeDocument/2006/relationships/image" Target="../media/image1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11" Type="http://schemas.openxmlformats.org/officeDocument/2006/relationships/audio" Target="../media/audio2.wav"/><Relationship Id="rId5" Type="http://schemas.openxmlformats.org/officeDocument/2006/relationships/image" Target="../media/image116.jpeg"/><Relationship Id="rId10" Type="http://schemas.openxmlformats.org/officeDocument/2006/relationships/image" Target="../media/image113.jpeg"/><Relationship Id="rId4" Type="http://schemas.openxmlformats.org/officeDocument/2006/relationships/image" Target="../media/image115.jpeg"/><Relationship Id="rId9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14.jpeg"/><Relationship Id="rId7" Type="http://schemas.openxmlformats.org/officeDocument/2006/relationships/image" Target="../media/image98.jpeg"/><Relationship Id="rId12" Type="http://schemas.openxmlformats.org/officeDocument/2006/relationships/image" Target="../media/image1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11" Type="http://schemas.openxmlformats.org/officeDocument/2006/relationships/audio" Target="../media/audio2.wav"/><Relationship Id="rId5" Type="http://schemas.openxmlformats.org/officeDocument/2006/relationships/image" Target="../media/image116.jpeg"/><Relationship Id="rId10" Type="http://schemas.openxmlformats.org/officeDocument/2006/relationships/image" Target="../media/image113.jpeg"/><Relationship Id="rId4" Type="http://schemas.openxmlformats.org/officeDocument/2006/relationships/image" Target="../media/image115.jpeg"/><Relationship Id="rId9" Type="http://schemas.openxmlformats.org/officeDocument/2006/relationships/image" Target="../media/image10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98.jpeg"/><Relationship Id="rId7" Type="http://schemas.openxmlformats.org/officeDocument/2006/relationships/image" Target="../media/image1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08.jpe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833074"/>
            <a:ext cx="5941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«В </a:t>
            </a:r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Туле побываю </a:t>
            </a:r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сувенире все узнаю» </a:t>
            </a:r>
            <a:endParaRPr lang="ru-RU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fclmnews.ru/uploads/posts/2014-08/1407338777808-2-52-1174pr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036" y="507586"/>
            <a:ext cx="1325488" cy="132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50758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Виртуальная экскурсия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детей старшего дошкольного возраста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497002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Сокова Вера Алексеевна, </a:t>
            </a: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 </a:t>
            </a: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МБДОУ «Детский сад №15»</a:t>
            </a:r>
          </a:p>
          <a:p>
            <a:pPr algn="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8693" y="6078022"/>
            <a:ext cx="946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s://3pulse.com/uploads/photo/01/62/34/2017/12/07/aab9df91b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8214"/>
            <a:ext cx="4128393" cy="271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3625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c.pics.livejournal.com/natatukan/65134285/156375/156375_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32639"/>
            <a:ext cx="7200800" cy="47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476672"/>
            <a:ext cx="53641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Одоев Тульской области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«Филимоновская игрушка»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s://ic.pics.livejournal.com/natatukan/65134285/164996/164996_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3168352" cy="215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museum.ru/img.asp?560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814187"/>
            <a:ext cx="1905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1883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c.pics.livejournal.com/natatukan/65134285/157754/157754_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c.pics.livejournal.com/natatukan/65134285/161409/161409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38766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9194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c.pics.livejournal.com/natatukan/65134285/158286/158286_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3600400" cy="54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c.pics.livejournal.com/natatukan/65134285/158673/158673_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4248472" cy="283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c.pics.livejournal.com/natatukan/65134285/165253/165253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4248472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0848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c.pics.livejournal.com/natatukan/65134285/162369/162369_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24132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4970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1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-27384"/>
            <a:ext cx="42896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Маршрут экскурсии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476672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itchFamily="34" charset="0"/>
                <a:cs typeface="Calibri" pitchFamily="34" charset="0"/>
              </a:rPr>
              <a:t>Для выбора маршрута щелкните по картинке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51520" y="1052736"/>
            <a:ext cx="2722254" cy="4041740"/>
            <a:chOff x="395535" y="662034"/>
            <a:chExt cx="3424772" cy="5580214"/>
          </a:xfrm>
        </p:grpSpPr>
        <p:pic>
          <p:nvPicPr>
            <p:cNvPr id="4" name="Рисунок 3" descr="0010-010-Vzroslye-proniklis-k-Filimonu-pochteniem-k-plokhomu-cheloveku-deti-ne.jpg">
              <a:hlinkClick r:id="" action="ppaction://hlinkshowjump?jump=nextslide" highlightClick="1"/>
            </p:cNvPr>
            <p:cNvPicPr>
              <a:picLocks noChangeAspect="1"/>
            </p:cNvPicPr>
            <p:nvPr/>
          </p:nvPicPr>
          <p:blipFill>
            <a:blip r:embed="rId3" cstate="print"/>
            <a:srcRect l="6266" t="8332" r="53619" b="14033"/>
            <a:stretch>
              <a:fillRect/>
            </a:stretch>
          </p:blipFill>
          <p:spPr>
            <a:xfrm>
              <a:off x="395535" y="662034"/>
              <a:ext cx="3424772" cy="4970879"/>
            </a:xfrm>
            <a:prstGeom prst="rect">
              <a:avLst/>
            </a:prstGeom>
            <a:ln w="76200">
              <a:solidFill>
                <a:srgbClr val="0070C0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710993" y="5732331"/>
              <a:ext cx="2898903" cy="50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История промысла</a:t>
              </a:r>
              <a:endParaRPr lang="ru-RU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277835" y="1628800"/>
            <a:ext cx="3238381" cy="2592288"/>
            <a:chOff x="3310581" y="1412776"/>
            <a:chExt cx="3238381" cy="2592288"/>
          </a:xfrm>
        </p:grpSpPr>
        <p:pic>
          <p:nvPicPr>
            <p:cNvPr id="1026" name="Picture 2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310581" y="1412776"/>
              <a:ext cx="3238381" cy="2160000"/>
            </a:xfrm>
            <a:prstGeom prst="rect">
              <a:avLst/>
            </a:prstGeom>
            <a:noFill/>
            <a:ln w="762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417314" y="3635732"/>
              <a:ext cx="2989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Технология изготовления</a:t>
              </a:r>
              <a:endParaRPr lang="ru-RU" b="1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804248" y="1052736"/>
            <a:ext cx="2088232" cy="2903680"/>
            <a:chOff x="4211960" y="1412776"/>
            <a:chExt cx="2088232" cy="2903680"/>
          </a:xfrm>
        </p:grpSpPr>
        <p:pic>
          <p:nvPicPr>
            <p:cNvPr id="1028" name="Picture 4" descr="http://doc4web.ru/uploads/files/14/13306/hello_html_m25710a1f.jp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t="28224"/>
            <a:stretch>
              <a:fillRect/>
            </a:stretch>
          </p:blipFill>
          <p:spPr bwMode="auto">
            <a:xfrm>
              <a:off x="4211961" y="1412776"/>
              <a:ext cx="2016224" cy="2170759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211960" y="3670125"/>
              <a:ext cx="2088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Элементы </a:t>
              </a:r>
            </a:p>
            <a:p>
              <a:pPr algn="ctr"/>
              <a:r>
                <a:rPr lang="ru-RU" b="1" dirty="0" smtClean="0"/>
                <a:t>росписи</a:t>
              </a:r>
              <a:endParaRPr lang="ru-RU" b="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161841" y="4293096"/>
            <a:ext cx="3226583" cy="2592288"/>
            <a:chOff x="1717386" y="4437352"/>
            <a:chExt cx="3226583" cy="2592288"/>
          </a:xfrm>
        </p:grpSpPr>
        <p:pic>
          <p:nvPicPr>
            <p:cNvPr id="36865" name="Picture 1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17386" y="4437352"/>
              <a:ext cx="3226583" cy="2160000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843808" y="6660308"/>
              <a:ext cx="1028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Галерея </a:t>
              </a:r>
              <a:endParaRPr lang="ru-RU" b="1" dirty="0"/>
            </a:p>
          </p:txBody>
        </p:sp>
      </p:grpSp>
      <p:sp>
        <p:nvSpPr>
          <p:cNvPr id="16" name="Скругленный прямоугольник 15">
            <a:hlinkClick r:id="rId10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251520" y="5445224"/>
            <a:ext cx="4392488" cy="86409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Дидактическая игра </a:t>
            </a:r>
          </a:p>
          <a:p>
            <a:pPr algn="ctr"/>
            <a:r>
              <a:rPr lang="ru-RU" b="1" dirty="0" smtClean="0"/>
              <a:t>«МАГАЗИН ИГРУШЕК»</a:t>
            </a:r>
            <a:endParaRPr lang="ru-RU" b="1" dirty="0"/>
          </a:p>
        </p:txBody>
      </p:sp>
      <p:sp>
        <p:nvSpPr>
          <p:cNvPr id="17" name="Скругленный прямоугольник 16">
            <a:hlinkClick r:id="rId11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5868144" y="188640"/>
            <a:ext cx="3096344" cy="45943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Пояснительная записка</a:t>
            </a:r>
            <a:endParaRPr lang="ru-RU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5-005-V-samom-serdtse-Rossii-nedaleko-ot-starinnogo-goroda-Odoeva-Tulskoj.jpg"/>
          <p:cNvPicPr>
            <a:picLocks noChangeAspect="1"/>
          </p:cNvPicPr>
          <p:nvPr/>
        </p:nvPicPr>
        <p:blipFill>
          <a:blip r:embed="rId2" cstate="print"/>
          <a:srcRect l="3125" t="11458" r="50781" b="6250"/>
          <a:stretch>
            <a:fillRect/>
          </a:stretch>
        </p:blipFill>
        <p:spPr>
          <a:xfrm>
            <a:off x="393329" y="500042"/>
            <a:ext cx="4392985" cy="58821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72098" y="3978196"/>
            <a:ext cx="35718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alibri" pitchFamily="34" charset="0"/>
              </a:rPr>
              <a:t>В самом сердце России, недалеко от старинного города Одоева, Тульской области, на высоком берегу реки </a:t>
            </a:r>
            <a:r>
              <a:rPr lang="ru-RU" sz="2400" dirty="0" err="1" smtClean="0">
                <a:latin typeface="Calibri" pitchFamily="34" charset="0"/>
              </a:rPr>
              <a:t>Уны</a:t>
            </a:r>
            <a:r>
              <a:rPr lang="ru-RU" sz="2400" dirty="0" smtClean="0">
                <a:latin typeface="Calibri" pitchFamily="34" charset="0"/>
              </a:rPr>
              <a:t> стоит деревня Филимоново. 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6-006-Imenno-togda-v-mestnye-vladenija-knjazja-Voro-tynskogo-budto-by-pribyl.jpg"/>
          <p:cNvPicPr>
            <a:picLocks noChangeAspect="1"/>
          </p:cNvPicPr>
          <p:nvPr/>
        </p:nvPicPr>
        <p:blipFill>
          <a:blip r:embed="rId2" cstate="print"/>
          <a:srcRect l="10156" t="5208" r="11718" b="37500"/>
          <a:stretch>
            <a:fillRect/>
          </a:stretch>
        </p:blipFill>
        <p:spPr>
          <a:xfrm>
            <a:off x="383135" y="417889"/>
            <a:ext cx="8332269" cy="45827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4859736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alibri" pitchFamily="34" charset="0"/>
              </a:rPr>
              <a:t>Говорят, что еще во времена Ивана Грозного прибыл в эти места гончар </a:t>
            </a:r>
            <a:r>
              <a:rPr lang="ru-RU" sz="2400" dirty="0" err="1" smtClean="0">
                <a:latin typeface="Calibri" pitchFamily="34" charset="0"/>
              </a:rPr>
              <a:t>Филимон</a:t>
            </a:r>
            <a:r>
              <a:rPr lang="ru-RU" sz="2400" dirty="0" smtClean="0">
                <a:latin typeface="Calibri" pitchFamily="34" charset="0"/>
              </a:rPr>
              <a:t>. Он обнаружил залежи отличной глины и начал лепить из нее горшки. Место, где он поселился так и прозвали Филимоново.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7-007-Ljudi-k-gline-etoj-otnosilis-sovsem-neprivetlivo.jpg"/>
          <p:cNvPicPr>
            <a:picLocks noChangeAspect="1"/>
          </p:cNvPicPr>
          <p:nvPr/>
        </p:nvPicPr>
        <p:blipFill>
          <a:blip r:embed="rId2" cstate="print"/>
          <a:srcRect l="10937" t="54167" r="4687" b="5208"/>
          <a:stretch>
            <a:fillRect/>
          </a:stretch>
        </p:blipFill>
        <p:spPr>
          <a:xfrm>
            <a:off x="357159" y="642918"/>
            <a:ext cx="8429684" cy="30440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4071942"/>
            <a:ext cx="82153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alibri" pitchFamily="34" charset="0"/>
              </a:rPr>
              <a:t>Люди к глине этой относились совсем не приветливо, ведь из-за нее, черной, урожая не было никогда богатого. Жили из-за бесполезной земли впроголодь. Только и была утехой да спасительницей река </a:t>
            </a:r>
            <a:r>
              <a:rPr lang="ru-RU" sz="2400" dirty="0" err="1" smtClean="0">
                <a:latin typeface="Calibri" pitchFamily="34" charset="0"/>
              </a:rPr>
              <a:t>Унь</a:t>
            </a:r>
            <a:r>
              <a:rPr lang="ru-RU" sz="2400" dirty="0" smtClean="0">
                <a:latin typeface="Calibri" pitchFamily="34" charset="0"/>
              </a:rPr>
              <a:t>, полная рыбки некрупной, но сытной.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8-008-Lovko-poluchalos-u-Filimona-eto-nevedannoe-do-sikh-por-delo-lepit.jpg"/>
          <p:cNvPicPr>
            <a:picLocks noChangeAspect="1"/>
          </p:cNvPicPr>
          <p:nvPr/>
        </p:nvPicPr>
        <p:blipFill>
          <a:blip r:embed="rId2" cstate="print"/>
          <a:srcRect l="6203" t="7291" r="47656" b="10416"/>
          <a:stretch>
            <a:fillRect/>
          </a:stretch>
        </p:blipFill>
        <p:spPr>
          <a:xfrm>
            <a:off x="371627" y="428604"/>
            <a:ext cx="4486125" cy="60007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72098" y="3429000"/>
            <a:ext cx="35718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alibri" pitchFamily="34" charset="0"/>
              </a:rPr>
              <a:t>Ловко получалось у </a:t>
            </a:r>
            <a:r>
              <a:rPr lang="ru-RU" sz="2400" dirty="0" err="1" smtClean="0">
                <a:latin typeface="Calibri" pitchFamily="34" charset="0"/>
              </a:rPr>
              <a:t>Филимона</a:t>
            </a:r>
            <a:r>
              <a:rPr lang="ru-RU" sz="2400" dirty="0" smtClean="0">
                <a:latin typeface="Calibri" pitchFamily="34" charset="0"/>
              </a:rPr>
              <a:t> это до сих пор не ведомое дело, лепить посуду да игрушки. Местные жители диву давались, как он смог приспособить ни кому не нужную глину.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9-009-Ponravilos-Filimonu-eto-vygodnoe-predprijatie.jpg"/>
          <p:cNvPicPr>
            <a:picLocks noChangeAspect="1"/>
          </p:cNvPicPr>
          <p:nvPr/>
        </p:nvPicPr>
        <p:blipFill>
          <a:blip r:embed="rId2" cstate="print"/>
          <a:srcRect l="3125" t="3125" r="50781" b="4166"/>
          <a:stretch>
            <a:fillRect/>
          </a:stretch>
        </p:blipFill>
        <p:spPr>
          <a:xfrm>
            <a:off x="428595" y="500042"/>
            <a:ext cx="3930695" cy="59293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2000" y="908720"/>
            <a:ext cx="41433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alibri" pitchFamily="34" charset="0"/>
              </a:rPr>
              <a:t>Понравилось </a:t>
            </a:r>
            <a:r>
              <a:rPr lang="ru-RU" sz="2400" dirty="0" err="1" smtClean="0">
                <a:latin typeface="Calibri" pitchFamily="34" charset="0"/>
              </a:rPr>
              <a:t>Филимону</a:t>
            </a:r>
            <a:r>
              <a:rPr lang="ru-RU" sz="2400" dirty="0" smtClean="0">
                <a:latin typeface="Calibri" pitchFamily="34" charset="0"/>
              </a:rPr>
              <a:t> это выгодное предприятие, отбою от покупателей не было. А как-то раз он дырочку в игрушке проковырял, чтоб свистела. Звонкая свистулька еще больше детям и взрослым на ярмарке понравилась. И стал </a:t>
            </a:r>
            <a:r>
              <a:rPr lang="ru-RU" sz="2400" dirty="0" err="1" smtClean="0">
                <a:latin typeface="Calibri" pitchFamily="34" charset="0"/>
              </a:rPr>
              <a:t>Филимон</a:t>
            </a:r>
            <a:r>
              <a:rPr lang="ru-RU" sz="2400" dirty="0" smtClean="0">
                <a:latin typeface="Calibri" pitchFamily="34" charset="0"/>
              </a:rPr>
              <a:t> свистульки мастерить, и детвора к нему учиться прибегала, уж больно дело это интересное. 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i71.ru/upload/iblock/4cb/4cb07bd472664b89004eb5432b921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750898"/>
            <a:ext cx="3573800" cy="23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g.tourister.ru/files/8/3/2/0/6/6/8/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77356"/>
            <a:ext cx="3672408" cy="24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gulaytour.ru/wp-content/uploads/2017/12/p0149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097" y="3573016"/>
            <a:ext cx="3632279" cy="246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mg-fotki.yandex.ru/get/3204/120450570.16/0_100b71_3babcdc0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8400" y="3573016"/>
            <a:ext cx="3724027" cy="248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27569" y="3072637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 Тула 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927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0-010-Vzroslye-proniklis-k-Filimonu-pochteniem-k-plokhomu-cheloveku-deti-ne.jpg"/>
          <p:cNvPicPr>
            <a:picLocks noChangeAspect="1"/>
          </p:cNvPicPr>
          <p:nvPr/>
        </p:nvPicPr>
        <p:blipFill>
          <a:blip r:embed="rId2" cstate="print"/>
          <a:srcRect l="3906" t="8333" r="52344" b="14583"/>
          <a:stretch>
            <a:fillRect/>
          </a:stretch>
        </p:blipFill>
        <p:spPr>
          <a:xfrm>
            <a:off x="428596" y="500042"/>
            <a:ext cx="4450394" cy="58808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628" y="4418966"/>
            <a:ext cx="3643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alibri" pitchFamily="34" charset="0"/>
              </a:rPr>
              <a:t>Взрослые прониклись к мастеру уважением и тоже стали лепить, к </a:t>
            </a:r>
            <a:r>
              <a:rPr lang="ru-RU" sz="2400" dirty="0" err="1" smtClean="0">
                <a:latin typeface="Calibri" pitchFamily="34" charset="0"/>
              </a:rPr>
              <a:t>Филимону</a:t>
            </a:r>
            <a:r>
              <a:rPr lang="ru-RU" sz="2400" dirty="0" smtClean="0">
                <a:latin typeface="Calibri" pitchFamily="34" charset="0"/>
              </a:rPr>
              <a:t> за советом ходить. 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1-011-Staralis-podrazhali-emu-slushalis-bespre-koslovno.jpg"/>
          <p:cNvPicPr>
            <a:picLocks noChangeAspect="1"/>
          </p:cNvPicPr>
          <p:nvPr/>
        </p:nvPicPr>
        <p:blipFill>
          <a:blip r:embed="rId2" cstate="print"/>
          <a:srcRect l="4687" t="7291" r="46875" b="5208"/>
          <a:stretch>
            <a:fillRect/>
          </a:stretch>
        </p:blipFill>
        <p:spPr>
          <a:xfrm>
            <a:off x="428596" y="500042"/>
            <a:ext cx="4429156" cy="60007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628" y="4500570"/>
            <a:ext cx="3714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alibri" pitchFamily="34" charset="0"/>
              </a:rPr>
              <a:t>Научились игрушки да посуду лепить в деревне все, от мала до велика, всем полюбилось это занятие. </a:t>
            </a:r>
            <a:endParaRPr lang="ru-RU" sz="24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2-012-S-tekh-por-zaigrala-zapela-tsvetnaja-mjagkaja-glina-pod-rukami-mas-terov.jpg"/>
          <p:cNvPicPr>
            <a:picLocks noChangeAspect="1"/>
          </p:cNvPicPr>
          <p:nvPr/>
        </p:nvPicPr>
        <p:blipFill>
          <a:blip r:embed="rId2" cstate="print"/>
          <a:srcRect l="3259" t="5208" r="46741" b="7291"/>
          <a:stretch>
            <a:fillRect/>
          </a:stretch>
        </p:blipFill>
        <p:spPr>
          <a:xfrm>
            <a:off x="428596" y="500042"/>
            <a:ext cx="4572032" cy="6000792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72066" y="548680"/>
            <a:ext cx="37147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С тех пор запела, заиграла мягкая глина под руками мастеров. Гончарили мужчины, а женщины и дети лепили звонкие свистульки.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" name="Скругленный прямоугольник 3">
            <a:hlinkClick r:id="rId3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6300192" y="5589240"/>
            <a:ext cx="2160240" cy="64807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МАРШРУТ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master_03.jpg"/>
          <p:cNvPicPr>
            <a:picLocks noChangeAspect="1"/>
          </p:cNvPicPr>
          <p:nvPr/>
        </p:nvPicPr>
        <p:blipFill>
          <a:blip r:embed="rId3" cstate="print"/>
          <a:srcRect b="2476"/>
          <a:stretch>
            <a:fillRect/>
          </a:stretch>
        </p:blipFill>
        <p:spPr>
          <a:xfrm>
            <a:off x="827584" y="404664"/>
            <a:ext cx="7416824" cy="482453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1520" y="5725705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Лепят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филимоновскую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игрушку из черной глины. Глина эта жирная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тягучая, поэтому всю игрушку из одного куска вылепливают, вытягивая все ее части.  Затем игрушки сушат в теплом, но темном помещении.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386" name="AutoShape 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012160" y="0"/>
            <a:ext cx="27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Технология изготовления</a:t>
            </a:r>
            <a:endParaRPr lang="ru-RU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12160" y="0"/>
            <a:ext cx="27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Технология изготовления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Рисунок 12" descr="master_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9"/>
            <a:ext cx="4176463" cy="626469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4618300" y="441947"/>
            <a:ext cx="4067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dirty="0" smtClean="0">
                <a:latin typeface="Calibri" pitchFamily="34" charset="0"/>
                <a:cs typeface="Calibri" pitchFamily="34" charset="0"/>
              </a:rPr>
              <a:t>В старину в течение всего года люди занимались изготовлением глиняных предметов, а затем, в один из весенних дней, в центре большого поля перед началом его обработки проводили большой праздник. Он заключался в том, чтобы обжечь все глиняные изделия, а после праздника отнести их на рынок для продажи. </a:t>
            </a:r>
          </a:p>
          <a:p>
            <a:pPr indent="358775" algn="just"/>
            <a:r>
              <a:rPr lang="ru-RU" dirty="0" smtClean="0">
                <a:latin typeface="Calibri" pitchFamily="34" charset="0"/>
                <a:cs typeface="Calibri" pitchFamily="34" charset="0"/>
              </a:rPr>
              <a:t>Для начала выкапывали большую яму в центре поля, которую обкладывали кирпичами, делая кирпичные подставки (полочки) под посуду и игрушки (такая необыкновенная печь называлась горном), а затем поджигали солому, которую выкладывали на посуду. После того, как солома сгорала, ждали, пока глина остынет, и после забирали каждый свое, теперь уже белое, изделие домой.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1520" y="5879593"/>
            <a:ext cx="86409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После обжига игрушки становятся белоснежными. Вот такая удивительная она, глина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филимоновская</a:t>
            </a:r>
            <a:r>
              <a:rPr lang="ru-RU" sz="2000" dirty="0" smtClean="0">
                <a:latin typeface="Calibri" pitchFamily="34" charset="0"/>
                <a:ea typeface="Times New Roman" pitchFamily="18" charset="0"/>
              </a:rPr>
              <a:t> – от жара из черной в белую превращается!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386" name="AutoShape 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14" name="Picture 2" descr="Филимоновская игрушк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68854"/>
            <a:ext cx="6912768" cy="485868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012160" y="0"/>
            <a:ext cx="27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Технология изготовления</a:t>
            </a:r>
            <a:endParaRPr lang="ru-RU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1520" y="5613047"/>
            <a:ext cx="86409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В старину мастера расписывали игрушки куриными и утиными перышками, а теперь – тонкими кисточками. Красок всего три: желтая,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красная (ярко розовая) и синяя. Но </a:t>
            </a:r>
            <a:r>
              <a:rPr lang="ru-RU" dirty="0" smtClean="0"/>
              <a:t>мастера варьируют цвет. Ложится синий мазок на желтый – получается зеленый, красный на желтый - дает оранжевый, синий на красный - фиолетовый.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386" name="AutoShape 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42" name="Picture 2" descr="Букинист в Туле"/>
          <p:cNvPicPr>
            <a:picLocks noChangeAspect="1" noChangeArrowheads="1"/>
          </p:cNvPicPr>
          <p:nvPr/>
        </p:nvPicPr>
        <p:blipFill>
          <a:blip r:embed="rId3" cstate="print"/>
          <a:srcRect b="1576"/>
          <a:stretch>
            <a:fillRect/>
          </a:stretch>
        </p:blipFill>
        <p:spPr bwMode="auto">
          <a:xfrm>
            <a:off x="922742" y="453522"/>
            <a:ext cx="7272808" cy="477567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012160" y="0"/>
            <a:ext cx="27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Технология изготовления</a:t>
            </a:r>
            <a:endParaRPr lang="ru-RU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1520" y="5705379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Роспись строится по традиционной схеме:  сначала накладывают желтые полосы и пятна;   потом их обводят красным;   затем зеленым, синим, иногда фиолетовым. </a:t>
            </a:r>
          </a:p>
        </p:txBody>
      </p:sp>
      <p:sp>
        <p:nvSpPr>
          <p:cNvPr id="16386" name="AutoShape 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17.jpg"/>
          <p:cNvPicPr>
            <a:picLocks noChangeAspect="1"/>
          </p:cNvPicPr>
          <p:nvPr/>
        </p:nvPicPr>
        <p:blipFill>
          <a:blip r:embed="rId3" cstate="print"/>
          <a:srcRect t="4243" b="2828"/>
          <a:stretch>
            <a:fillRect/>
          </a:stretch>
        </p:blipFill>
        <p:spPr>
          <a:xfrm>
            <a:off x="755576" y="548680"/>
            <a:ext cx="7632848" cy="473107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012160" y="0"/>
            <a:ext cx="27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Технология изготовления</a:t>
            </a:r>
            <a:endParaRPr lang="ru-RU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39000" r="-3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3717032"/>
            <a:ext cx="2681248" cy="288032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16386" name="AutoShape 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Расписная барыня: день с мастерами филимоновской игрушки Ты …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17.jpg"/>
          <p:cNvPicPr>
            <a:picLocks noChangeAspect="1"/>
          </p:cNvPicPr>
          <p:nvPr/>
        </p:nvPicPr>
        <p:blipFill>
          <a:blip r:embed="rId4" cstate="print"/>
          <a:srcRect t="9804" b="11765"/>
          <a:stretch>
            <a:fillRect/>
          </a:stretch>
        </p:blipFill>
        <p:spPr>
          <a:xfrm>
            <a:off x="3923928" y="476672"/>
            <a:ext cx="4896544" cy="288032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12" name="Скругленный прямоугольник 11">
            <a:hlinkClick r:id="rId5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6983760" y="6021288"/>
            <a:ext cx="2160240" cy="64807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МАРШРУТ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012160" y="0"/>
            <a:ext cx="27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Технология изготовления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255994"/>
            <a:ext cx="338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Свистульки</a:t>
            </a:r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Мастер глину замесил</a:t>
            </a:r>
            <a:br>
              <a:rPr lang="ru-RU" dirty="0" smtClean="0"/>
            </a:br>
            <a:r>
              <a:rPr lang="ru-RU" dirty="0" smtClean="0"/>
              <a:t>И игрушек налепил,</a:t>
            </a:r>
            <a:br>
              <a:rPr lang="ru-RU" dirty="0" smtClean="0"/>
            </a:br>
            <a:r>
              <a:rPr lang="ru-RU" dirty="0" smtClean="0"/>
              <a:t>После высушил, и в печь –</a:t>
            </a:r>
            <a:br>
              <a:rPr lang="ru-RU" dirty="0" smtClean="0"/>
            </a:br>
            <a:r>
              <a:rPr lang="ru-RU" dirty="0" smtClean="0"/>
              <a:t>Добела их все обжечь.</a:t>
            </a:r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 потом он краски взял</a:t>
            </a:r>
            <a:br>
              <a:rPr lang="ru-RU" dirty="0" smtClean="0"/>
            </a:br>
            <a:r>
              <a:rPr lang="ru-RU" dirty="0" smtClean="0"/>
              <a:t>И игрушки расписал.</a:t>
            </a:r>
            <a:br>
              <a:rPr lang="ru-RU" dirty="0" smtClean="0"/>
            </a:br>
            <a:r>
              <a:rPr lang="ru-RU" dirty="0" smtClean="0"/>
              <a:t>Вот они какие в ряд</a:t>
            </a:r>
            <a:br>
              <a:rPr lang="ru-RU" dirty="0" smtClean="0"/>
            </a:br>
            <a:r>
              <a:rPr lang="ru-RU" dirty="0" smtClean="0"/>
              <a:t>Разноцветные стоят:</a:t>
            </a:r>
            <a:br>
              <a:rPr lang="ru-RU" dirty="0" smtClean="0"/>
            </a:br>
            <a:endParaRPr lang="ru-RU" dirty="0" smtClean="0"/>
          </a:p>
          <a:p>
            <a:pPr algn="ctr"/>
            <a:r>
              <a:rPr lang="ru-RU" dirty="0" smtClean="0"/>
              <a:t>Цвет малиновый и синий,</a:t>
            </a:r>
            <a:br>
              <a:rPr lang="ru-RU" dirty="0" smtClean="0"/>
            </a:br>
            <a:r>
              <a:rPr lang="ru-RU" dirty="0" smtClean="0"/>
              <a:t>Жёлтый – яркий и красивый.</a:t>
            </a:r>
            <a:br>
              <a:rPr lang="ru-RU" dirty="0" smtClean="0"/>
            </a:br>
            <a:r>
              <a:rPr lang="ru-RU" dirty="0" smtClean="0"/>
              <a:t>Зайцы, птички, петушки –</a:t>
            </a:r>
            <a:br>
              <a:rPr lang="ru-RU" dirty="0" smtClean="0"/>
            </a:br>
            <a:r>
              <a:rPr lang="ru-RU" dirty="0" smtClean="0"/>
              <a:t>Музыкальные свистки,</a:t>
            </a:r>
            <a:br>
              <a:rPr lang="ru-RU" dirty="0" smtClean="0"/>
            </a:br>
            <a:endParaRPr lang="ru-RU" dirty="0" smtClean="0"/>
          </a:p>
          <a:p>
            <a:pPr algn="ctr"/>
            <a:r>
              <a:rPr lang="ru-RU" dirty="0" smtClean="0"/>
              <a:t>По-народному – свистульки,</a:t>
            </a:r>
            <a:br>
              <a:rPr lang="ru-RU" dirty="0" smtClean="0"/>
            </a:br>
            <a:r>
              <a:rPr lang="ru-RU" dirty="0" smtClean="0"/>
              <a:t>Лепят в области их Тульской</a:t>
            </a:r>
            <a:br>
              <a:rPr lang="ru-RU" dirty="0" smtClean="0"/>
            </a:br>
            <a:r>
              <a:rPr lang="ru-RU" dirty="0" smtClean="0"/>
              <a:t>И свистульки, спору нет,</a:t>
            </a:r>
            <a:br>
              <a:rPr lang="ru-RU" dirty="0" smtClean="0"/>
            </a:br>
            <a:r>
              <a:rPr lang="ru-RU" dirty="0" smtClean="0"/>
              <a:t>Покорили целый свет!</a:t>
            </a:r>
            <a:endParaRPr lang="ru-RU" dirty="0"/>
          </a:p>
        </p:txBody>
      </p:sp>
      <p:pic>
        <p:nvPicPr>
          <p:cNvPr id="16" name="Рисунок 15" descr="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923928" y="3717032"/>
            <a:ext cx="1732692" cy="288032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2302837" y="6392361"/>
            <a:ext cx="1189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Нина </a:t>
            </a:r>
            <a:r>
              <a:rPr lang="ru-RU" sz="1200" dirty="0" err="1" smtClean="0"/>
              <a:t>Агошкова</a:t>
            </a:r>
            <a:endParaRPr lang="ru-RU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Ягоды годжи народные игрушки фото уроки Худеем вместе!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91880" y="585963"/>
            <a:ext cx="1792335" cy="3132000"/>
          </a:xfrm>
          <a:prstGeom prst="rect">
            <a:avLst/>
          </a:prstGeom>
          <a:noFill/>
        </p:spPr>
      </p:pic>
      <p:pic>
        <p:nvPicPr>
          <p:cNvPr id="66566" name="Picture 6" descr="Филимоновская глиняная игрушка Онлайн-школа &quot;Umbrasiena.ru&quot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15475"/>
            <a:ext cx="2155752" cy="3132000"/>
          </a:xfrm>
          <a:prstGeom prst="rect">
            <a:avLst/>
          </a:prstGeom>
          <a:noFill/>
        </p:spPr>
      </p:pic>
      <p:pic>
        <p:nvPicPr>
          <p:cNvPr id="66568" name="Picture 8" descr="Филимоновская игрушк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5153" y="550307"/>
            <a:ext cx="1861303" cy="3132000"/>
          </a:xfrm>
          <a:prstGeom prst="rect">
            <a:avLst/>
          </a:prstGeom>
          <a:noFill/>
        </p:spPr>
      </p:pic>
      <p:pic>
        <p:nvPicPr>
          <p:cNvPr id="10" name="Рисунок 9" descr="26.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720" y="585963"/>
            <a:ext cx="1645524" cy="3132000"/>
          </a:xfrm>
          <a:prstGeom prst="rect">
            <a:avLst/>
          </a:prstGeom>
        </p:spPr>
      </p:pic>
      <p:pic>
        <p:nvPicPr>
          <p:cNvPr id="11" name="Рисунок 10" descr="olen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063"/>
          <a:stretch>
            <a:fillRect/>
          </a:stretch>
        </p:blipFill>
        <p:spPr>
          <a:xfrm>
            <a:off x="5580112" y="620688"/>
            <a:ext cx="1224136" cy="313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5865" y="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Элементы росписи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473108" y="2530179"/>
            <a:ext cx="648072" cy="64807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355976" y="2349811"/>
            <a:ext cx="648072" cy="64807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856569" y="2564904"/>
            <a:ext cx="648072" cy="64807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175193" y="2445665"/>
            <a:ext cx="648072" cy="64807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7" cstate="print"/>
          <a:srcRect l="12389" t="12389" r="12389" b="12389"/>
          <a:stretch>
            <a:fillRect/>
          </a:stretch>
        </p:blipFill>
        <p:spPr bwMode="auto">
          <a:xfrm>
            <a:off x="755576" y="4869160"/>
            <a:ext cx="1440160" cy="14401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1403350" y="692150"/>
            <a:ext cx="6337300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Тульский Кремль</a:t>
            </a:r>
          </a:p>
        </p:txBody>
      </p:sp>
      <p:pic>
        <p:nvPicPr>
          <p:cNvPr id="2052" name="Picture 4" descr="http://itd2.mycdn.me/image?id=856753895043&amp;t=20&amp;plc=WEB&amp;tkn=*HHW_L39m1zs7sv68qvAiL5XfSmQ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33"/>
          <a:stretch/>
        </p:blipFill>
        <p:spPr bwMode="auto">
          <a:xfrm>
            <a:off x="611560" y="2048713"/>
            <a:ext cx="5523086" cy="39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love4russia.ru/uploads/attachment/file/107/large_data_uri_upload20171007-15271-1jred5s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9354" y="2060848"/>
            <a:ext cx="2224363" cy="148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xn--b1algoccq.xn--p1ai/%D0%BA%D0%B0%D1%80%D1%82%D0%B8%D0%BD%D0%BA%D0%B0/%D0%B1%D0%BE%D0%BB%D1%8C%D1%88%D0%B0%D1%8F/3d3a6d9c4640189feef1bd9ff462b3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5690" y="4412864"/>
            <a:ext cx="2247209" cy="155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8022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Ягоды годжи народные игрушки фото уроки Худеем вместе!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91880" y="585963"/>
            <a:ext cx="1792335" cy="3132000"/>
          </a:xfrm>
          <a:prstGeom prst="rect">
            <a:avLst/>
          </a:prstGeom>
          <a:noFill/>
        </p:spPr>
      </p:pic>
      <p:pic>
        <p:nvPicPr>
          <p:cNvPr id="66566" name="Picture 6" descr="Филимоновская глиняная игрушка Онлайн-школа &quot;Umbrasiena.ru&quot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15475"/>
            <a:ext cx="2155752" cy="3132000"/>
          </a:xfrm>
          <a:prstGeom prst="rect">
            <a:avLst/>
          </a:prstGeom>
          <a:noFill/>
        </p:spPr>
      </p:pic>
      <p:pic>
        <p:nvPicPr>
          <p:cNvPr id="66568" name="Picture 8" descr="Филимоновская игрушк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5153" y="550307"/>
            <a:ext cx="1861303" cy="3132000"/>
          </a:xfrm>
          <a:prstGeom prst="rect">
            <a:avLst/>
          </a:prstGeom>
          <a:noFill/>
        </p:spPr>
      </p:pic>
      <p:pic>
        <p:nvPicPr>
          <p:cNvPr id="10" name="Рисунок 9" descr="26.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720" y="585963"/>
            <a:ext cx="1645524" cy="3132000"/>
          </a:xfrm>
          <a:prstGeom prst="rect">
            <a:avLst/>
          </a:prstGeom>
        </p:spPr>
      </p:pic>
      <p:pic>
        <p:nvPicPr>
          <p:cNvPr id="11" name="Рисунок 10" descr="olen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063"/>
          <a:stretch>
            <a:fillRect/>
          </a:stretch>
        </p:blipFill>
        <p:spPr>
          <a:xfrm>
            <a:off x="5580112" y="620688"/>
            <a:ext cx="1224136" cy="313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5865" y="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Элементы росписи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7" cstate="print"/>
          <a:srcRect l="12389" t="12389" r="12389" b="12389"/>
          <a:stretch>
            <a:fillRect/>
          </a:stretch>
        </p:blipFill>
        <p:spPr bwMode="auto">
          <a:xfrm>
            <a:off x="755576" y="4869160"/>
            <a:ext cx="1440160" cy="14401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9" name="Прямая со стрелкой 68"/>
          <p:cNvCxnSpPr/>
          <p:nvPr/>
        </p:nvCxnSpPr>
        <p:spPr>
          <a:xfrm flipH="1" flipV="1">
            <a:off x="1187624" y="2420888"/>
            <a:ext cx="1440160" cy="237626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 flipV="1">
            <a:off x="2699792" y="3356992"/>
            <a:ext cx="216024" cy="144016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V="1">
            <a:off x="3131840" y="3068960"/>
            <a:ext cx="1224136" cy="1728192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V="1">
            <a:off x="3491880" y="1844824"/>
            <a:ext cx="2592288" cy="295232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V="1">
            <a:off x="4067944" y="3140968"/>
            <a:ext cx="2952328" cy="165618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V="1">
            <a:off x="3779912" y="2132856"/>
            <a:ext cx="3528392" cy="2664296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4797152"/>
            <a:ext cx="173176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Ягоды годжи народные игрушки фото уроки Худеем вместе!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91880" y="585963"/>
            <a:ext cx="1792335" cy="3132000"/>
          </a:xfrm>
          <a:prstGeom prst="rect">
            <a:avLst/>
          </a:prstGeom>
          <a:noFill/>
        </p:spPr>
      </p:pic>
      <p:pic>
        <p:nvPicPr>
          <p:cNvPr id="66566" name="Picture 6" descr="Филимоновская глиняная игрушка Онлайн-школа &quot;Umbrasiena.ru&quot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15475"/>
            <a:ext cx="2155752" cy="3132000"/>
          </a:xfrm>
          <a:prstGeom prst="rect">
            <a:avLst/>
          </a:prstGeom>
          <a:noFill/>
        </p:spPr>
      </p:pic>
      <p:pic>
        <p:nvPicPr>
          <p:cNvPr id="66568" name="Picture 8" descr="Филимоновская игрушк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5153" y="550307"/>
            <a:ext cx="1861303" cy="3132000"/>
          </a:xfrm>
          <a:prstGeom prst="rect">
            <a:avLst/>
          </a:prstGeom>
          <a:noFill/>
        </p:spPr>
      </p:pic>
      <p:pic>
        <p:nvPicPr>
          <p:cNvPr id="10" name="Рисунок 9" descr="26.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720" y="585963"/>
            <a:ext cx="1645524" cy="3132000"/>
          </a:xfrm>
          <a:prstGeom prst="rect">
            <a:avLst/>
          </a:prstGeom>
        </p:spPr>
      </p:pic>
      <p:pic>
        <p:nvPicPr>
          <p:cNvPr id="11" name="Рисунок 10" descr="olen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063"/>
          <a:stretch>
            <a:fillRect/>
          </a:stretch>
        </p:blipFill>
        <p:spPr>
          <a:xfrm>
            <a:off x="5580112" y="620688"/>
            <a:ext cx="1224136" cy="313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5865" y="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Элементы росписи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7" cstate="print"/>
          <a:srcRect l="12389" t="12389" r="12389" b="12389"/>
          <a:stretch>
            <a:fillRect/>
          </a:stretch>
        </p:blipFill>
        <p:spPr bwMode="auto">
          <a:xfrm>
            <a:off x="755576" y="4869160"/>
            <a:ext cx="1440160" cy="14401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4797152"/>
            <a:ext cx="173176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4797152"/>
            <a:ext cx="199272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 стрелкой 14"/>
          <p:cNvCxnSpPr/>
          <p:nvPr/>
        </p:nvCxnSpPr>
        <p:spPr>
          <a:xfrm flipH="1" flipV="1">
            <a:off x="4355976" y="2492896"/>
            <a:ext cx="792088" cy="2304256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82951" idx="0"/>
          </p:cNvCxnSpPr>
          <p:nvPr/>
        </p:nvCxnSpPr>
        <p:spPr>
          <a:xfrm flipH="1" flipV="1">
            <a:off x="4860032" y="2420888"/>
            <a:ext cx="636324" cy="237626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724128" y="3356992"/>
            <a:ext cx="216024" cy="144016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300192" y="3068960"/>
            <a:ext cx="1728192" cy="1728192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6012160" y="3356992"/>
            <a:ext cx="1008112" cy="144016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Ягоды годжи народные игрушки фото уроки Худеем вместе!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91880" y="585963"/>
            <a:ext cx="1792335" cy="3132000"/>
          </a:xfrm>
          <a:prstGeom prst="rect">
            <a:avLst/>
          </a:prstGeom>
          <a:noFill/>
        </p:spPr>
      </p:pic>
      <p:pic>
        <p:nvPicPr>
          <p:cNvPr id="66566" name="Picture 6" descr="Филимоновская глиняная игрушка Онлайн-школа &quot;Umbrasiena.ru&quot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15475"/>
            <a:ext cx="2155752" cy="3132000"/>
          </a:xfrm>
          <a:prstGeom prst="rect">
            <a:avLst/>
          </a:prstGeom>
          <a:noFill/>
        </p:spPr>
      </p:pic>
      <p:pic>
        <p:nvPicPr>
          <p:cNvPr id="66568" name="Picture 8" descr="Филимоновская игрушк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5153" y="550307"/>
            <a:ext cx="1861303" cy="3132000"/>
          </a:xfrm>
          <a:prstGeom prst="rect">
            <a:avLst/>
          </a:prstGeom>
          <a:noFill/>
        </p:spPr>
      </p:pic>
      <p:pic>
        <p:nvPicPr>
          <p:cNvPr id="10" name="Рисунок 9" descr="26.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720" y="585963"/>
            <a:ext cx="1645524" cy="3132000"/>
          </a:xfrm>
          <a:prstGeom prst="rect">
            <a:avLst/>
          </a:prstGeom>
        </p:spPr>
      </p:pic>
      <p:pic>
        <p:nvPicPr>
          <p:cNvPr id="11" name="Рисунок 10" descr="olen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063"/>
          <a:stretch>
            <a:fillRect/>
          </a:stretch>
        </p:blipFill>
        <p:spPr>
          <a:xfrm>
            <a:off x="5580112" y="620688"/>
            <a:ext cx="1224136" cy="313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5865" y="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Элементы росписи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7" cstate="print"/>
          <a:srcRect l="12389" t="12389" r="12389" b="12389"/>
          <a:stretch>
            <a:fillRect/>
          </a:stretch>
        </p:blipFill>
        <p:spPr bwMode="auto">
          <a:xfrm>
            <a:off x="755576" y="4869160"/>
            <a:ext cx="1440160" cy="14401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4797152"/>
            <a:ext cx="173176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4797152"/>
            <a:ext cx="199272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 стрелкой 15"/>
          <p:cNvCxnSpPr/>
          <p:nvPr/>
        </p:nvCxnSpPr>
        <p:spPr>
          <a:xfrm flipH="1" flipV="1">
            <a:off x="1691680" y="2492896"/>
            <a:ext cx="5400600" cy="237626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82946" idx="0"/>
          </p:cNvCxnSpPr>
          <p:nvPr/>
        </p:nvCxnSpPr>
        <p:spPr>
          <a:xfrm flipH="1" flipV="1">
            <a:off x="4860032" y="3212976"/>
            <a:ext cx="2844316" cy="1584176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8244408" y="1916832"/>
            <a:ext cx="144016" cy="295232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7452320" y="1772816"/>
            <a:ext cx="576064" cy="309634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10" cstate="print"/>
          <a:srcRect r="11442"/>
          <a:stretch>
            <a:fillRect/>
          </a:stretch>
        </p:blipFill>
        <p:spPr bwMode="auto">
          <a:xfrm>
            <a:off x="6732240" y="4797152"/>
            <a:ext cx="194421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Ягоды годжи народные игрушки фото уроки Худеем вместе!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91880" y="585963"/>
            <a:ext cx="1792335" cy="3132000"/>
          </a:xfrm>
          <a:prstGeom prst="rect">
            <a:avLst/>
          </a:prstGeom>
          <a:noFill/>
        </p:spPr>
      </p:pic>
      <p:pic>
        <p:nvPicPr>
          <p:cNvPr id="66566" name="Picture 6" descr="Филимоновская глиняная игрушка Онлайн-школа &quot;Umbrasiena.ru&quot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15475"/>
            <a:ext cx="2155752" cy="3132000"/>
          </a:xfrm>
          <a:prstGeom prst="rect">
            <a:avLst/>
          </a:prstGeom>
          <a:noFill/>
        </p:spPr>
      </p:pic>
      <p:pic>
        <p:nvPicPr>
          <p:cNvPr id="66568" name="Picture 8" descr="Филимоновская игрушк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5153" y="550307"/>
            <a:ext cx="1861303" cy="3132000"/>
          </a:xfrm>
          <a:prstGeom prst="rect">
            <a:avLst/>
          </a:prstGeom>
          <a:noFill/>
        </p:spPr>
      </p:pic>
      <p:pic>
        <p:nvPicPr>
          <p:cNvPr id="10" name="Рисунок 9" descr="26.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720" y="585963"/>
            <a:ext cx="1645524" cy="3132000"/>
          </a:xfrm>
          <a:prstGeom prst="rect">
            <a:avLst/>
          </a:prstGeom>
        </p:spPr>
      </p:pic>
      <p:pic>
        <p:nvPicPr>
          <p:cNvPr id="11" name="Рисунок 10" descr="olen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063"/>
          <a:stretch>
            <a:fillRect/>
          </a:stretch>
        </p:blipFill>
        <p:spPr>
          <a:xfrm>
            <a:off x="5580112" y="620688"/>
            <a:ext cx="1224136" cy="313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5865" y="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Элементы росписи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7" cstate="print"/>
          <a:srcRect r="11442"/>
          <a:stretch>
            <a:fillRect/>
          </a:stretch>
        </p:blipFill>
        <p:spPr bwMode="auto">
          <a:xfrm>
            <a:off x="6732240" y="4797152"/>
            <a:ext cx="194421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8" cstate="print"/>
          <a:srcRect l="12389" t="12389" r="12389" b="12389"/>
          <a:stretch>
            <a:fillRect/>
          </a:stretch>
        </p:blipFill>
        <p:spPr bwMode="auto">
          <a:xfrm>
            <a:off x="755576" y="4869160"/>
            <a:ext cx="1440160" cy="14401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0" y="4797152"/>
            <a:ext cx="173176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4797152"/>
            <a:ext cx="199272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1331640" y="2204864"/>
            <a:ext cx="1224136" cy="1728192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1547664" y="3140968"/>
            <a:ext cx="792088" cy="79208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7584" y="3861048"/>
            <a:ext cx="380092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Ягоды годжи народные игрушки фото уроки Худеем вместе!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91880" y="585963"/>
            <a:ext cx="1792335" cy="3132000"/>
          </a:xfrm>
          <a:prstGeom prst="rect">
            <a:avLst/>
          </a:prstGeom>
          <a:noFill/>
        </p:spPr>
      </p:pic>
      <p:pic>
        <p:nvPicPr>
          <p:cNvPr id="66566" name="Picture 6" descr="Филимоновская глиняная игрушка Онлайн-школа &quot;Umbrasiena.ru&quot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615475"/>
            <a:ext cx="2155752" cy="3132000"/>
          </a:xfrm>
          <a:prstGeom prst="rect">
            <a:avLst/>
          </a:prstGeom>
          <a:noFill/>
        </p:spPr>
      </p:pic>
      <p:pic>
        <p:nvPicPr>
          <p:cNvPr id="66568" name="Picture 8" descr="Филимоновская игрушка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5153" y="550307"/>
            <a:ext cx="1861303" cy="3132000"/>
          </a:xfrm>
          <a:prstGeom prst="rect">
            <a:avLst/>
          </a:prstGeom>
          <a:noFill/>
        </p:spPr>
      </p:pic>
      <p:pic>
        <p:nvPicPr>
          <p:cNvPr id="10" name="Рисунок 9" descr="26.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1720" y="585963"/>
            <a:ext cx="1645524" cy="3132000"/>
          </a:xfrm>
          <a:prstGeom prst="rect">
            <a:avLst/>
          </a:prstGeom>
        </p:spPr>
      </p:pic>
      <p:pic>
        <p:nvPicPr>
          <p:cNvPr id="11" name="Рисунок 10" descr="olen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063"/>
          <a:stretch>
            <a:fillRect/>
          </a:stretch>
        </p:blipFill>
        <p:spPr>
          <a:xfrm>
            <a:off x="5580112" y="620688"/>
            <a:ext cx="1224136" cy="313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5865" y="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Элементы росписи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7" cstate="print"/>
          <a:srcRect r="11442"/>
          <a:stretch>
            <a:fillRect/>
          </a:stretch>
        </p:blipFill>
        <p:spPr bwMode="auto">
          <a:xfrm>
            <a:off x="6732240" y="4797152"/>
            <a:ext cx="194421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584" y="3861048"/>
            <a:ext cx="380092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9" cstate="print"/>
          <a:srcRect l="12389" t="12389" r="12389" b="12389"/>
          <a:stretch>
            <a:fillRect/>
          </a:stretch>
        </p:blipFill>
        <p:spPr bwMode="auto">
          <a:xfrm>
            <a:off x="755576" y="4869160"/>
            <a:ext cx="1440160" cy="14401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60" y="4797152"/>
            <a:ext cx="173176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9992" y="4797152"/>
            <a:ext cx="199272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 стрелкой 13"/>
          <p:cNvCxnSpPr/>
          <p:nvPr/>
        </p:nvCxnSpPr>
        <p:spPr>
          <a:xfrm flipH="1" flipV="1">
            <a:off x="2915816" y="2348880"/>
            <a:ext cx="2664296" cy="165618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588224" y="2420888"/>
            <a:ext cx="1440160" cy="1584176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60032" y="3861048"/>
            <a:ext cx="369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111" y="476672"/>
            <a:ext cx="8280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sz="2400" dirty="0" err="1" smtClean="0">
                <a:latin typeface="Calibri" pitchFamily="34" charset="0"/>
                <a:cs typeface="Calibri" pitchFamily="34" charset="0"/>
              </a:rPr>
              <a:t>Филимоновские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 узоры напоминают о связях человека и природы. Елочки, кружочки, солнышки, что используют мастера – это очень древние обрядовые знаки. По старинному поверью символы в узорах несли духовную силу, способную заклинать любое зло и несправедливость стихийных сил природы. Эти символические знаки, пришедшие к нам из древних обрядовых праздников, – с магической символикой. 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45865" y="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Элементы росписи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11442"/>
          <a:stretch>
            <a:fillRect/>
          </a:stretch>
        </p:blipFill>
        <p:spPr bwMode="auto">
          <a:xfrm>
            <a:off x="6732240" y="4797152"/>
            <a:ext cx="194421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861048"/>
            <a:ext cx="3800924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12389" t="12389" r="12389" b="12389"/>
          <a:stretch>
            <a:fillRect/>
          </a:stretch>
        </p:blipFill>
        <p:spPr bwMode="auto">
          <a:xfrm>
            <a:off x="755576" y="4869160"/>
            <a:ext cx="1440160" cy="14401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797152"/>
            <a:ext cx="173176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797152"/>
            <a:ext cx="199272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861048"/>
            <a:ext cx="369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45865" y="0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Элементы росписи</a:t>
            </a:r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539552" y="332656"/>
            <a:ext cx="7992888" cy="1795544"/>
            <a:chOff x="539552" y="332656"/>
            <a:chExt cx="7992888" cy="1795544"/>
          </a:xfrm>
        </p:grpSpPr>
        <p:sp>
          <p:nvSpPr>
            <p:cNvPr id="2" name="TextBox 1"/>
            <p:cNvSpPr txBox="1"/>
            <p:nvPr/>
          </p:nvSpPr>
          <p:spPr>
            <a:xfrm>
              <a:off x="599985" y="332656"/>
              <a:ext cx="16446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u="sng" dirty="0" smtClean="0">
                  <a:latin typeface="Calibri" pitchFamily="34" charset="0"/>
                  <a:cs typeface="Calibri" pitchFamily="34" charset="0"/>
                </a:rPr>
                <a:t>Солнце </a:t>
              </a:r>
              <a:endParaRPr lang="ru-RU" sz="2000" u="sng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539552" y="660758"/>
              <a:ext cx="7992888" cy="1467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3" name="Группа 52"/>
          <p:cNvGrpSpPr/>
          <p:nvPr/>
        </p:nvGrpSpPr>
        <p:grpSpPr>
          <a:xfrm>
            <a:off x="467544" y="1916832"/>
            <a:ext cx="8208912" cy="1152048"/>
            <a:chOff x="467544" y="1916832"/>
            <a:chExt cx="8208912" cy="115204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2348880"/>
              <a:ext cx="2232248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t="15002" r="23200" b="14990"/>
            <a:stretch>
              <a:fillRect/>
            </a:stretch>
          </p:blipFill>
          <p:spPr bwMode="auto">
            <a:xfrm>
              <a:off x="5148064" y="2348880"/>
              <a:ext cx="1728192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11560" y="1916832"/>
              <a:ext cx="16446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u="sng" dirty="0" smtClean="0">
                  <a:latin typeface="Calibri" pitchFamily="34" charset="0"/>
                  <a:cs typeface="Calibri" pitchFamily="34" charset="0"/>
                </a:rPr>
                <a:t>Вода  </a:t>
              </a:r>
              <a:endParaRPr lang="ru-RU" sz="2000" u="sng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8397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3809" t="6250" r="46377" b="6250"/>
            <a:stretch>
              <a:fillRect/>
            </a:stretch>
          </p:blipFill>
          <p:spPr bwMode="auto">
            <a:xfrm>
              <a:off x="7092280" y="2348880"/>
              <a:ext cx="1584176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7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43808" y="2348880"/>
              <a:ext cx="216782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" name="Группа 53"/>
          <p:cNvGrpSpPr/>
          <p:nvPr/>
        </p:nvGrpSpPr>
        <p:grpSpPr>
          <a:xfrm>
            <a:off x="467544" y="3100898"/>
            <a:ext cx="6766594" cy="1192118"/>
            <a:chOff x="467544" y="3100898"/>
            <a:chExt cx="6766594" cy="1192118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7544" y="3573016"/>
              <a:ext cx="369000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539552" y="3100898"/>
              <a:ext cx="16446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u="sng" dirty="0" smtClean="0">
                  <a:latin typeface="Calibri" pitchFamily="34" charset="0"/>
                  <a:cs typeface="Calibri" pitchFamily="34" charset="0"/>
                </a:rPr>
                <a:t>Земля   </a:t>
              </a:r>
              <a:endParaRPr lang="ru-RU" sz="2000" u="sng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83972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27984" y="3573016"/>
              <a:ext cx="2806154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" name="Группа 54"/>
          <p:cNvGrpSpPr/>
          <p:nvPr/>
        </p:nvGrpSpPr>
        <p:grpSpPr>
          <a:xfrm>
            <a:off x="467544" y="4437112"/>
            <a:ext cx="7788440" cy="1827120"/>
            <a:chOff x="467544" y="4437112"/>
            <a:chExt cx="7788440" cy="182712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r="11442"/>
            <a:stretch>
              <a:fillRect/>
            </a:stretch>
          </p:blipFill>
          <p:spPr bwMode="auto">
            <a:xfrm>
              <a:off x="6311768" y="4797152"/>
              <a:ext cx="1944216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35504" y="4797152"/>
              <a:ext cx="1992727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73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51128" y="5517232"/>
              <a:ext cx="2988000" cy="74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Box 46"/>
            <p:cNvSpPr txBox="1"/>
            <p:nvPr/>
          </p:nvSpPr>
          <p:spPr>
            <a:xfrm>
              <a:off x="467544" y="4437112"/>
              <a:ext cx="16446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u="sng" dirty="0" smtClean="0">
                  <a:latin typeface="Calibri" pitchFamily="34" charset="0"/>
                  <a:cs typeface="Calibri" pitchFamily="34" charset="0"/>
                </a:rPr>
                <a:t>Плодородие    </a:t>
              </a:r>
              <a:endParaRPr lang="ru-RU" sz="2000" u="sng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8397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39552" y="4941167"/>
              <a:ext cx="3024000" cy="47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6" name="Скругленный прямоугольник 55">
            <a:hlinkClick r:id="rId13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6983760" y="6021288"/>
            <a:ext cx="2160240" cy="64807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МАРШРУТ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илимоновская игрушка.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50291" y="215201"/>
            <a:ext cx="2906913" cy="553218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601199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«Барынька».</a:t>
            </a:r>
          </a:p>
          <a:p>
            <a:pPr algn="just"/>
            <a:r>
              <a:rPr lang="ru-RU" dirty="0" smtClean="0"/>
              <a:t>Женская глиняная фигурка. Этот образ - продолжение рода всего живого.</a:t>
            </a:r>
            <a:endParaRPr lang="ru-RU" dirty="0"/>
          </a:p>
        </p:txBody>
      </p:sp>
      <p:pic>
        <p:nvPicPr>
          <p:cNvPr id="4" name="Рисунок 3" descr="image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5955" y="202773"/>
            <a:ext cx="2412610" cy="555171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илимоновская игрушка."/>
          <p:cNvPicPr>
            <a:picLocks noChangeAspect="1" noChangeArrowheads="1"/>
          </p:cNvPicPr>
          <p:nvPr/>
        </p:nvPicPr>
        <p:blipFill>
          <a:blip r:embed="rId3" cstate="print"/>
          <a:srcRect t="6410"/>
          <a:stretch>
            <a:fillRect/>
          </a:stretch>
        </p:blipFill>
        <p:spPr bwMode="auto">
          <a:xfrm>
            <a:off x="323528" y="215201"/>
            <a:ext cx="3960440" cy="553218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5916021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«Медведь с зеркалом». Одна из традиционных фигурок данного промысла. Медведь по поверьям символизировал силу, мудрость, доброту, покровительство слабым. Это символ могущества. Медведь предвещает пробуждение природы.</a:t>
            </a:r>
            <a:endParaRPr lang="ru-RU" dirty="0"/>
          </a:p>
        </p:txBody>
      </p:sp>
      <p:pic>
        <p:nvPicPr>
          <p:cNvPr id="4" name="Рисунок 3" descr="image201.jpg"/>
          <p:cNvPicPr>
            <a:picLocks noChangeAspect="1"/>
          </p:cNvPicPr>
          <p:nvPr/>
        </p:nvPicPr>
        <p:blipFill>
          <a:blip r:embed="rId4" cstate="print"/>
          <a:srcRect l="24485" r="25903"/>
          <a:stretch>
            <a:fillRect/>
          </a:stretch>
        </p:blipFill>
        <p:spPr>
          <a:xfrm>
            <a:off x="5076056" y="202773"/>
            <a:ext cx="3672408" cy="555171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илимоновская игрушка.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9531" y="215201"/>
            <a:ext cx="3168434" cy="553218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594928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Петушки - излюбленные свистульки у мастериц. Для древних славян образ Птицы всегда символизировал весну. Птицы – знаки воскресения природы, пробуждения земли, рассвета, хорошего урожая, счастливой семьи. </a:t>
            </a:r>
            <a:endParaRPr lang="ru-RU" dirty="0"/>
          </a:p>
        </p:txBody>
      </p:sp>
      <p:pic>
        <p:nvPicPr>
          <p:cNvPr id="4" name="Рисунок 3" descr="image2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1699" y="202773"/>
            <a:ext cx="3341122" cy="555171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1043608" y="764704"/>
            <a:ext cx="6768356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Музей самоваров</a:t>
            </a:r>
          </a:p>
        </p:txBody>
      </p:sp>
      <p:pic>
        <p:nvPicPr>
          <p:cNvPr id="1028" name="Picture 4" descr="http://samovar71.ru/assets/files/2014/10/1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173"/>
            <a:ext cx="8212936" cy="540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8911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Филимоновская игрушка.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3528" y="833982"/>
            <a:ext cx="4467226" cy="446722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1026" name="Picture 2" descr="Филимоновская игрушка.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48064" y="2996952"/>
            <a:ext cx="3757538" cy="275577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587727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«Свинья с поросятами». </a:t>
            </a:r>
          </a:p>
          <a:p>
            <a:pPr algn="just"/>
            <a:r>
              <a:rPr lang="ru-RU" sz="2000" dirty="0" smtClean="0"/>
              <a:t>Свинья - это символ удовольствия и материального благосостояния. Свинка с поросятами, выполненная в виде свирели обязательно принесет удачу в дом.</a:t>
            </a:r>
            <a:endParaRPr lang="ru-RU" sz="2000" dirty="0"/>
          </a:p>
        </p:txBody>
      </p:sp>
      <p:pic>
        <p:nvPicPr>
          <p:cNvPr id="6" name="Рисунок 5" descr="filimon09.jpg"/>
          <p:cNvPicPr>
            <a:picLocks noChangeAspect="1"/>
          </p:cNvPicPr>
          <p:nvPr/>
        </p:nvPicPr>
        <p:blipFill>
          <a:blip r:embed="rId5" cstate="print"/>
          <a:srcRect t="8422"/>
          <a:stretch>
            <a:fillRect/>
          </a:stretch>
        </p:blipFill>
        <p:spPr>
          <a:xfrm>
            <a:off x="5148064" y="323639"/>
            <a:ext cx="3089240" cy="234888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587727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«Баран». Яркая и оригинальная фигурка, украшенная традиционным орнаментом промысла – </a:t>
            </a:r>
            <a:r>
              <a:rPr lang="ru-RU" sz="2000" dirty="0" err="1" smtClean="0"/>
              <a:t>полосочками</a:t>
            </a:r>
            <a:r>
              <a:rPr lang="ru-RU" sz="2000" dirty="0" smtClean="0"/>
              <a:t>. Растительный узор в виде елочки является символом плодородия.</a:t>
            </a:r>
            <a:endParaRPr lang="ru-RU" sz="2000" dirty="0"/>
          </a:p>
        </p:txBody>
      </p:sp>
      <p:pic>
        <p:nvPicPr>
          <p:cNvPr id="78850" name="Picture 2" descr="Филимоновская игрушка."/>
          <p:cNvPicPr>
            <a:picLocks noChangeAspect="1" noChangeArrowheads="1"/>
          </p:cNvPicPr>
          <p:nvPr/>
        </p:nvPicPr>
        <p:blipFill>
          <a:blip r:embed="rId3" cstate="print"/>
          <a:srcRect t="9524"/>
          <a:stretch>
            <a:fillRect/>
          </a:stretch>
        </p:blipFill>
        <p:spPr bwMode="auto">
          <a:xfrm>
            <a:off x="251520" y="260648"/>
            <a:ext cx="4052610" cy="547260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6" name="Рисунок 5" descr="Изображение 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260648"/>
            <a:ext cx="3361219" cy="547200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587727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Конь – слуга Солнца. Он символизировал как солнце, так и воду. Древние славяне считали, что впряженный конь возил по небу бога-солнца и приносил людям его благодать и защиту.</a:t>
            </a:r>
            <a:endParaRPr lang="ru-RU" sz="2000" dirty="0"/>
          </a:p>
        </p:txBody>
      </p:sp>
      <p:pic>
        <p:nvPicPr>
          <p:cNvPr id="78850" name="Picture 2" descr="Филимоновская игрушка.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295212"/>
            <a:ext cx="4052610" cy="540348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4" name="Рисунок 3" descr="igr_filimkarpa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237497"/>
            <a:ext cx="3672408" cy="549720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6237312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Олень – символ удачного и счастливого брака, тепла и плодородия.</a:t>
            </a:r>
            <a:endParaRPr lang="ru-RU" sz="2000" dirty="0"/>
          </a:p>
        </p:txBody>
      </p:sp>
      <p:pic>
        <p:nvPicPr>
          <p:cNvPr id="78850" name="Picture 2" descr="Филимоновская игрушка.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1192" y="295212"/>
            <a:ext cx="3493265" cy="540348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4" name="Рисунок 3" descr="igr_filimkarpa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1056" y="237497"/>
            <a:ext cx="2818392" cy="549720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gr_filimkarpa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5327" y="237497"/>
            <a:ext cx="2327073" cy="549720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6156012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Корова символизирует плодородие, могущество и добрую силу.</a:t>
            </a:r>
            <a:endParaRPr lang="ru-RU" dirty="0"/>
          </a:p>
        </p:txBody>
      </p:sp>
      <p:pic>
        <p:nvPicPr>
          <p:cNvPr id="79874" name="Picture 2" descr="ДЕТСКИЙ САД И ВСЁ, ЧТО С НИМ СВЯЗАНО: Конспект нод по ознакомлению с окружающим миром в подготовительной группе."/>
          <p:cNvPicPr>
            <a:picLocks noChangeAspect="1" noChangeArrowheads="1"/>
          </p:cNvPicPr>
          <p:nvPr/>
        </p:nvPicPr>
        <p:blipFill>
          <a:blip r:embed="rId4" cstate="print"/>
          <a:srcRect l="10000" r="5714"/>
          <a:stretch>
            <a:fillRect/>
          </a:stretch>
        </p:blipFill>
        <p:spPr bwMode="auto">
          <a:xfrm>
            <a:off x="463942" y="260647"/>
            <a:ext cx="4612114" cy="5472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615601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наши дни </a:t>
            </a:r>
            <a:r>
              <a:rPr lang="ru-RU" dirty="0" err="1" smtClean="0"/>
              <a:t>филимоновские</a:t>
            </a:r>
            <a:r>
              <a:rPr lang="ru-RU" dirty="0" smtClean="0"/>
              <a:t> мастера радуют нас забавными сюжетными композициями. </a:t>
            </a:r>
            <a:endParaRPr lang="ru-RU" dirty="0"/>
          </a:p>
        </p:txBody>
      </p:sp>
      <p:sp>
        <p:nvSpPr>
          <p:cNvPr id="7" name="Скругленный прямоугольник 6">
            <a:hlinkClick r:id="rId3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6876256" y="6237312"/>
            <a:ext cx="2160240" cy="50405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МАРШРУТ</a:t>
            </a:r>
            <a:endParaRPr lang="ru-RU" dirty="0"/>
          </a:p>
        </p:txBody>
      </p:sp>
      <p:pic>
        <p:nvPicPr>
          <p:cNvPr id="82946" name="Picture 2" descr="Форумы Русской Народной Веры Про Луну и Дед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88640"/>
            <a:ext cx="2651727" cy="273630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82948" name="Picture 4" descr="Мастер-класс &quot;Роспись филимоновской игрушки&quot;, Мастер-классы в Томск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5" y="116632"/>
            <a:ext cx="2880320" cy="265247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82950" name="Picture 6" descr="Першин Владимир Борисович - Музей филимоновской игрушк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2924944"/>
            <a:ext cx="2880320" cy="288032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82956" name="Picture 12" descr="Одоевский район ИА &quot;Тульская Пресса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140968"/>
            <a:ext cx="3960440" cy="269583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82958" name="Picture 14" descr="Мой Мир@Mail.R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188640"/>
            <a:ext cx="1946559" cy="273630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7200" y="304800"/>
            <a:ext cx="8305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Магазин игрушек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138535"/>
            <a:ext cx="16232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Задачи: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5"/>
          <p:cNvSpPr txBox="1">
            <a:spLocks/>
          </p:cNvSpPr>
          <p:nvPr/>
        </p:nvSpPr>
        <p:spPr>
          <a:xfrm>
            <a:off x="2057400" y="1268760"/>
            <a:ext cx="6629400" cy="212565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65176" marR="0" lvl="0" indent="-265176" algn="just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2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Закреплять представления о народном декоративно-прикладном искусстве.</a:t>
            </a:r>
          </a:p>
          <a:p>
            <a:pPr marL="265176" marR="0" lvl="0" indent="-265176" algn="just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2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Закреплять умение дифференцировать предметы народного искусства.</a:t>
            </a:r>
          </a:p>
          <a:p>
            <a:pPr marL="265176" marR="0" lvl="0" indent="-265176" algn="just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2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Развивать восприятие и внимание.</a:t>
            </a:r>
          </a:p>
          <a:p>
            <a:pPr marL="265176" marR="0" lvl="0" indent="-265176" algn="just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Blip>
                <a:blip r:embed="rId2"/>
              </a:buBlip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Закреплять в словаре слова-названия народных промыслов.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3356719"/>
            <a:ext cx="36179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Содержание игры: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одержимое 5"/>
          <p:cNvSpPr txBox="1">
            <a:spLocks/>
          </p:cNvSpPr>
          <p:nvPr/>
        </p:nvSpPr>
        <p:spPr>
          <a:xfrm>
            <a:off x="457200" y="3902968"/>
            <a:ext cx="8229600" cy="2262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35718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Дети рассматривают демонстрируемый слайд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находят среди многих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филимоновскую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игрушку, называют ее.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В случае правильного ответа, при щелчке на эту игрушку, раздается звук «колокольчик» и игрушка перемещается на полочку в верхней части слайда. В случае не верного ответа, при щелчке ни каких действий не происходит и раздается звук «молоточек». Игра продолжается пока вся полка не будет заполнена.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2400" y="152400"/>
            <a:ext cx="7848600" cy="236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027dimka.JPG">
            <a:hlinkClick r:id="" action="ppaction://noaction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3733800"/>
            <a:ext cx="1146639" cy="2362200"/>
          </a:xfrm>
          <a:prstGeom prst="rect">
            <a:avLst/>
          </a:prstGeom>
        </p:spPr>
      </p:pic>
      <p:pic>
        <p:nvPicPr>
          <p:cNvPr id="4" name="Рисунок 3" descr="Изображение 001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2971800"/>
            <a:ext cx="1009429" cy="2362200"/>
          </a:xfrm>
          <a:prstGeom prst="rect">
            <a:avLst/>
          </a:prstGeom>
        </p:spPr>
      </p:pic>
      <p:pic>
        <p:nvPicPr>
          <p:cNvPr id="6" name="Рисунок 5" descr="собаки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2895600"/>
            <a:ext cx="1957906" cy="1836081"/>
          </a:xfrm>
          <a:prstGeom prst="rect">
            <a:avLst/>
          </a:prstGeom>
        </p:spPr>
      </p:pic>
      <p:pic>
        <p:nvPicPr>
          <p:cNvPr id="7" name="Рисунок 6" descr="2438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1800" y="3733800"/>
            <a:ext cx="2114550" cy="281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6519446"/>
            <a:ext cx="3259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Найдите </a:t>
            </a:r>
            <a:r>
              <a:rPr lang="ru-RU" sz="1600" b="1" dirty="0" err="1" smtClean="0">
                <a:latin typeface="Calibri" pitchFamily="34" charset="0"/>
                <a:cs typeface="Calibri" pitchFamily="34" charset="0"/>
              </a:rPr>
              <a:t>филимоновские</a:t>
            </a:r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 игрушки</a:t>
            </a:r>
            <a:endParaRPr lang="ru-RU" sz="16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 descr="Копия Изображение 007.jpg">
            <a:hlinkClick r:id="" action="ppaction://hlinkshowjump?jump=nextslide" highlightClick="1">
              <a:snd r:embed="rId7" name="chimes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0" y="3968907"/>
            <a:ext cx="990600" cy="2279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2400" y="152400"/>
            <a:ext cx="7848600" cy="236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027dimka.JPG">
            <a:hlinkClick r:id="" action="ppaction://noaction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3733800"/>
            <a:ext cx="1146639" cy="2362200"/>
          </a:xfrm>
          <a:prstGeom prst="rect">
            <a:avLst/>
          </a:prstGeom>
        </p:spPr>
      </p:pic>
      <p:pic>
        <p:nvPicPr>
          <p:cNvPr id="4" name="Рисунок 3" descr="Изображение 001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2971800"/>
            <a:ext cx="1009429" cy="2362200"/>
          </a:xfrm>
          <a:prstGeom prst="rect">
            <a:avLst/>
          </a:prstGeom>
        </p:spPr>
      </p:pic>
      <p:pic>
        <p:nvPicPr>
          <p:cNvPr id="6" name="Рисунок 5" descr="собаки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2895600"/>
            <a:ext cx="1957906" cy="1836081"/>
          </a:xfrm>
          <a:prstGeom prst="rect">
            <a:avLst/>
          </a:prstGeom>
        </p:spPr>
      </p:pic>
      <p:pic>
        <p:nvPicPr>
          <p:cNvPr id="7" name="Рисунок 6" descr="2438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1800" y="3733800"/>
            <a:ext cx="2114550" cy="2819400"/>
          </a:xfrm>
          <a:prstGeom prst="rect">
            <a:avLst/>
          </a:prstGeom>
        </p:spPr>
      </p:pic>
      <p:pic>
        <p:nvPicPr>
          <p:cNvPr id="5" name="Рисунок 4" descr="Копия Изображение 007.jpg">
            <a:hlinkClick r:id="" action="ppaction://hlinkshowjump?jump=nextslide" highlightClick="1"/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0" y="3968907"/>
            <a:ext cx="990600" cy="2279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1443E-6 L -0.34583 -0.543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0" y="-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2400" y="152400"/>
            <a:ext cx="7848600" cy="236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027dimka.JPG">
            <a:hlinkClick r:id="" action="ppaction://noaction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4129927"/>
            <a:ext cx="1676400" cy="2235199"/>
          </a:xfrm>
          <a:prstGeom prst="rect">
            <a:avLst/>
          </a:prstGeom>
        </p:spPr>
      </p:pic>
      <p:pic>
        <p:nvPicPr>
          <p:cNvPr id="4" name="Рисунок 3" descr="Изображение 001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0" y="2667000"/>
            <a:ext cx="2223394" cy="2275504"/>
          </a:xfrm>
          <a:prstGeom prst="rect">
            <a:avLst/>
          </a:prstGeom>
        </p:spPr>
      </p:pic>
      <p:pic>
        <p:nvPicPr>
          <p:cNvPr id="6" name="Рисунок 5" descr="собаки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7600" y="3964424"/>
            <a:ext cx="1633415" cy="2291258"/>
          </a:xfrm>
          <a:prstGeom prst="rect">
            <a:avLst/>
          </a:prstGeom>
        </p:spPr>
      </p:pic>
      <p:pic>
        <p:nvPicPr>
          <p:cNvPr id="7" name="Рисунок 6" descr="2438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2534">
            <a:off x="7239000" y="3505200"/>
            <a:ext cx="1434479" cy="2819400"/>
          </a:xfrm>
          <a:prstGeom prst="rect">
            <a:avLst/>
          </a:prstGeom>
        </p:spPr>
      </p:pic>
      <p:pic>
        <p:nvPicPr>
          <p:cNvPr id="5" name="Рисунок 4" descr="Копия Изображение 007.jpg">
            <a:hlinkClick r:id="" action="ppaction://hlinkshowjump?jump=nextslide" highlightClick="1">
              <a:snd r:embed="rId7" name="chimes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78" r="10975"/>
          <a:stretch>
            <a:fillRect/>
          </a:stretch>
        </p:blipFill>
        <p:spPr>
          <a:xfrm>
            <a:off x="5105400" y="2514600"/>
            <a:ext cx="2209800" cy="2435604"/>
          </a:xfrm>
          <a:prstGeom prst="rect">
            <a:avLst/>
          </a:prstGeom>
        </p:spPr>
      </p:pic>
      <p:pic>
        <p:nvPicPr>
          <p:cNvPr id="11" name="Рисунок 10" descr="Копия Изображение 007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001" y="178662"/>
            <a:ext cx="990600" cy="2279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1259632" y="692696"/>
            <a:ext cx="6840537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Музей</a:t>
            </a:r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99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оружия</a:t>
            </a:r>
          </a:p>
        </p:txBody>
      </p:sp>
      <p:pic>
        <p:nvPicPr>
          <p:cNvPr id="3" name="Picture 2" descr="299 лет назад основан Тульский оружейный завод, Этот день в истории России. 26 февраля в истории. This Day in Russian History, 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543" y="1838950"/>
            <a:ext cx="28797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300 лет Тульскому оружейному заводу - ОРУЖИЕ РОССИИ Информационное агентств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43" y="4045654"/>
            <a:ext cx="282575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Рыбкина: Тульский музея оружия должен стать центром притяжения туристических потоков Рыбкина: Тульский музея оружия должен стат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311345"/>
            <a:ext cx="4878973" cy="304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56903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2400" y="152400"/>
            <a:ext cx="7848600" cy="236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027dimka.JPG">
            <a:hlinkClick r:id="" action="ppaction://noaction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4129927"/>
            <a:ext cx="1676400" cy="2235199"/>
          </a:xfrm>
          <a:prstGeom prst="rect">
            <a:avLst/>
          </a:prstGeom>
        </p:spPr>
      </p:pic>
      <p:pic>
        <p:nvPicPr>
          <p:cNvPr id="4" name="Рисунок 3" descr="Изображение 001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0" y="2667000"/>
            <a:ext cx="2223394" cy="2275504"/>
          </a:xfrm>
          <a:prstGeom prst="rect">
            <a:avLst/>
          </a:prstGeom>
        </p:spPr>
      </p:pic>
      <p:pic>
        <p:nvPicPr>
          <p:cNvPr id="6" name="Рисунок 5" descr="собаки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7600" y="3964424"/>
            <a:ext cx="1633415" cy="2291258"/>
          </a:xfrm>
          <a:prstGeom prst="rect">
            <a:avLst/>
          </a:prstGeom>
        </p:spPr>
      </p:pic>
      <p:pic>
        <p:nvPicPr>
          <p:cNvPr id="7" name="Рисунок 6" descr="2438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2534">
            <a:off x="7239000" y="3505200"/>
            <a:ext cx="1434479" cy="2819400"/>
          </a:xfrm>
          <a:prstGeom prst="rect">
            <a:avLst/>
          </a:prstGeom>
        </p:spPr>
      </p:pic>
      <p:pic>
        <p:nvPicPr>
          <p:cNvPr id="5" name="Рисунок 4" descr="Копия Изображение 007.jpg">
            <a:hlinkClick r:id="" action="ppaction://hlinkshowjump?jump=nextslide" highlightClick="1"/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78" r="10975"/>
          <a:stretch>
            <a:fillRect/>
          </a:stretch>
        </p:blipFill>
        <p:spPr>
          <a:xfrm>
            <a:off x="5105400" y="2514600"/>
            <a:ext cx="2209800" cy="2435604"/>
          </a:xfrm>
          <a:prstGeom prst="rect">
            <a:avLst/>
          </a:prstGeom>
        </p:spPr>
      </p:pic>
      <p:pic>
        <p:nvPicPr>
          <p:cNvPr id="11" name="Рисунок 10" descr="Копия Изображение 007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001" y="178662"/>
            <a:ext cx="990600" cy="22794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2.93247E-6 L -0.4 -0.36633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2400" y="152400"/>
            <a:ext cx="7848600" cy="236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027dimka.JPG">
            <a:hlinkClick r:id="" action="ppaction://noaction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900310"/>
            <a:ext cx="2057400" cy="2273427"/>
          </a:xfrm>
          <a:prstGeom prst="rect">
            <a:avLst/>
          </a:prstGeom>
        </p:spPr>
      </p:pic>
      <p:pic>
        <p:nvPicPr>
          <p:cNvPr id="4" name="Рисунок 3" descr="Изображение 001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8760" y="2667000"/>
            <a:ext cx="1671073" cy="2275504"/>
          </a:xfrm>
          <a:prstGeom prst="rect">
            <a:avLst/>
          </a:prstGeom>
        </p:spPr>
      </p:pic>
      <p:pic>
        <p:nvPicPr>
          <p:cNvPr id="6" name="Рисунок 5" descr="собаки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0" y="2743200"/>
            <a:ext cx="1148802" cy="2291258"/>
          </a:xfrm>
          <a:prstGeom prst="rect">
            <a:avLst/>
          </a:prstGeom>
        </p:spPr>
      </p:pic>
      <p:pic>
        <p:nvPicPr>
          <p:cNvPr id="7" name="Рисунок 6" descr="2438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0323" y="3484859"/>
            <a:ext cx="1423466" cy="2819400"/>
          </a:xfrm>
          <a:prstGeom prst="rect">
            <a:avLst/>
          </a:prstGeom>
        </p:spPr>
      </p:pic>
      <p:pic>
        <p:nvPicPr>
          <p:cNvPr id="5" name="Рисунок 4" descr="Копия Изображение 007.jpg">
            <a:hlinkClick r:id="" action="ppaction://hlinkshowjump?jump=nextslide" highlightClick="1">
              <a:snd r:embed="rId7" name="chimes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2800" y="3886200"/>
            <a:ext cx="1386001" cy="2304000"/>
          </a:xfrm>
          <a:prstGeom prst="rect">
            <a:avLst/>
          </a:prstGeom>
        </p:spPr>
      </p:pic>
      <p:pic>
        <p:nvPicPr>
          <p:cNvPr id="11" name="Рисунок 10" descr="Копия Изображение 007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001" y="178662"/>
            <a:ext cx="990600" cy="2279493"/>
          </a:xfrm>
          <a:prstGeom prst="rect">
            <a:avLst/>
          </a:prstGeom>
        </p:spPr>
      </p:pic>
      <p:pic>
        <p:nvPicPr>
          <p:cNvPr id="10" name="Рисунок 9" descr="Копия Изображение 007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78" r="10975"/>
          <a:stretch>
            <a:fillRect/>
          </a:stretch>
        </p:blipFill>
        <p:spPr>
          <a:xfrm>
            <a:off x="1447800" y="0"/>
            <a:ext cx="2209800" cy="243560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2400" y="152400"/>
            <a:ext cx="7848600" cy="236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027dimka.JPG">
            <a:hlinkClick r:id="" action="ppaction://noaction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900310"/>
            <a:ext cx="2057400" cy="2273427"/>
          </a:xfrm>
          <a:prstGeom prst="rect">
            <a:avLst/>
          </a:prstGeom>
        </p:spPr>
      </p:pic>
      <p:pic>
        <p:nvPicPr>
          <p:cNvPr id="4" name="Рисунок 3" descr="Изображение 001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8760" y="2667000"/>
            <a:ext cx="1671073" cy="2275504"/>
          </a:xfrm>
          <a:prstGeom prst="rect">
            <a:avLst/>
          </a:prstGeom>
        </p:spPr>
      </p:pic>
      <p:pic>
        <p:nvPicPr>
          <p:cNvPr id="6" name="Рисунок 5" descr="собаки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5000" y="2743200"/>
            <a:ext cx="1148802" cy="2291258"/>
          </a:xfrm>
          <a:prstGeom prst="rect">
            <a:avLst/>
          </a:prstGeom>
        </p:spPr>
      </p:pic>
      <p:pic>
        <p:nvPicPr>
          <p:cNvPr id="7" name="Рисунок 6" descr="2438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0323" y="3484859"/>
            <a:ext cx="1423466" cy="2819400"/>
          </a:xfrm>
          <a:prstGeom prst="rect">
            <a:avLst/>
          </a:prstGeom>
        </p:spPr>
      </p:pic>
      <p:pic>
        <p:nvPicPr>
          <p:cNvPr id="11" name="Рисунок 10" descr="Копия Изображение 007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001" y="178662"/>
            <a:ext cx="990600" cy="2279493"/>
          </a:xfrm>
          <a:prstGeom prst="rect">
            <a:avLst/>
          </a:prstGeom>
        </p:spPr>
      </p:pic>
      <p:pic>
        <p:nvPicPr>
          <p:cNvPr id="10" name="Рисунок 9" descr="Копия Изображение 007.jpg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78" r="10975"/>
          <a:stretch>
            <a:fillRect/>
          </a:stretch>
        </p:blipFill>
        <p:spPr>
          <a:xfrm>
            <a:off x="1447800" y="0"/>
            <a:ext cx="2209800" cy="2435604"/>
          </a:xfrm>
          <a:prstGeom prst="rect">
            <a:avLst/>
          </a:prstGeom>
        </p:spPr>
      </p:pic>
      <p:pic>
        <p:nvPicPr>
          <p:cNvPr id="5" name="Рисунок 4" descr="Копия Изображение 007.jpg">
            <a:hlinkClick r:id="" action="ppaction://hlinkshowjump?jump=nextslide" highlightClick="1">
              <a:snd r:embed="rId9" name="chimes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2800" y="3886200"/>
            <a:ext cx="1386001" cy="2304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8585E-6 L -0.39236 -0.5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-2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2400" y="152400"/>
            <a:ext cx="7848600" cy="236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027dimka.JPG">
            <a:hlinkClick r:id="" action="ppaction://noaction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400" y="2514600"/>
            <a:ext cx="1753003" cy="2273427"/>
          </a:xfrm>
          <a:prstGeom prst="rect">
            <a:avLst/>
          </a:prstGeom>
        </p:spPr>
      </p:pic>
      <p:pic>
        <p:nvPicPr>
          <p:cNvPr id="4" name="Рисунок 3" descr="Изображение 001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800" y="4343400"/>
            <a:ext cx="2715952" cy="2002672"/>
          </a:xfrm>
          <a:prstGeom prst="rect">
            <a:avLst/>
          </a:prstGeom>
        </p:spPr>
      </p:pic>
      <p:pic>
        <p:nvPicPr>
          <p:cNvPr id="6" name="Рисунок 5" descr="собаки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2659908"/>
            <a:ext cx="1529802" cy="1967768"/>
          </a:xfrm>
          <a:prstGeom prst="rect">
            <a:avLst/>
          </a:prstGeom>
        </p:spPr>
      </p:pic>
      <p:pic>
        <p:nvPicPr>
          <p:cNvPr id="7" name="Рисунок 6" descr="2438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3810000"/>
            <a:ext cx="1600200" cy="2275839"/>
          </a:xfrm>
          <a:prstGeom prst="rect">
            <a:avLst/>
          </a:prstGeom>
        </p:spPr>
      </p:pic>
      <p:pic>
        <p:nvPicPr>
          <p:cNvPr id="5" name="Рисунок 4" descr="Копия Изображение 007.jpg">
            <a:hlinkClick r:id="" action="ppaction://hlinkshowjump?jump=nextslide" highlightClick="1">
              <a:snd r:embed="rId7" name="chimes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200" y="3962400"/>
            <a:ext cx="1676400" cy="2235200"/>
          </a:xfrm>
          <a:prstGeom prst="rect">
            <a:avLst/>
          </a:prstGeom>
        </p:spPr>
      </p:pic>
      <p:pic>
        <p:nvPicPr>
          <p:cNvPr id="11" name="Рисунок 10" descr="Копия Изображение 007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001" y="178662"/>
            <a:ext cx="990600" cy="2279493"/>
          </a:xfrm>
          <a:prstGeom prst="rect">
            <a:avLst/>
          </a:prstGeom>
        </p:spPr>
      </p:pic>
      <p:pic>
        <p:nvPicPr>
          <p:cNvPr id="10" name="Рисунок 9" descr="Копия Изображение 007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78" r="10975"/>
          <a:stretch>
            <a:fillRect/>
          </a:stretch>
        </p:blipFill>
        <p:spPr>
          <a:xfrm>
            <a:off x="1447800" y="0"/>
            <a:ext cx="2209800" cy="2435604"/>
          </a:xfrm>
          <a:prstGeom prst="rect">
            <a:avLst/>
          </a:prstGeom>
        </p:spPr>
      </p:pic>
      <p:pic>
        <p:nvPicPr>
          <p:cNvPr id="12" name="Рисунок 11" descr="Копия Изображение 007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1400" y="186267"/>
            <a:ext cx="1386001" cy="2304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2400" y="152400"/>
            <a:ext cx="7848600" cy="236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027dimka.JPG">
            <a:hlinkClick r:id="" action="ppaction://noaction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400" y="2514600"/>
            <a:ext cx="1753003" cy="2273427"/>
          </a:xfrm>
          <a:prstGeom prst="rect">
            <a:avLst/>
          </a:prstGeom>
        </p:spPr>
      </p:pic>
      <p:pic>
        <p:nvPicPr>
          <p:cNvPr id="4" name="Рисунок 3" descr="Изображение 001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9800" y="4343400"/>
            <a:ext cx="2715952" cy="2002672"/>
          </a:xfrm>
          <a:prstGeom prst="rect">
            <a:avLst/>
          </a:prstGeom>
        </p:spPr>
      </p:pic>
      <p:pic>
        <p:nvPicPr>
          <p:cNvPr id="6" name="Рисунок 5" descr="собаки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6400" y="2659908"/>
            <a:ext cx="1529802" cy="1967768"/>
          </a:xfrm>
          <a:prstGeom prst="rect">
            <a:avLst/>
          </a:prstGeom>
        </p:spPr>
      </p:pic>
      <p:pic>
        <p:nvPicPr>
          <p:cNvPr id="7" name="Рисунок 6" descr="2438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3810000"/>
            <a:ext cx="1600200" cy="2275839"/>
          </a:xfrm>
          <a:prstGeom prst="rect">
            <a:avLst/>
          </a:prstGeom>
        </p:spPr>
      </p:pic>
      <p:pic>
        <p:nvPicPr>
          <p:cNvPr id="11" name="Рисунок 10" descr="Копия Изображение 007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001" y="178662"/>
            <a:ext cx="990600" cy="2279493"/>
          </a:xfrm>
          <a:prstGeom prst="rect">
            <a:avLst/>
          </a:prstGeom>
        </p:spPr>
      </p:pic>
      <p:pic>
        <p:nvPicPr>
          <p:cNvPr id="10" name="Рисунок 9" descr="Копия Изображение 007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78" r="10975"/>
          <a:stretch>
            <a:fillRect/>
          </a:stretch>
        </p:blipFill>
        <p:spPr>
          <a:xfrm>
            <a:off x="1447800" y="0"/>
            <a:ext cx="2209800" cy="2435604"/>
          </a:xfrm>
          <a:prstGeom prst="rect">
            <a:avLst/>
          </a:prstGeom>
        </p:spPr>
      </p:pic>
      <p:pic>
        <p:nvPicPr>
          <p:cNvPr id="12" name="Рисунок 11" descr="Копия Изображение 007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1400" y="186267"/>
            <a:ext cx="1386001" cy="2304000"/>
          </a:xfrm>
          <a:prstGeom prst="rect">
            <a:avLst/>
          </a:prstGeom>
        </p:spPr>
      </p:pic>
      <p:pic>
        <p:nvPicPr>
          <p:cNvPr id="5" name="Рисунок 4" descr="Копия Изображение 007.jpg">
            <a:hlinkClick r:id="" action="ppaction://hlinkshowjump?jump=nextslide" highlightClick="1">
              <a:snd r:embed="rId10" name="chimes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200" y="3962400"/>
            <a:ext cx="1676400" cy="2235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77521E-7 L 0.1 -0.54395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2400" y="152400"/>
            <a:ext cx="7848600" cy="236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027dimka.JPG">
            <a:hlinkClick r:id="" action="ppaction://noaction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5200" y="3810000"/>
            <a:ext cx="1647074" cy="2273427"/>
          </a:xfrm>
          <a:prstGeom prst="rect">
            <a:avLst/>
          </a:prstGeom>
        </p:spPr>
      </p:pic>
      <p:pic>
        <p:nvPicPr>
          <p:cNvPr id="4" name="Рисунок 3" descr="Изображение 001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1185" y="4343400"/>
            <a:ext cx="1953182" cy="2002672"/>
          </a:xfrm>
          <a:prstGeom prst="rect">
            <a:avLst/>
          </a:prstGeom>
        </p:spPr>
      </p:pic>
      <p:pic>
        <p:nvPicPr>
          <p:cNvPr id="6" name="Рисунок 5" descr="собаки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0613" y="2659908"/>
            <a:ext cx="1481376" cy="1967768"/>
          </a:xfrm>
          <a:prstGeom prst="rect">
            <a:avLst/>
          </a:prstGeom>
        </p:spPr>
      </p:pic>
      <p:pic>
        <p:nvPicPr>
          <p:cNvPr id="7" name="Рисунок 6" descr="2438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7990" y="3810000"/>
            <a:ext cx="1168219" cy="2275839"/>
          </a:xfrm>
          <a:prstGeom prst="rect">
            <a:avLst/>
          </a:prstGeom>
        </p:spPr>
      </p:pic>
      <p:pic>
        <p:nvPicPr>
          <p:cNvPr id="11" name="Рисунок 10" descr="Копия Изображение 007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001" y="178662"/>
            <a:ext cx="990600" cy="2279493"/>
          </a:xfrm>
          <a:prstGeom prst="rect">
            <a:avLst/>
          </a:prstGeom>
        </p:spPr>
      </p:pic>
      <p:pic>
        <p:nvPicPr>
          <p:cNvPr id="10" name="Рисунок 9" descr="Копия Изображение 007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78" r="10975"/>
          <a:stretch>
            <a:fillRect/>
          </a:stretch>
        </p:blipFill>
        <p:spPr>
          <a:xfrm>
            <a:off x="1447800" y="0"/>
            <a:ext cx="2209800" cy="2435604"/>
          </a:xfrm>
          <a:prstGeom prst="rect">
            <a:avLst/>
          </a:prstGeom>
        </p:spPr>
      </p:pic>
      <p:pic>
        <p:nvPicPr>
          <p:cNvPr id="12" name="Рисунок 11" descr="Копия Изображение 007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1400" y="186267"/>
            <a:ext cx="1386001" cy="2304000"/>
          </a:xfrm>
          <a:prstGeom prst="rect">
            <a:avLst/>
          </a:prstGeom>
        </p:spPr>
      </p:pic>
      <p:pic>
        <p:nvPicPr>
          <p:cNvPr id="13" name="Рисунок 12" descr="Копия Изображение 007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0600" y="228600"/>
            <a:ext cx="1676400" cy="2235200"/>
          </a:xfrm>
          <a:prstGeom prst="rect">
            <a:avLst/>
          </a:prstGeom>
        </p:spPr>
      </p:pic>
      <p:pic>
        <p:nvPicPr>
          <p:cNvPr id="5" name="Рисунок 4" descr="Копия Изображение 007.jpg">
            <a:hlinkClick r:id="" action="ppaction://hlinkshowjump?jump=nextslide" highlightClick="1">
              <a:snd r:embed="rId11" name="chimes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9800" y="2667000"/>
            <a:ext cx="1113234" cy="2235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2400" y="152400"/>
            <a:ext cx="7848600" cy="236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027dimka.JPG">
            <a:hlinkClick r:id="" action="ppaction://noaction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5200" y="3810000"/>
            <a:ext cx="1647074" cy="2273427"/>
          </a:xfrm>
          <a:prstGeom prst="rect">
            <a:avLst/>
          </a:prstGeom>
        </p:spPr>
      </p:pic>
      <p:pic>
        <p:nvPicPr>
          <p:cNvPr id="4" name="Рисунок 3" descr="Изображение 001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1185" y="4343400"/>
            <a:ext cx="1953182" cy="2002672"/>
          </a:xfrm>
          <a:prstGeom prst="rect">
            <a:avLst/>
          </a:prstGeom>
        </p:spPr>
      </p:pic>
      <p:pic>
        <p:nvPicPr>
          <p:cNvPr id="6" name="Рисунок 5" descr="собаки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0613" y="2659908"/>
            <a:ext cx="1481376" cy="1967768"/>
          </a:xfrm>
          <a:prstGeom prst="rect">
            <a:avLst/>
          </a:prstGeom>
        </p:spPr>
      </p:pic>
      <p:pic>
        <p:nvPicPr>
          <p:cNvPr id="7" name="Рисунок 6" descr="2438.jpg">
            <a:hlinkClick r:id="" action="ppaction://noaction" highlightClick="1">
              <a:snd r:embed="rId2" name="click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7990" y="3810000"/>
            <a:ext cx="1168219" cy="2275839"/>
          </a:xfrm>
          <a:prstGeom prst="rect">
            <a:avLst/>
          </a:prstGeom>
        </p:spPr>
      </p:pic>
      <p:pic>
        <p:nvPicPr>
          <p:cNvPr id="11" name="Рисунок 10" descr="Копия Изображение 007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001" y="178662"/>
            <a:ext cx="990600" cy="2279493"/>
          </a:xfrm>
          <a:prstGeom prst="rect">
            <a:avLst/>
          </a:prstGeom>
        </p:spPr>
      </p:pic>
      <p:pic>
        <p:nvPicPr>
          <p:cNvPr id="10" name="Рисунок 9" descr="Копия Изображение 007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978" r="10975"/>
          <a:stretch>
            <a:fillRect/>
          </a:stretch>
        </p:blipFill>
        <p:spPr>
          <a:xfrm>
            <a:off x="1447800" y="0"/>
            <a:ext cx="2209800" cy="2435604"/>
          </a:xfrm>
          <a:prstGeom prst="rect">
            <a:avLst/>
          </a:prstGeom>
        </p:spPr>
      </p:pic>
      <p:pic>
        <p:nvPicPr>
          <p:cNvPr id="12" name="Рисунок 11" descr="Копия Изображение 007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1400" y="186267"/>
            <a:ext cx="1386001" cy="2304000"/>
          </a:xfrm>
          <a:prstGeom prst="rect">
            <a:avLst/>
          </a:prstGeom>
        </p:spPr>
      </p:pic>
      <p:pic>
        <p:nvPicPr>
          <p:cNvPr id="13" name="Рисунок 12" descr="Копия Изображение 007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0600" y="228600"/>
            <a:ext cx="1676400" cy="2235200"/>
          </a:xfrm>
          <a:prstGeom prst="rect">
            <a:avLst/>
          </a:prstGeom>
        </p:spPr>
      </p:pic>
      <p:pic>
        <p:nvPicPr>
          <p:cNvPr id="5" name="Рисунок 4" descr="Копия Изображение 007.jpg">
            <a:hlinkClick r:id="" action="ppaction://hlinkshowjump?jump=nextslide" highlightClick="1">
              <a:snd r:embed="rId11" name="chimes.wav"/>
            </a:hlinkClick>
            <a:hlinkHover r:id="" action="ppaction://noaction" highlightClick="1"/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9800" y="2667000"/>
            <a:ext cx="1113234" cy="2235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7521E-7 L 0.48333 -0.35523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/>
        </p:nvGrpSpPr>
        <p:grpSpPr>
          <a:xfrm>
            <a:off x="647700" y="351830"/>
            <a:ext cx="7848600" cy="2514600"/>
            <a:chOff x="152400" y="0"/>
            <a:chExt cx="7848600" cy="2514600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52400" y="152400"/>
              <a:ext cx="7848600" cy="2362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Копия Изображение 007.jpg">
              <a:hlinkClick r:id="" action="ppaction://hlinkshowjump?jump=nextslide" highlightClick="1"/>
              <a:hlinkHover r:id="" action="ppaction://noaction" highlightClick="1"/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5001" y="178662"/>
              <a:ext cx="990600" cy="2279493"/>
            </a:xfrm>
            <a:prstGeom prst="rect">
              <a:avLst/>
            </a:prstGeom>
          </p:spPr>
        </p:pic>
        <p:pic>
          <p:nvPicPr>
            <p:cNvPr id="10" name="Рисунок 9" descr="Копия Изображение 007.jpg">
              <a:hlinkClick r:id="" action="ppaction://hlinkshowjump?jump=nextslide" highlightClick="1"/>
              <a:hlinkHover r:id="" action="ppaction://noaction" highlightClick="1"/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978" r="10975"/>
            <a:stretch>
              <a:fillRect/>
            </a:stretch>
          </p:blipFill>
          <p:spPr>
            <a:xfrm>
              <a:off x="1447800" y="0"/>
              <a:ext cx="2209800" cy="2435604"/>
            </a:xfrm>
            <a:prstGeom prst="rect">
              <a:avLst/>
            </a:prstGeom>
          </p:spPr>
        </p:pic>
        <p:pic>
          <p:nvPicPr>
            <p:cNvPr id="12" name="Рисунок 11" descr="Копия Изображение 007.jpg">
              <a:hlinkClick r:id="" action="ppaction://hlinkshowjump?jump=nextslide" highlightClick="1">
                <a:snd r:embed="rId2" name="chimes.wav"/>
              </a:hlinkClick>
              <a:hlinkHover r:id="" action="ppaction://noaction" highlightClick="1"/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81400" y="186267"/>
              <a:ext cx="1386001" cy="2304000"/>
            </a:xfrm>
            <a:prstGeom prst="rect">
              <a:avLst/>
            </a:prstGeom>
          </p:spPr>
        </p:pic>
        <p:pic>
          <p:nvPicPr>
            <p:cNvPr id="13" name="Рисунок 12" descr="Копия Изображение 007.jpg">
              <a:hlinkClick r:id="" action="ppaction://hlinkshowjump?jump=nextslide" highlightClick="1">
                <a:snd r:embed="rId2" name="chimes.wav"/>
              </a:hlinkClick>
              <a:hlinkHover r:id="" action="ppaction://noaction" highlightClick="1"/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00600" y="228600"/>
              <a:ext cx="1676400" cy="2235200"/>
            </a:xfrm>
            <a:prstGeom prst="rect">
              <a:avLst/>
            </a:prstGeom>
          </p:spPr>
        </p:pic>
        <p:pic>
          <p:nvPicPr>
            <p:cNvPr id="14" name="Рисунок 13" descr="Копия Изображение 007.jpg">
              <a:hlinkClick r:id="" action="ppaction://hlinkshowjump?jump=nextslide" highlightClick="1">
                <a:snd r:embed="rId2" name="chimes.wav"/>
              </a:hlinkClick>
              <a:hlinkHover r:id="" action="ppaction://noaction" highlightClick="1"/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29400" y="194733"/>
              <a:ext cx="1113234" cy="2235200"/>
            </a:xfrm>
            <a:prstGeom prst="rect">
              <a:avLst/>
            </a:prstGeom>
          </p:spPr>
        </p:pic>
      </p:grpSp>
      <p:sp>
        <p:nvSpPr>
          <p:cNvPr id="16" name="Прямоугольник 15"/>
          <p:cNvSpPr/>
          <p:nvPr/>
        </p:nvSpPr>
        <p:spPr>
          <a:xfrm>
            <a:off x="2406912" y="685800"/>
            <a:ext cx="4273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Правильно!!!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7200" y="5248870"/>
            <a:ext cx="8229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Это </a:t>
            </a:r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филимоновские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игрушки.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Скругленный прямоугольник 14">
            <a:hlinkClick r:id="rId8" action="ppaction://hlinksldjump" highlightClick="1"/>
            <a:hlinkHover r:id="" action="ppaction://noaction" highlightClick="1"/>
          </p:cNvPr>
          <p:cNvSpPr/>
          <p:nvPr/>
        </p:nvSpPr>
        <p:spPr>
          <a:xfrm>
            <a:off x="6876256" y="6237312"/>
            <a:ext cx="2160240" cy="50405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МАРШРУТ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3728E-6 L 0.05417 0.349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204864"/>
            <a:ext cx="74078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ВНИМАНИЕ!!!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611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1475656" y="764704"/>
            <a:ext cx="5616277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Музей пряника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026" name="Picture 2" descr="https://gulaytour.ru/wp-content/uploads/2017/12/IMG_7260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5642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ontent.foto.mail.ru/mail/ozur7/new/i-1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5642"/>
            <a:ext cx="3189225" cy="425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-fotki.yandex.ru/get/769132/67142364.185/0_210cc0_24a8b19b_or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97152"/>
            <a:ext cx="2300610" cy="153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2590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1547664" y="620688"/>
            <a:ext cx="5976663" cy="1152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Площадь Победы</a:t>
            </a:r>
          </a:p>
        </p:txBody>
      </p:sp>
      <p:pic>
        <p:nvPicPr>
          <p:cNvPr id="4" name="Picture 3" descr="Тула.Площадь Побе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89942"/>
            <a:ext cx="3301928" cy="220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www.pressa71.ru/_nw/23/87034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7" y="4149080"/>
            <a:ext cx="3306934" cy="220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-f.photosight.ru/198/5526943_x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0540" y="1689942"/>
            <a:ext cx="3106783" cy="466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13369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hci.ru/sites/default/files/promysly/filimonovskie_igrushki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3737933" cy="299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pinimg.com/originals/69/8c/88/698c882e6a7975b32940e2b0804d84a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3062354" cy="306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971600" y="620688"/>
            <a:ext cx="7344816" cy="14401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Филимоновская игрушка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is8_0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7664" y="2276872"/>
            <a:ext cx="3024336" cy="4032448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637606" y="707212"/>
            <a:ext cx="47200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Ты откуда пришла к нам такая?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Вся простая без хитрых затей.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С длинной шеей и расписная,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Для игры и забавы детей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olen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2456185"/>
            <a:ext cx="3353596" cy="3855763"/>
          </a:xfrm>
          <a:prstGeom prst="rect">
            <a:avLst/>
          </a:prstGeom>
        </p:spPr>
      </p:pic>
      <p:pic>
        <p:nvPicPr>
          <p:cNvPr id="7" name="Рисунок 6" descr="Изображение 0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476672"/>
            <a:ext cx="2444572" cy="32045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1438</TotalTime>
  <Words>1004</Words>
  <Application>Microsoft Office PowerPoint</Application>
  <PresentationFormat>Экран (4:3)</PresentationFormat>
  <Paragraphs>98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Аспект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Владислав</cp:lastModifiedBy>
  <cp:revision>140</cp:revision>
  <dcterms:modified xsi:type="dcterms:W3CDTF">2022-03-30T11:56:26Z</dcterms:modified>
</cp:coreProperties>
</file>