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6"/>
          <a:stretch/>
        </p:blipFill>
        <p:spPr>
          <a:xfrm>
            <a:off x="0" y="-1"/>
            <a:ext cx="9143999" cy="14253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7665" y="248575"/>
            <a:ext cx="7102137" cy="577936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Современная инновационная</a:t>
            </a:r>
            <a:br>
              <a:rPr lang="ru-RU" sz="7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7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интерактивная технология «Кластер»</a:t>
            </a:r>
            <a:endParaRPr lang="ru-RU" sz="72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7049" y="372862"/>
            <a:ext cx="7705817" cy="6036816"/>
          </a:xfrm>
          <a:prstGeom prst="ellipse">
            <a:avLst/>
          </a:prstGeom>
          <a:noFill/>
          <a:ln w="180975"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МАРИНА\Конкурсы\Воспитатель года 2021\Моя педагогическая находка\фото\20210401_1014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r="17818" b="9312"/>
          <a:stretch/>
        </p:blipFill>
        <p:spPr bwMode="auto">
          <a:xfrm rot="10800000">
            <a:off x="649828" y="1603152"/>
            <a:ext cx="7478137" cy="5017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9899"/>
            <a:ext cx="7886700" cy="131389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Кластер «Весна»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D:\ДОКУМЕНТЫ\МАРИНА\Конкурсы\Воспитатель года 2021\Моя педагогическая находка\фото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1" y="1620263"/>
            <a:ext cx="4199885" cy="3471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ДОКУМЕНТЫ\МАРИНА\Конкурсы\Воспитатель года 2021\Моя педагогическая находка\фото\Безымянный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57" y="3279559"/>
            <a:ext cx="4439504" cy="3329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5" y="1"/>
            <a:ext cx="8382185" cy="14115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Кластер 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«Животные жарких стран»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D:\ДОКУМЕНТЫ\МАРИНА\Конкурсы\Воспитатель года 2021\Моя педагогическая находка\фото\20210401_10574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6"/>
          <a:stretch/>
        </p:blipFill>
        <p:spPr bwMode="auto">
          <a:xfrm rot="5400000">
            <a:off x="-394085" y="2455647"/>
            <a:ext cx="5166806" cy="3362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ДОКУМЕНТЫ\МАРИНА\Конкурсы\Воспитатель года 2021\Моя педагогическая находка\фото\20210401_1102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r="21616"/>
          <a:stretch/>
        </p:blipFill>
        <p:spPr bwMode="auto">
          <a:xfrm rot="5400000">
            <a:off x="4040793" y="1980935"/>
            <a:ext cx="5173015" cy="4305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МАРИНА\Конкурсы\Воспитатель года 2021\Моя педагогическая находка\фото\20210401_1132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r="4839"/>
          <a:stretch/>
        </p:blipFill>
        <p:spPr bwMode="auto">
          <a:xfrm rot="10800000">
            <a:off x="195308" y="1169130"/>
            <a:ext cx="8593229" cy="5604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4287"/>
            <a:ext cx="7886700" cy="119848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Формы работы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индивидуальная, </a:t>
            </a:r>
          </a:p>
          <a:p>
            <a:r>
              <a:rPr lang="ru-RU" sz="6600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рупповая, </a:t>
            </a:r>
          </a:p>
          <a:p>
            <a:r>
              <a:rPr lang="ru-RU" sz="66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одгрупповая.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Евгений\Pictures\i4E4KDD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53" y="5406501"/>
            <a:ext cx="837298" cy="12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5" y="71021"/>
            <a:ext cx="8886548" cy="134052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Универсальное применение 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этап 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вхождения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в тему,</a:t>
            </a:r>
          </a:p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э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тап погружения 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тему, </a:t>
            </a:r>
          </a:p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э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тап обобщения темы.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Евгений\Pictures\i4E4KDD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53" y="5406501"/>
            <a:ext cx="837298" cy="12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вгений\Pictures\i4E4KDD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53" y="5406500"/>
            <a:ext cx="837298" cy="12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21763"/>
            <a:ext cx="7886700" cy="405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Евгений\Pictures\i4E4KDD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51" y="2820695"/>
            <a:ext cx="2493269" cy="37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4" y="115410"/>
            <a:ext cx="8975324" cy="12162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Кластер(в переводе с английского – гроздь, скопление, пучок)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676" y="1491450"/>
            <a:ext cx="88510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совокупность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, объединение нескольких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однородных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элементов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предметов,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которые могут 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рассматриваться как 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самостоятельные единицы, обладающие определенными свойствами.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" name="Picture 2" descr="C:\Users\Евгений\Pictures\i4E4KDDZ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2612" r="5468" b="2084"/>
          <a:stretch/>
        </p:blipFill>
        <p:spPr bwMode="auto">
          <a:xfrm>
            <a:off x="6853558" y="1677880"/>
            <a:ext cx="2041865" cy="3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6431"/>
            <a:ext cx="7886700" cy="104756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Актуальность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97" y="1825625"/>
            <a:ext cx="8275653" cy="4351338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развивает связную речь и системное мышление детей,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дает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возможность дошкольнику проявить себя,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высказать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свое видение вопроса,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свободу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творческой деятельности. </a:t>
            </a:r>
          </a:p>
          <a:p>
            <a:endParaRPr lang="ru-RU" dirty="0"/>
          </a:p>
        </p:txBody>
      </p:sp>
      <p:pic>
        <p:nvPicPr>
          <p:cNvPr id="4" name="Picture 2" descr="C:\Users\Евгений\Pictures\i4E4KDD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10" y="5541827"/>
            <a:ext cx="723407" cy="10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794" y="1686757"/>
            <a:ext cx="7886700" cy="49545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Проводить работу от простого к сложному.</a:t>
            </a:r>
          </a:p>
          <a:p>
            <a:pPr lvl="0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Развивать все компоненты устной речи детей.</a:t>
            </a:r>
          </a:p>
          <a:p>
            <a:pPr lvl="0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Способствовать практическому овладению воспитанниками нормами речи.</a:t>
            </a:r>
          </a:p>
          <a:p>
            <a:pPr lvl="0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Поощрять свободу высказывания.</a:t>
            </a:r>
          </a:p>
          <a:p>
            <a:pPr lvl="0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Учить систематизировать большой объем информации.</a:t>
            </a:r>
          </a:p>
          <a:p>
            <a:pPr lvl="0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Поддерживать инициативность, самостоятельность, интерес детей.</a:t>
            </a:r>
          </a:p>
          <a:p>
            <a:pPr lvl="0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Воспитывать коммуникативные навыки. </a:t>
            </a:r>
          </a:p>
          <a:p>
            <a:endParaRPr lang="ru-RU" dirty="0"/>
          </a:p>
        </p:txBody>
      </p:sp>
      <p:pic>
        <p:nvPicPr>
          <p:cNvPr id="4" name="Picture 2" descr="C:\Users\Евгений\Pictures\i4E4KDD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54" y="5689325"/>
            <a:ext cx="634630" cy="9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446" y="150266"/>
            <a:ext cx="882871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b="1" dirty="0">
                <a:solidFill>
                  <a:srgbClr val="ED7D31">
                    <a:lumMod val="50000"/>
                  </a:srgbClr>
                </a:solidFill>
              </a:rPr>
              <a:t>Цель</a:t>
            </a:r>
            <a:r>
              <a:rPr lang="ru-RU" sz="2100" b="1" dirty="0">
                <a:solidFill>
                  <a:srgbClr val="ED7D31">
                    <a:lumMod val="50000"/>
                  </a:srgbClr>
                </a:solidFill>
              </a:rPr>
              <a:t> работы по технологии «Кластер»:</a:t>
            </a:r>
            <a:r>
              <a:rPr lang="ru-RU" sz="2100" dirty="0">
                <a:solidFill>
                  <a:srgbClr val="ED7D31">
                    <a:lumMod val="50000"/>
                  </a:srgbClr>
                </a:solidFill>
              </a:rPr>
              <a:t> </a:t>
            </a:r>
            <a:r>
              <a:rPr lang="ru-RU" sz="2800" b="1" dirty="0">
                <a:solidFill>
                  <a:srgbClr val="ED7D31">
                    <a:lumMod val="50000"/>
                  </a:srgbClr>
                </a:solidFill>
              </a:rPr>
              <a:t>формировать у детей навыки связной речи, умения систематизировать учебный материал и свои оценочные суждения. </a:t>
            </a:r>
          </a:p>
        </p:txBody>
      </p:sp>
    </p:spTree>
    <p:extLst>
      <p:ext uri="{BB962C8B-B14F-4D97-AF65-F5344CB8AC3E}">
        <p14:creationId xmlns:p14="http://schemas.microsoft.com/office/powerpoint/2010/main" val="37639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3" y="365126"/>
            <a:ext cx="878433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Планируемые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результаты.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62470"/>
            <a:ext cx="7886700" cy="4614493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Дети научатся ставить вопросы и свободно высказываться.</a:t>
            </a:r>
          </a:p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Научатся выделять главное.</a:t>
            </a:r>
          </a:p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Смогут устанавливать причинно-следственные связи, строить умозаключения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 переходить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 частностей к общему, понимая проблему в целом.</a:t>
            </a:r>
          </a:p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Научатся сравнивать, анализировать, проводить аналогии.</a:t>
            </a:r>
          </a:p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Научатся систематизировать большой объем информации.</a:t>
            </a:r>
          </a:p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Научатся сотрудничеству и взаимодействию с детьми и взрослыми.</a:t>
            </a:r>
          </a:p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Достигнут высоких результатов в обучении.</a:t>
            </a:r>
          </a:p>
          <a:p>
            <a:endParaRPr lang="ru-RU" sz="2400" dirty="0"/>
          </a:p>
        </p:txBody>
      </p:sp>
      <p:pic>
        <p:nvPicPr>
          <p:cNvPr id="4" name="Picture 2" descr="C:\Users\Евгений\Pictures\i4E4KDD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08" y="5702642"/>
            <a:ext cx="616875" cy="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вгений\Pictures\hello_html_m18c57cc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32317" r="12885" b="9887"/>
          <a:stretch/>
        </p:blipFill>
        <p:spPr bwMode="auto">
          <a:xfrm>
            <a:off x="379866" y="1544715"/>
            <a:ext cx="8417905" cy="52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9901"/>
            <a:ext cx="7886700" cy="13671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Рекомендации по работе с «гроздьями».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06858"/>
            <a:ext cx="7886700" cy="505139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Оцените тему, с которой будете работать. Нужна ли в данном случае разбивка на «гроздья»? Можно ли выделить в тексте большие и малые смысловые единицы?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Помогите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детям, если у них возникли сомнения, выделить эти смысловые единицы. Это могут быть вопросы, ключевые слова или фразы.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Озвучьте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свои «гроздья».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Попросите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установить связи между «веточками» вашей «грозди» и объяснить их.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Если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 хотите остановиться на каком-либо смысловом блоке, попросите сделать эту веточку ярче.  </a:t>
            </a:r>
          </a:p>
          <a:p>
            <a:endParaRPr lang="ru-RU" dirty="0"/>
          </a:p>
        </p:txBody>
      </p:sp>
      <p:pic>
        <p:nvPicPr>
          <p:cNvPr id="4" name="Picture 2" descr="C:\Users\Евгений\Pictures\i4E4KDD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28" y="5928008"/>
            <a:ext cx="554731" cy="8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1021"/>
            <a:ext cx="7886700" cy="134052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Правила по составлению кластера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1505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>
                <a:solidFill>
                  <a:schemeClr val="accent2">
                    <a:lumMod val="50000"/>
                  </a:schemeClr>
                </a:solidFill>
              </a:rPr>
              <a:t>Не бояться говорить или записывать все, что приходит на ум. Дать волю воображению и интуиции</a:t>
            </a:r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3900" b="1" dirty="0">
                <a:solidFill>
                  <a:schemeClr val="accent2">
                    <a:lumMod val="50000"/>
                  </a:schemeClr>
                </a:solidFill>
              </a:rPr>
              <a:t>Продолжать работу, пока не закончится время или картинки, пока идеи не иссякнут</a:t>
            </a:r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</a:rPr>
              <a:t>Постараться </a:t>
            </a:r>
            <a:r>
              <a:rPr lang="ru-RU" sz="3900" b="1" dirty="0">
                <a:solidFill>
                  <a:schemeClr val="accent2">
                    <a:lumMod val="50000"/>
                  </a:schemeClr>
                </a:solidFill>
              </a:rPr>
              <a:t>построить как можно больше связей. Не следовать по заранее определенному плану.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Евгений\Pictures\i4E4KDD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55" y="5695984"/>
            <a:ext cx="625752" cy="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4287"/>
            <a:ext cx="7886700" cy="117185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Кластер «Зима»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D:\ДОКУМЕНТЫ\МАРИНА\Конкурсы\Воспитатель года 2021\Моя педагогическая находка\фото\20210401_095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6043">
            <a:off x="443775" y="2030140"/>
            <a:ext cx="4920698" cy="2767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ДОКУМЕНТЫ\МАРИНА\Конкурсы\Воспитатель года 2021\Моя педагогическая находка\фото\20210401_0959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r="16565"/>
          <a:stretch/>
        </p:blipFill>
        <p:spPr bwMode="auto">
          <a:xfrm rot="10800000">
            <a:off x="5601810" y="3664516"/>
            <a:ext cx="3249226" cy="2975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371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Современная инновационная интерактивная технология «Кластер»</vt:lpstr>
      <vt:lpstr>Кластер(в переводе с английского – гроздь, скопление, пучок)</vt:lpstr>
      <vt:lpstr>Актуальность </vt:lpstr>
      <vt:lpstr>Презентация PowerPoint</vt:lpstr>
      <vt:lpstr>Планируемые результаты. </vt:lpstr>
      <vt:lpstr>Презентация PowerPoint</vt:lpstr>
      <vt:lpstr>Рекомендации по работе с «гроздьями».</vt:lpstr>
      <vt:lpstr>Правила по составлению кластера</vt:lpstr>
      <vt:lpstr>Кластер «Зима»</vt:lpstr>
      <vt:lpstr>Презентация PowerPoint</vt:lpstr>
      <vt:lpstr>Кластер «Весна»</vt:lpstr>
      <vt:lpstr>Кластер  «Животные жарких стран»</vt:lpstr>
      <vt:lpstr>Презентация PowerPoint</vt:lpstr>
      <vt:lpstr>Формы работы</vt:lpstr>
      <vt:lpstr>Универсальное применение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технология «Кластер»</dc:title>
  <cp:lastModifiedBy>Евгений</cp:lastModifiedBy>
  <cp:revision>11</cp:revision>
  <dcterms:created xsi:type="dcterms:W3CDTF">2014-11-21T11:00:06Z</dcterms:created>
  <dcterms:modified xsi:type="dcterms:W3CDTF">2021-04-08T08:28:23Z</dcterms:modified>
</cp:coreProperties>
</file>