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F99EAB8F-CA3C-4375-B78B-61A20A2E1DF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3071" autoAdjust="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МБОУ </a:t>
            </a:r>
            <a:r>
              <a:rPr lang="ru-RU" sz="1600" dirty="0" err="1" smtClean="0"/>
              <a:t>Тогучинского</a:t>
            </a:r>
            <a:r>
              <a:rPr lang="ru-RU" sz="1600" dirty="0" smtClean="0"/>
              <a:t> Района «</a:t>
            </a:r>
            <a:r>
              <a:rPr lang="ru-RU" sz="1600" dirty="0" err="1" smtClean="0"/>
              <a:t>тогучинская</a:t>
            </a:r>
            <a:r>
              <a:rPr lang="ru-RU" sz="1600" dirty="0" smtClean="0"/>
              <a:t> средняя школа № 2 им. </a:t>
            </a:r>
            <a:r>
              <a:rPr lang="ru-RU" sz="1600" dirty="0" err="1" smtClean="0"/>
              <a:t>В.Л.Комарова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           Викторина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по </a:t>
            </a:r>
            <a:r>
              <a:rPr lang="ru-RU" sz="6000" dirty="0">
                <a:solidFill>
                  <a:srgbClr val="FF0000"/>
                </a:solidFill>
              </a:rPr>
              <a:t>основам финансовой </a:t>
            </a:r>
            <a:r>
              <a:rPr lang="ru-RU" sz="6000" dirty="0" smtClean="0">
                <a:solidFill>
                  <a:srgbClr val="FF0000"/>
                </a:solidFill>
              </a:rPr>
              <a:t>                грамотности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Подготовила и провела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Воспитатель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         Галактионова О.В.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1"/>
            <a:ext cx="34023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214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третий</a:t>
            </a:r>
            <a:r>
              <a:rPr lang="ru-RU" b="1" dirty="0" smtClean="0">
                <a:effectLst/>
              </a:rPr>
              <a:t> раунд :   экономика в сказках.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340768"/>
            <a:ext cx="4464497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3. Какое сказочное животное умело изготавливать золотые монеты простым ударом копыта? </a:t>
            </a:r>
            <a:r>
              <a:rPr lang="ru-RU" sz="2400" b="1" dirty="0" smtClean="0"/>
              <a:t>А </a:t>
            </a:r>
            <a:r>
              <a:rPr lang="ru-RU" sz="2400" b="1" dirty="0"/>
              <a:t>«Сивка - бурка»,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Б </a:t>
            </a:r>
            <a:r>
              <a:rPr lang="ru-RU" sz="2400" b="1" dirty="0"/>
              <a:t>«Золотая антилопа»,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«Серебряное копытце»,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Г </a:t>
            </a:r>
            <a:r>
              <a:rPr lang="ru-RU" sz="2400" b="1" dirty="0"/>
              <a:t>«Козел и Баран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311" y="4509120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092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третий</a:t>
            </a:r>
            <a:r>
              <a:rPr lang="ru-RU" b="1" dirty="0" smtClean="0">
                <a:effectLst/>
              </a:rPr>
              <a:t> раунд :   экономика в сказках.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340768"/>
            <a:ext cx="4464497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4. В какой сказке простая труженица домашнего подворья создает изделие из драгоценного метала?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А </a:t>
            </a:r>
            <a:r>
              <a:rPr lang="ru-RU" sz="2400" b="1" dirty="0"/>
              <a:t>«Курочка Ряба»,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Б </a:t>
            </a:r>
            <a:r>
              <a:rPr lang="ru-RU" sz="2400" b="1" dirty="0"/>
              <a:t>«Золотой петушок»,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«Малахитовая шкатулка»,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Г </a:t>
            </a:r>
            <a:r>
              <a:rPr lang="ru-RU" sz="2400" b="1" dirty="0"/>
              <a:t>«Янтарная сказка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77" y="4365104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288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третий</a:t>
            </a:r>
            <a:r>
              <a:rPr lang="ru-RU" b="1" dirty="0" smtClean="0">
                <a:effectLst/>
              </a:rPr>
              <a:t> раунд :   экономика в сказках.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340768"/>
            <a:ext cx="4464497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5. Герой этой сказки с помощью рекламы помог простому крестьянину занять высокий статус в обществе.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А </a:t>
            </a:r>
            <a:r>
              <a:rPr lang="ru-RU" sz="2400" b="1" dirty="0"/>
              <a:t>«Умная дочь,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Б </a:t>
            </a:r>
            <a:r>
              <a:rPr lang="ru-RU" sz="2400" b="1" dirty="0"/>
              <a:t>«Алладин»,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«Кот в сапогах»,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Г </a:t>
            </a:r>
            <a:r>
              <a:rPr lang="ru-RU" sz="2400" b="1" dirty="0"/>
              <a:t>«Попова корова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77" y="4365104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344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третий</a:t>
            </a:r>
            <a:r>
              <a:rPr lang="ru-RU" b="1" dirty="0" smtClean="0">
                <a:effectLst/>
              </a:rPr>
              <a:t> раунд :   экономика в сказках.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340768"/>
            <a:ext cx="4464497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6. Какое «удобрение» увеличивало урожайность золотых монет на Поле Чудес в Стране дураков?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А </a:t>
            </a:r>
            <a:r>
              <a:rPr lang="ru-RU" sz="2400" b="1" dirty="0"/>
              <a:t>«Пиявки»,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Б </a:t>
            </a:r>
            <a:r>
              <a:rPr lang="ru-RU" sz="2400" b="1" dirty="0"/>
              <a:t>«заклинание «</a:t>
            </a:r>
            <a:r>
              <a:rPr lang="ru-RU" sz="2400" b="1" dirty="0" err="1"/>
              <a:t>Крекс</a:t>
            </a:r>
            <a:r>
              <a:rPr lang="ru-RU" sz="2400" b="1" dirty="0"/>
              <a:t> – </a:t>
            </a:r>
            <a:r>
              <a:rPr lang="ru-RU" sz="2400" b="1" dirty="0" err="1"/>
              <a:t>фекс</a:t>
            </a:r>
            <a:r>
              <a:rPr lang="ru-RU" sz="2400" b="1" dirty="0"/>
              <a:t> – </a:t>
            </a:r>
            <a:r>
              <a:rPr lang="ru-RU" sz="2400" b="1" dirty="0" err="1"/>
              <a:t>пекс</a:t>
            </a:r>
            <a:r>
              <a:rPr lang="ru-RU" sz="2400" b="1" dirty="0"/>
              <a:t>»»,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«курточка Буратино»,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Г </a:t>
            </a:r>
            <a:r>
              <a:rPr lang="ru-RU" sz="2400" b="1" dirty="0"/>
              <a:t>«Слезы актеров Карабаса </a:t>
            </a:r>
            <a:r>
              <a:rPr lang="ru-RU" sz="2400" b="1" dirty="0" err="1"/>
              <a:t>Барабаса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77" y="4365104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392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третий</a:t>
            </a:r>
            <a:r>
              <a:rPr lang="ru-RU" b="1" dirty="0" smtClean="0">
                <a:effectLst/>
              </a:rPr>
              <a:t> раунд :   экономика в сказках.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340768"/>
            <a:ext cx="4464497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7. Героине, какой сказки удалось за нетрудовую денежную единицу сделать выгоднейшую покупку к своему юбилею?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А </a:t>
            </a:r>
            <a:r>
              <a:rPr lang="ru-RU" sz="2400" b="1" dirty="0"/>
              <a:t>«Трое из </a:t>
            </a:r>
            <a:r>
              <a:rPr lang="ru-RU" sz="2400" b="1" dirty="0" err="1"/>
              <a:t>Простиоквашино</a:t>
            </a:r>
            <a:r>
              <a:rPr lang="ru-RU" sz="2400" b="1" dirty="0"/>
              <a:t>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Б </a:t>
            </a:r>
            <a:r>
              <a:rPr lang="ru-RU" sz="2400" b="1" dirty="0"/>
              <a:t>«Вершки и корешки»,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«</a:t>
            </a:r>
            <a:r>
              <a:rPr lang="ru-RU" sz="2400" b="1" dirty="0" err="1"/>
              <a:t>Дюймовочка</a:t>
            </a:r>
            <a:r>
              <a:rPr lang="ru-RU" sz="2400" b="1" dirty="0"/>
              <a:t>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Г </a:t>
            </a:r>
            <a:r>
              <a:rPr lang="ru-RU" sz="2400" b="1" dirty="0"/>
              <a:t>«Муха-Цокотуха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77" y="4365104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464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sz="3100" dirty="0"/>
              <a:t> </a:t>
            </a:r>
            <a:r>
              <a:rPr lang="ru-RU" sz="3100" dirty="0" smtClean="0"/>
              <a:t>  четвёртый</a:t>
            </a:r>
            <a:r>
              <a:rPr lang="ru-RU" sz="3100" b="1" dirty="0" smtClean="0">
                <a:effectLst/>
              </a:rPr>
              <a:t> раунд : экономические задачи.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340768"/>
            <a:ext cx="4464497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1</a:t>
            </a:r>
            <a:r>
              <a:rPr lang="ru-RU" sz="2400" b="1" dirty="0"/>
              <a:t>. Когда валенки стоят дороже: летом или зимой?</a:t>
            </a:r>
          </a:p>
          <a:p>
            <a:pPr marL="0" indent="0">
              <a:buNone/>
            </a:pPr>
            <a:r>
              <a:rPr lang="ru-RU" sz="2400" b="1" dirty="0"/>
              <a:t>2. Какие яблоки можно продать при одинаковой цене быстрее: свежие или подгнившие?</a:t>
            </a:r>
          </a:p>
          <a:p>
            <a:pPr marL="0" indent="0">
              <a:buNone/>
            </a:pPr>
            <a:r>
              <a:rPr lang="ru-RU" sz="2400" b="1" dirty="0"/>
              <a:t>3. Где дороже бутылка «Боржоми»- в пустыне или на севере?</a:t>
            </a:r>
          </a:p>
          <a:p>
            <a:pPr marL="0" indent="0">
              <a:buNone/>
            </a:pPr>
            <a:r>
              <a:rPr lang="ru-RU" sz="2400" b="1" dirty="0"/>
              <a:t>4. В двух магазинах продают огурцы: в одном магазине по цене 100 руб. за 1 кг., а в другом по 120 руб. за 1 кг. В каком магазине раскупят огурцы быстрее?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77" y="4365104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31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sz="3100" dirty="0"/>
              <a:t> </a:t>
            </a:r>
            <a:r>
              <a:rPr lang="ru-RU" sz="3100" dirty="0" smtClean="0"/>
              <a:t>  четвёртый</a:t>
            </a:r>
            <a:r>
              <a:rPr lang="ru-RU" sz="3100" b="1" dirty="0" smtClean="0">
                <a:effectLst/>
              </a:rPr>
              <a:t> раунд : экономические задачи.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340768"/>
            <a:ext cx="4464497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5</a:t>
            </a:r>
            <a:r>
              <a:rPr lang="ru-RU" sz="2400" b="1" dirty="0"/>
              <a:t>. Зайцы целую неделю продавали морковку по 10 руб. за 1 кг. К концу недели она потеряла товарный вид: сморщилась, стала гнить. Никто не покупал. Посоветуйте, что делать Зайцам?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013" y="4315498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99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br>
              <a:rPr lang="ru-RU" dirty="0" smtClean="0"/>
            </a:br>
            <a:r>
              <a:rPr lang="ru-RU" sz="3100" dirty="0"/>
              <a:t> </a:t>
            </a:r>
            <a:r>
              <a:rPr lang="ru-RU" sz="3100" dirty="0" smtClean="0"/>
              <a:t>  пятый</a:t>
            </a:r>
            <a:r>
              <a:rPr lang="ru-RU" sz="3100" b="1" dirty="0" smtClean="0">
                <a:effectLst/>
              </a:rPr>
              <a:t> раунд 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259176"/>
            <a:ext cx="4931243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1. Совокупность имущества, которое можно использовать для получения дохода по средствам </a:t>
            </a:r>
            <a:r>
              <a:rPr lang="ru-RU" sz="2000" b="1" dirty="0" smtClean="0"/>
              <a:t>инвестирования.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2. Прежде чем взять эти деньги, подумайте, насколько они вам нужны, можно ли обойтись без них и как вы будете возвращать полученную </a:t>
            </a:r>
            <a:r>
              <a:rPr lang="ru-RU" sz="2000" b="1" dirty="0" smtClean="0"/>
              <a:t>сумму.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3. </a:t>
            </a:r>
            <a:r>
              <a:rPr lang="ru-RU" sz="2000" b="1" dirty="0" smtClean="0"/>
              <a:t>К</a:t>
            </a:r>
            <a:r>
              <a:rPr lang="ru-RU" sz="2000" b="1" dirty="0" smtClean="0"/>
              <a:t>акую </a:t>
            </a:r>
            <a:r>
              <a:rPr lang="ru-RU" sz="2000" b="1" dirty="0"/>
              <a:t>ежемесячную выплату от государства получают бабушки и </a:t>
            </a:r>
            <a:r>
              <a:rPr lang="ru-RU" sz="2000" b="1" dirty="0" smtClean="0"/>
              <a:t>дедушки.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4. </a:t>
            </a:r>
            <a:r>
              <a:rPr lang="ru-RU" sz="2000" b="1" dirty="0" smtClean="0"/>
              <a:t>Как называются</a:t>
            </a:r>
            <a:r>
              <a:rPr lang="ru-RU" sz="2000" b="1" dirty="0" smtClean="0"/>
              <a:t> </a:t>
            </a:r>
            <a:r>
              <a:rPr lang="ru-RU" sz="2000" b="1" dirty="0"/>
              <a:t>денежные средства, полученные в результате какой – либо деятельности за определенный </a:t>
            </a:r>
            <a:r>
              <a:rPr lang="ru-RU" sz="2000" b="1" dirty="0" smtClean="0"/>
              <a:t>срок.</a:t>
            </a:r>
            <a:endParaRPr lang="ru-RU" sz="2000" b="1" dirty="0"/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                 </a:t>
            </a:r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76" y="4323769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99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br>
              <a:rPr lang="ru-RU" dirty="0" smtClean="0"/>
            </a:br>
            <a:r>
              <a:rPr lang="ru-RU" sz="3100" dirty="0"/>
              <a:t> </a:t>
            </a:r>
            <a:r>
              <a:rPr lang="ru-RU" sz="3100" dirty="0" smtClean="0"/>
              <a:t>  шестой</a:t>
            </a:r>
            <a:r>
              <a:rPr lang="ru-RU" sz="3100" b="1" dirty="0" smtClean="0">
                <a:effectLst/>
              </a:rPr>
              <a:t> раунд: товар или услуга 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259176"/>
            <a:ext cx="4931243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- парикмахерская (стрижка, покраска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- холодильник </a:t>
            </a:r>
          </a:p>
          <a:p>
            <a:pPr marL="0" indent="0">
              <a:buNone/>
            </a:pPr>
            <a:r>
              <a:rPr lang="ru-RU" sz="2000" b="1" dirty="0"/>
              <a:t>- мойка машины </a:t>
            </a:r>
          </a:p>
          <a:p>
            <a:pPr marL="0" indent="0">
              <a:buNone/>
            </a:pPr>
            <a:r>
              <a:rPr lang="ru-RU" sz="2000" b="1" dirty="0"/>
              <a:t>- почта (пересылка писем, открыток, посылок, разноска газет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- одежда </a:t>
            </a:r>
          </a:p>
          <a:p>
            <a:pPr marL="0" indent="0">
              <a:buNone/>
            </a:pPr>
            <a:r>
              <a:rPr lang="ru-RU" sz="2000" b="1" dirty="0"/>
              <a:t>- кукла </a:t>
            </a:r>
          </a:p>
          <a:p>
            <a:pPr marL="0" indent="0">
              <a:buNone/>
            </a:pPr>
            <a:r>
              <a:rPr lang="ru-RU" sz="2000" b="1" dirty="0"/>
              <a:t>- мастерская по ремонту (ремонт одежды, обуви, бытовой техники) </a:t>
            </a:r>
          </a:p>
          <a:p>
            <a:pPr marL="0" indent="0">
              <a:buNone/>
            </a:pPr>
            <a:r>
              <a:rPr lang="ru-RU" sz="2000" b="1" dirty="0"/>
              <a:t>- краски, карандаши </a:t>
            </a:r>
          </a:p>
          <a:p>
            <a:pPr marL="0" indent="0">
              <a:buNone/>
            </a:pPr>
            <a:r>
              <a:rPr lang="ru-RU" sz="2000" b="1" dirty="0"/>
              <a:t> </a:t>
            </a:r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                 </a:t>
            </a:r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76" y="4323769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102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br>
              <a:rPr lang="ru-RU" dirty="0" smtClean="0"/>
            </a:br>
            <a:r>
              <a:rPr lang="ru-RU" sz="3100" dirty="0"/>
              <a:t> </a:t>
            </a:r>
            <a:r>
              <a:rPr lang="ru-RU" sz="3100" dirty="0" smtClean="0"/>
              <a:t>  седьмой</a:t>
            </a:r>
            <a:r>
              <a:rPr lang="ru-RU" sz="3100" b="1" dirty="0" smtClean="0">
                <a:effectLst/>
              </a:rPr>
              <a:t> раунд: реклама товара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259176"/>
            <a:ext cx="4931243" cy="445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    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3600" b="1" dirty="0" smtClean="0"/>
              <a:t>     1. товар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2. услуга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                 </a:t>
            </a:r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76" y="4323769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              </a:t>
            </a:r>
            <a:r>
              <a:rPr lang="ru-RU" sz="4800" b="1" dirty="0" smtClean="0">
                <a:effectLst/>
              </a:rPr>
              <a:t>Цель</a:t>
            </a:r>
            <a:r>
              <a:rPr lang="ru-RU" sz="4800" b="1" dirty="0">
                <a:effectLst/>
              </a:rPr>
              <a:t>:</a:t>
            </a:r>
            <a:r>
              <a:rPr lang="ru-RU" sz="4800" dirty="0">
                <a:effectLst/>
              </a:rPr>
              <a:t> </a:t>
            </a:r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Повышение </a:t>
            </a:r>
            <a:r>
              <a:rPr lang="ru-RU" sz="2800" dirty="0"/>
              <a:t>психолого-педагогической компетентности участников открытого занятия в области использования различных методов работы с детьми </a:t>
            </a:r>
            <a:r>
              <a:rPr lang="ru-RU" sz="2800" dirty="0" smtClean="0"/>
              <a:t>старшего дошкольного </a:t>
            </a:r>
            <a:r>
              <a:rPr lang="ru-RU" sz="2800" dirty="0"/>
              <a:t>возраста по финансовой грамотности в условиях ДОО.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1"/>
            <a:ext cx="34023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731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259177"/>
            <a:ext cx="5544616" cy="2526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     </a:t>
            </a:r>
          </a:p>
          <a:p>
            <a:pPr marL="0" indent="0">
              <a:buNone/>
            </a:pPr>
            <a:r>
              <a:rPr lang="ru-RU" sz="3600" b="1" dirty="0" smtClean="0"/>
              <a:t>     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Спасибо </a:t>
            </a:r>
            <a:r>
              <a:rPr lang="ru-RU" sz="3600" b="1" dirty="0"/>
              <a:t>за внимание!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                 </a:t>
            </a:r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041229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878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                      </a:t>
            </a:r>
            <a:br>
              <a:rPr lang="ru-RU" sz="4800" dirty="0" smtClean="0"/>
            </a:br>
            <a:r>
              <a:rPr lang="ru-RU" sz="4800" dirty="0"/>
              <a:t> </a:t>
            </a:r>
            <a:r>
              <a:rPr lang="ru-RU" sz="4800" dirty="0" smtClean="0"/>
              <a:t>                      </a:t>
            </a:r>
            <a:r>
              <a:rPr lang="ru-RU" sz="4800" b="1" dirty="0" smtClean="0">
                <a:effectLst/>
              </a:rPr>
              <a:t>Задачи</a:t>
            </a:r>
            <a:r>
              <a:rPr lang="ru-RU" sz="4800" b="1" dirty="0">
                <a:effectLst/>
              </a:rPr>
              <a:t>: </a:t>
            </a:r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46085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    - </a:t>
            </a:r>
            <a:r>
              <a:rPr lang="ru-RU" sz="2800" dirty="0"/>
              <a:t>создать позитивный настрой на работу, </a:t>
            </a:r>
            <a:r>
              <a:rPr lang="ru-RU" sz="2800" dirty="0" smtClean="0"/>
              <a:t>      доверительной </a:t>
            </a:r>
            <a:r>
              <a:rPr lang="ru-RU" sz="2800" dirty="0"/>
              <a:t>и деловой атмосферы.</a:t>
            </a:r>
          </a:p>
          <a:p>
            <a:pPr marL="0" indent="0" algn="ctr">
              <a:buNone/>
            </a:pPr>
            <a:r>
              <a:rPr lang="ru-RU" sz="2800" dirty="0" smtClean="0"/>
              <a:t>   - </a:t>
            </a:r>
            <a:r>
              <a:rPr lang="ru-RU" sz="2800" dirty="0"/>
              <a:t>познакомить педагогов с необходимостью </a:t>
            </a:r>
            <a:r>
              <a:rPr lang="ru-RU" sz="2800" dirty="0" smtClean="0"/>
              <a:t>       экономического </a:t>
            </a:r>
            <a:r>
              <a:rPr lang="ru-RU" sz="2800" dirty="0"/>
              <a:t>воспитания, его возможностями;</a:t>
            </a:r>
          </a:p>
          <a:p>
            <a:pPr marL="0" indent="0" algn="ctr">
              <a:buNone/>
            </a:pPr>
            <a:r>
              <a:rPr lang="ru-RU" sz="2800" dirty="0" smtClean="0"/>
              <a:t> - </a:t>
            </a:r>
            <a:r>
              <a:rPr lang="ru-RU" sz="2800" dirty="0"/>
              <a:t>расширить кругозор посредством игр экономической направленности</a:t>
            </a:r>
          </a:p>
          <a:p>
            <a:pPr marL="0" indent="0" algn="r">
              <a:buNone/>
            </a:pPr>
            <a:r>
              <a:rPr lang="ru-RU" sz="2800" dirty="0" smtClean="0"/>
              <a:t>                              - </a:t>
            </a:r>
            <a:r>
              <a:rPr lang="ru-RU" sz="2800" dirty="0"/>
              <a:t>способствовать развитию интереса к </a:t>
            </a:r>
            <a:r>
              <a:rPr lang="ru-RU" sz="2800" dirty="0" smtClean="0"/>
              <a:t>                   играм </a:t>
            </a:r>
            <a:r>
              <a:rPr lang="ru-RU" sz="2800" dirty="0"/>
              <a:t>экономического содержания </a:t>
            </a:r>
            <a:r>
              <a:rPr lang="ru-RU" sz="2800" dirty="0" smtClean="0"/>
              <a:t>и </a:t>
            </a:r>
          </a:p>
          <a:p>
            <a:pPr marL="0" indent="0" algn="r">
              <a:buNone/>
            </a:pPr>
            <a:r>
              <a:rPr lang="ru-RU" sz="2800" dirty="0" smtClean="0"/>
              <a:t>введению </a:t>
            </a:r>
            <a:r>
              <a:rPr lang="ru-RU" sz="2800" dirty="0"/>
              <a:t>их в практическую </a:t>
            </a:r>
            <a:endParaRPr lang="ru-RU" sz="2800" dirty="0" smtClean="0"/>
          </a:p>
          <a:p>
            <a:pPr marL="0" indent="0" algn="r">
              <a:buNone/>
            </a:pPr>
            <a:r>
              <a:rPr lang="ru-RU" sz="2800" dirty="0" smtClean="0"/>
              <a:t>деятельность </a:t>
            </a:r>
            <a:r>
              <a:rPr lang="ru-RU" sz="2800" dirty="0"/>
              <a:t>педагогов ДОО.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4023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35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effectLst/>
              </a:rPr>
              <a:t>   Процесс </a:t>
            </a:r>
            <a:r>
              <a:rPr lang="ru-RU" sz="2000" dirty="0">
                <a:effectLst/>
              </a:rPr>
              <a:t>воспитания у дошкольников финансовой грамотности реализуется через различные формы </a:t>
            </a:r>
            <a:r>
              <a:rPr lang="ru-RU" sz="2000" dirty="0" smtClean="0">
                <a:effectLst/>
              </a:rPr>
              <a:t>его организации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- </a:t>
            </a:r>
            <a:r>
              <a:rPr lang="ru-RU" dirty="0"/>
              <a:t>загадки;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- </a:t>
            </a:r>
            <a:r>
              <a:rPr lang="ru-RU" dirty="0"/>
              <a:t>пословицы;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- </a:t>
            </a:r>
            <a:r>
              <a:rPr lang="ru-RU" dirty="0"/>
              <a:t>сказки;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- </a:t>
            </a:r>
            <a:r>
              <a:rPr lang="ru-RU" dirty="0"/>
              <a:t>экономические задачи;</a:t>
            </a:r>
          </a:p>
          <a:p>
            <a:pPr marL="0" indent="0">
              <a:buNone/>
            </a:pPr>
            <a:r>
              <a:rPr lang="ru-RU" dirty="0"/>
              <a:t>- дидактические игры;</a:t>
            </a:r>
          </a:p>
          <a:p>
            <a:pPr marL="0" indent="0">
              <a:buNone/>
            </a:pPr>
            <a:r>
              <a:rPr lang="ru-RU" dirty="0"/>
              <a:t>- сюжетно-ролевые игры;</a:t>
            </a:r>
          </a:p>
          <a:p>
            <a:pPr marL="0" indent="0">
              <a:buNone/>
            </a:pPr>
            <a:r>
              <a:rPr lang="ru-RU" dirty="0"/>
              <a:t>- занятия.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34023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5"/>
            <a:ext cx="2520279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498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dirty="0">
                <a:effectLst/>
              </a:rPr>
              <a:t>Первый раунд: Загадки – </a:t>
            </a:r>
            <a:r>
              <a:rPr lang="ru-RU" b="1" dirty="0" err="1">
                <a:effectLst/>
              </a:rPr>
              <a:t>добавлялки</a:t>
            </a:r>
            <a:r>
              <a:rPr lang="ru-RU" b="1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4707632" cy="46673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smtClean="0"/>
              <a:t>1</a:t>
            </a:r>
            <a:r>
              <a:rPr lang="ru-RU" sz="11200" dirty="0"/>
              <a:t>. На товаре быть должна, обязательно … </a:t>
            </a:r>
          </a:p>
          <a:p>
            <a:pPr marL="0" indent="0">
              <a:buNone/>
            </a:pPr>
            <a:r>
              <a:rPr lang="ru-RU" sz="11200" dirty="0"/>
              <a:t>2. Коль трудиться круглый год, будет кругленьким … </a:t>
            </a:r>
          </a:p>
          <a:p>
            <a:pPr marL="0" indent="0">
              <a:buNone/>
            </a:pPr>
            <a:r>
              <a:rPr lang="ru-RU" sz="11200" dirty="0"/>
              <a:t>3. Журчат ручьи, промокли ноги, весной пора платить … </a:t>
            </a:r>
          </a:p>
          <a:p>
            <a:pPr marL="0" indent="0">
              <a:buNone/>
            </a:pPr>
            <a:r>
              <a:rPr lang="ru-RU" sz="11200" dirty="0"/>
              <a:t>4. Дела у нас пойдут на лад: мы в лучший банк внесли свой </a:t>
            </a:r>
          </a:p>
          <a:p>
            <a:pPr marL="0" indent="0">
              <a:buNone/>
            </a:pPr>
            <a:r>
              <a:rPr lang="ru-RU" sz="11200" dirty="0"/>
              <a:t>5. За сметану, хлеб и сыр в кассе чек пробьёт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65471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8175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dirty="0">
                <a:effectLst/>
              </a:rPr>
              <a:t>Первый раунд: Загадки – </a:t>
            </a:r>
            <a:r>
              <a:rPr lang="ru-RU" b="1" dirty="0" err="1">
                <a:effectLst/>
              </a:rPr>
              <a:t>добавлялки</a:t>
            </a:r>
            <a:r>
              <a:rPr lang="ru-RU" b="1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4707632" cy="466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cs typeface="Aharoni" pitchFamily="2" charset="-79"/>
              </a:rPr>
              <a:t>6. Чтоб хранить свои доходы на карманные расходы, хрюшка требуется мне, та, что с дыркой на спине? </a:t>
            </a:r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   </a:t>
            </a:r>
            <a:endParaRPr lang="ru-RU" sz="2400" b="1" dirty="0">
              <a:solidFill>
                <a:schemeClr val="tx1"/>
              </a:solidFill>
              <a:cs typeface="Aharoni" pitchFamily="2" charset="-79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cs typeface="Aharoni" pitchFamily="2" charset="-79"/>
              </a:rPr>
              <a:t>7. И врачу и акробату. Выдают за труд….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cs typeface="Aharoni" pitchFamily="2" charset="-79"/>
              </a:rPr>
              <a:t>8. На рубль – копейки, на доллары – центы, бегут-набегают в банке</a:t>
            </a:r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.</a:t>
            </a:r>
            <a:endParaRPr lang="ru-RU" sz="2400" b="1" dirty="0">
              <a:solidFill>
                <a:schemeClr val="tx1"/>
              </a:solidFill>
              <a:cs typeface="Aharoni" pitchFamily="2" charset="-79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cs typeface="Aharoni" pitchFamily="2" charset="-79"/>
              </a:rPr>
              <a:t>9. Люди ходят на базар: Там дешевле весь….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cs typeface="Aharoni" pitchFamily="2" charset="-79"/>
              </a:rPr>
              <a:t>10. Приносить доходы стал. В банке папин 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65471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97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effectLst/>
              </a:rPr>
              <a:t>второй </a:t>
            </a:r>
            <a:r>
              <a:rPr lang="ru-RU" b="1" dirty="0">
                <a:effectLst/>
              </a:rPr>
              <a:t>раунд:  </a:t>
            </a:r>
            <a:r>
              <a:rPr lang="ru-RU" b="1" dirty="0" smtClean="0">
                <a:effectLst/>
              </a:rPr>
              <a:t> пословицы.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374171"/>
            <a:ext cx="4896543" cy="466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000" b="1" dirty="0" smtClean="0"/>
              <a:t>1</a:t>
            </a:r>
            <a:r>
              <a:rPr lang="ru-RU" sz="2000" b="1" dirty="0"/>
              <a:t>. Кто, согласно пословице, платит дважды?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2</a:t>
            </a:r>
            <a:r>
              <a:rPr lang="ru-RU" sz="2000" b="1" dirty="0"/>
              <a:t>. Продолжите известную русскую пословицу: «Хороший товар сам себя.».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3</a:t>
            </a:r>
            <a:r>
              <a:rPr lang="ru-RU" sz="2000" b="1" dirty="0"/>
              <a:t>. В роли какого автомобильного устройства выступает по отношению к торговле реклама?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4</a:t>
            </a:r>
            <a:r>
              <a:rPr lang="ru-RU" sz="2000" b="1" dirty="0"/>
              <a:t>. Название, какого насекомого положено в название рынка, где торгуют старыми вещами и мелкими товарами с рук?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5</a:t>
            </a:r>
            <a:r>
              <a:rPr lang="ru-RU" sz="2000" b="1" dirty="0"/>
              <a:t>. Что бережет </a:t>
            </a:r>
            <a:r>
              <a:rPr lang="ru-RU" sz="2000" b="1" dirty="0" smtClean="0"/>
              <a:t>копейка.</a:t>
            </a:r>
          </a:p>
          <a:p>
            <a:pPr marL="0" indent="0">
              <a:buNone/>
            </a:pPr>
            <a:r>
              <a:rPr lang="ru-RU" sz="2000" b="1" dirty="0" smtClean="0"/>
              <a:t>6</a:t>
            </a:r>
            <a:r>
              <a:rPr lang="ru-RU" sz="2000" b="1" dirty="0"/>
              <a:t>. Без нужды живет, кто </a:t>
            </a:r>
            <a:r>
              <a:rPr lang="ru-RU" sz="2000" b="1" dirty="0" smtClean="0"/>
              <a:t>деньги.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65471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7548" y="1206459"/>
            <a:ext cx="5094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1349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третий</a:t>
            </a:r>
            <a:r>
              <a:rPr lang="ru-RU" b="1" dirty="0" smtClean="0">
                <a:effectLst/>
              </a:rPr>
              <a:t> раунд :   экономика в сказках.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4707632" cy="466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b="1" dirty="0"/>
              <a:t>1. В какой сказке говорится о нелегком пути хлебобулочного изделия до потребителя?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А </a:t>
            </a:r>
            <a:r>
              <a:rPr lang="ru-RU" sz="2400" b="1" dirty="0"/>
              <a:t>«Колобок»,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Б </a:t>
            </a:r>
            <a:r>
              <a:rPr lang="ru-RU" sz="2400" b="1" dirty="0"/>
              <a:t>«Колосок»,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     В </a:t>
            </a:r>
            <a:r>
              <a:rPr lang="ru-RU" sz="2400" b="1" dirty="0"/>
              <a:t>«Лисички хлеб»,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Г </a:t>
            </a:r>
            <a:r>
              <a:rPr lang="ru-RU" sz="2400" b="1" dirty="0"/>
              <a:t>«</a:t>
            </a:r>
            <a:r>
              <a:rPr lang="ru-RU" sz="2400" b="1" dirty="0" err="1"/>
              <a:t>Крупеничка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013" y="4565469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34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47" y="33584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третий</a:t>
            </a:r>
            <a:r>
              <a:rPr lang="ru-RU" b="1" dirty="0" smtClean="0">
                <a:effectLst/>
              </a:rPr>
              <a:t> раунд :   экономика в сказках.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12776"/>
            <a:ext cx="4707632" cy="466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2. В какой сказке описывается эффективность коллективного труда?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А </a:t>
            </a:r>
            <a:r>
              <a:rPr lang="ru-RU" sz="2400" b="1" dirty="0"/>
              <a:t>«Золушка»,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Б </a:t>
            </a:r>
            <a:r>
              <a:rPr lang="ru-RU" sz="2400" b="1" dirty="0"/>
              <a:t>«Вершки и корешки»,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«Теремок»,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Г </a:t>
            </a:r>
            <a:r>
              <a:rPr lang="ru-RU" sz="2400" b="1" dirty="0"/>
              <a:t>«Репка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84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5177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34020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439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297</TotalTime>
  <Words>786</Words>
  <Application>Microsoft Office PowerPoint</Application>
  <PresentationFormat>Экран 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МБОУ Тогучинского Района «тогучинская средняя школа № 2 им. В.Л.Комарова»</vt:lpstr>
      <vt:lpstr>                      Цель: </vt:lpstr>
      <vt:lpstr>                                              Задачи:  </vt:lpstr>
      <vt:lpstr>   Процесс воспитания у дошкольников финансовой грамотности реализуется через различные формы его организации. </vt:lpstr>
      <vt:lpstr>   Первый раунд: Загадки – добавлялки. </vt:lpstr>
      <vt:lpstr>   Первый раунд: Загадки – добавлялки. </vt:lpstr>
      <vt:lpstr>          второй раунд:   пословицы. </vt:lpstr>
      <vt:lpstr>       третий раунд :   экономика в сказках. </vt:lpstr>
      <vt:lpstr>       третий раунд :   экономика в сказках. </vt:lpstr>
      <vt:lpstr>       третий раунд :   экономика в сказках. </vt:lpstr>
      <vt:lpstr>       третий раунд :   экономика в сказках. </vt:lpstr>
      <vt:lpstr>       третий раунд :   экономика в сказках. </vt:lpstr>
      <vt:lpstr>       третий раунд :   экономика в сказках. </vt:lpstr>
      <vt:lpstr>       третий раунд :   экономика в сказках. </vt:lpstr>
      <vt:lpstr>       четвёртый раунд : экономические задачи. </vt:lpstr>
      <vt:lpstr>       четвёртый раунд : экономические задачи. </vt:lpstr>
      <vt:lpstr>       пятый раунд  </vt:lpstr>
      <vt:lpstr>       шестой раунд: товар или услуга  </vt:lpstr>
      <vt:lpstr>       седьмой раунд: реклама товара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user</cp:lastModifiedBy>
  <cp:revision>24</cp:revision>
  <dcterms:created xsi:type="dcterms:W3CDTF">2023-11-11T09:12:32Z</dcterms:created>
  <dcterms:modified xsi:type="dcterms:W3CDTF">2023-11-14T00:11:37Z</dcterms:modified>
</cp:coreProperties>
</file>