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96" r:id="rId10"/>
    <p:sldId id="294" r:id="rId11"/>
    <p:sldId id="302" r:id="rId12"/>
    <p:sldId id="297" r:id="rId13"/>
    <p:sldId id="298" r:id="rId14"/>
    <p:sldId id="299" r:id="rId15"/>
    <p:sldId id="300" r:id="rId16"/>
    <p:sldId id="301" r:id="rId17"/>
    <p:sldId id="265" r:id="rId18"/>
    <p:sldId id="269" r:id="rId19"/>
    <p:sldId id="266" r:id="rId20"/>
    <p:sldId id="270" r:id="rId21"/>
    <p:sldId id="271" r:id="rId22"/>
    <p:sldId id="272" r:id="rId23"/>
    <p:sldId id="273" r:id="rId24"/>
    <p:sldId id="274" r:id="rId25"/>
    <p:sldId id="275" r:id="rId26"/>
    <p:sldId id="267" r:id="rId27"/>
    <p:sldId id="276" r:id="rId28"/>
    <p:sldId id="277" r:id="rId29"/>
    <p:sldId id="278" r:id="rId30"/>
    <p:sldId id="279" r:id="rId31"/>
    <p:sldId id="280" r:id="rId32"/>
    <p:sldId id="281" r:id="rId33"/>
    <p:sldId id="282" r:id="rId34"/>
    <p:sldId id="283" r:id="rId35"/>
    <p:sldId id="285" r:id="rId36"/>
    <p:sldId id="284" r:id="rId37"/>
    <p:sldId id="286" r:id="rId38"/>
    <p:sldId id="287" r:id="rId39"/>
    <p:sldId id="288" r:id="rId40"/>
    <p:sldId id="289" r:id="rId41"/>
    <p:sldId id="290" r:id="rId42"/>
    <p:sldId id="291" r:id="rId43"/>
    <p:sldId id="292" r:id="rId44"/>
    <p:sldId id="293"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9552E-659C-4E9D-AB10-334F6BDB777E}" type="doc">
      <dgm:prSet loTypeId="urn:microsoft.com/office/officeart/2008/layout/VerticalCurvedList" loCatId="list" qsTypeId="urn:microsoft.com/office/officeart/2005/8/quickstyle/simple5" qsCatId="simple" csTypeId="urn:microsoft.com/office/officeart/2005/8/colors/colorful1#1" csCatId="colorful" phldr="1"/>
      <dgm:spPr/>
      <dgm:t>
        <a:bodyPr/>
        <a:lstStyle/>
        <a:p>
          <a:endParaRPr lang="ru-RU"/>
        </a:p>
      </dgm:t>
    </dgm:pt>
    <dgm:pt modelId="{0439FC5A-325E-4060-A6FE-F5B7A0851631}">
      <dgm:prSet phldrT="[Текст]"/>
      <dgm:spPr/>
      <dgm:t>
        <a:bodyPr/>
        <a:lstStyle/>
        <a:p>
          <a:r>
            <a:rPr lang="ru-RU" b="1" dirty="0" smtClean="0"/>
            <a:t>Игровые технологии</a:t>
          </a:r>
          <a:endParaRPr lang="ru-RU" dirty="0"/>
        </a:p>
      </dgm:t>
    </dgm:pt>
    <dgm:pt modelId="{5C906FD2-FE31-46B2-8948-6EAEEDCB247C}" type="parTrans" cxnId="{41BD05CB-5ADC-4598-B6F2-1AD32D988A5D}">
      <dgm:prSet/>
      <dgm:spPr/>
      <dgm:t>
        <a:bodyPr/>
        <a:lstStyle/>
        <a:p>
          <a:endParaRPr lang="ru-RU"/>
        </a:p>
      </dgm:t>
    </dgm:pt>
    <dgm:pt modelId="{327042FA-FB6C-47F3-9A4F-143F24E4C7B0}" type="sibTrans" cxnId="{41BD05CB-5ADC-4598-B6F2-1AD32D988A5D}">
      <dgm:prSet/>
      <dgm:spPr/>
      <dgm:t>
        <a:bodyPr/>
        <a:lstStyle/>
        <a:p>
          <a:endParaRPr lang="ru-RU"/>
        </a:p>
      </dgm:t>
    </dgm:pt>
    <dgm:pt modelId="{15F87096-6699-42DB-A966-C6010972B096}">
      <dgm:prSet phldrT="[Текст]"/>
      <dgm:spPr/>
      <dgm:t>
        <a:bodyPr/>
        <a:lstStyle/>
        <a:p>
          <a:r>
            <a:rPr lang="ru-RU" dirty="0" smtClean="0"/>
            <a:t>Экспериментальная деятельность</a:t>
          </a:r>
          <a:endParaRPr lang="ru-RU" dirty="0"/>
        </a:p>
      </dgm:t>
    </dgm:pt>
    <dgm:pt modelId="{C12FB5EA-9A27-4988-8029-EC16330B147C}" type="parTrans" cxnId="{70996482-CDA2-42F5-845A-450F19A19AC3}">
      <dgm:prSet/>
      <dgm:spPr/>
      <dgm:t>
        <a:bodyPr/>
        <a:lstStyle/>
        <a:p>
          <a:endParaRPr lang="ru-RU"/>
        </a:p>
      </dgm:t>
    </dgm:pt>
    <dgm:pt modelId="{2A2FB9C0-2520-4EAC-99C2-97DF49904AE9}" type="sibTrans" cxnId="{70996482-CDA2-42F5-845A-450F19A19AC3}">
      <dgm:prSet/>
      <dgm:spPr/>
      <dgm:t>
        <a:bodyPr/>
        <a:lstStyle/>
        <a:p>
          <a:endParaRPr lang="ru-RU"/>
        </a:p>
      </dgm:t>
    </dgm:pt>
    <dgm:pt modelId="{38414429-6A8E-4075-BB86-CA1C64BA4BE3}">
      <dgm:prSet phldrT="[Текст]"/>
      <dgm:spPr/>
      <dgm:t>
        <a:bodyPr/>
        <a:lstStyle/>
        <a:p>
          <a:r>
            <a:rPr lang="ru-RU" dirty="0" smtClean="0"/>
            <a:t>Экологический театр </a:t>
          </a:r>
          <a:endParaRPr lang="ru-RU" dirty="0"/>
        </a:p>
      </dgm:t>
    </dgm:pt>
    <dgm:pt modelId="{14777B1B-D783-4D66-BC71-499314BE6242}" type="parTrans" cxnId="{F53FC803-8949-439C-A731-83C41547ADB8}">
      <dgm:prSet/>
      <dgm:spPr/>
      <dgm:t>
        <a:bodyPr/>
        <a:lstStyle/>
        <a:p>
          <a:endParaRPr lang="ru-RU"/>
        </a:p>
      </dgm:t>
    </dgm:pt>
    <dgm:pt modelId="{4FA426AB-9C3F-4247-A24C-093360961D99}" type="sibTrans" cxnId="{F53FC803-8949-439C-A731-83C41547ADB8}">
      <dgm:prSet/>
      <dgm:spPr/>
      <dgm:t>
        <a:bodyPr/>
        <a:lstStyle/>
        <a:p>
          <a:endParaRPr lang="ru-RU"/>
        </a:p>
      </dgm:t>
    </dgm:pt>
    <dgm:pt modelId="{4562F3E5-7A9A-4A8F-BCDA-700A9752485A}">
      <dgm:prSet phldrT="[Текст]"/>
      <dgm:spPr/>
      <dgm:t>
        <a:bodyPr/>
        <a:lstStyle/>
        <a:p>
          <a:r>
            <a:rPr lang="ru-RU" dirty="0" smtClean="0"/>
            <a:t>Использование ИКТ технологий.</a:t>
          </a:r>
          <a:endParaRPr lang="ru-RU" dirty="0"/>
        </a:p>
      </dgm:t>
    </dgm:pt>
    <dgm:pt modelId="{98C05602-FB8D-4010-9206-E2737D342EB3}" type="parTrans" cxnId="{47E20676-1FA2-4D52-B9D6-E046FCDAB33E}">
      <dgm:prSet/>
      <dgm:spPr/>
      <dgm:t>
        <a:bodyPr/>
        <a:lstStyle/>
        <a:p>
          <a:endParaRPr lang="ru-RU"/>
        </a:p>
      </dgm:t>
    </dgm:pt>
    <dgm:pt modelId="{992C7624-A466-42E5-9FA0-339D1BD62A8E}" type="sibTrans" cxnId="{47E20676-1FA2-4D52-B9D6-E046FCDAB33E}">
      <dgm:prSet/>
      <dgm:spPr/>
      <dgm:t>
        <a:bodyPr/>
        <a:lstStyle/>
        <a:p>
          <a:endParaRPr lang="ru-RU"/>
        </a:p>
      </dgm:t>
    </dgm:pt>
    <dgm:pt modelId="{9063E6DB-2BA5-49F1-B8DE-019E6663DE08}">
      <dgm:prSet phldrT="[Текст]"/>
      <dgm:spPr/>
      <dgm:t>
        <a:bodyPr/>
        <a:lstStyle/>
        <a:p>
          <a:r>
            <a:rPr lang="ru-RU" dirty="0" smtClean="0"/>
            <a:t>Экологические акции </a:t>
          </a:r>
          <a:endParaRPr lang="ru-RU" dirty="0"/>
        </a:p>
      </dgm:t>
    </dgm:pt>
    <dgm:pt modelId="{4FF046EC-5597-4F0C-B381-EDAB294299DE}" type="parTrans" cxnId="{2860E8DE-D7F8-42C8-8D09-3BB7784592AA}">
      <dgm:prSet/>
      <dgm:spPr/>
      <dgm:t>
        <a:bodyPr/>
        <a:lstStyle/>
        <a:p>
          <a:endParaRPr lang="ru-RU"/>
        </a:p>
      </dgm:t>
    </dgm:pt>
    <dgm:pt modelId="{BC190175-24FB-4F7A-9D2A-FAEB4AC11FE9}" type="sibTrans" cxnId="{2860E8DE-D7F8-42C8-8D09-3BB7784592AA}">
      <dgm:prSet/>
      <dgm:spPr/>
      <dgm:t>
        <a:bodyPr/>
        <a:lstStyle/>
        <a:p>
          <a:endParaRPr lang="ru-RU"/>
        </a:p>
      </dgm:t>
    </dgm:pt>
    <dgm:pt modelId="{A4BF6E80-D494-48C3-A198-34D3CE29FF0D}">
      <dgm:prSet phldrT="[Текст]">
        <dgm:style>
          <a:lnRef idx="0">
            <a:schemeClr val="accent2"/>
          </a:lnRef>
          <a:fillRef idx="3">
            <a:schemeClr val="accent2"/>
          </a:fillRef>
          <a:effectRef idx="3">
            <a:schemeClr val="accent2"/>
          </a:effectRef>
          <a:fontRef idx="minor">
            <a:schemeClr val="lt1"/>
          </a:fontRef>
        </dgm:style>
      </dgm:prSet>
      <dgm:spPr/>
      <dgm:t>
        <a:bodyPr/>
        <a:lstStyle/>
        <a:p>
          <a:r>
            <a:rPr lang="ru-RU" dirty="0" smtClean="0"/>
            <a:t>Огород на окне </a:t>
          </a:r>
          <a:endParaRPr lang="ru-RU" dirty="0"/>
        </a:p>
      </dgm:t>
    </dgm:pt>
    <dgm:pt modelId="{48044A2D-A2FF-44A5-814E-FAA02168534D}" type="parTrans" cxnId="{71D40DD5-61BD-4A6F-AB2E-005607068D25}">
      <dgm:prSet/>
      <dgm:spPr/>
      <dgm:t>
        <a:bodyPr/>
        <a:lstStyle/>
        <a:p>
          <a:endParaRPr lang="ru-RU"/>
        </a:p>
      </dgm:t>
    </dgm:pt>
    <dgm:pt modelId="{CBE40110-2002-47A7-99F2-3A4B4D1A2C96}" type="sibTrans" cxnId="{71D40DD5-61BD-4A6F-AB2E-005607068D25}">
      <dgm:prSet/>
      <dgm:spPr/>
      <dgm:t>
        <a:bodyPr/>
        <a:lstStyle/>
        <a:p>
          <a:endParaRPr lang="ru-RU"/>
        </a:p>
      </dgm:t>
    </dgm:pt>
    <dgm:pt modelId="{B7B468FB-C7CF-4930-A2FF-6E0747DBFFE0}" type="pres">
      <dgm:prSet presAssocID="{9E59552E-659C-4E9D-AB10-334F6BDB777E}" presName="Name0" presStyleCnt="0">
        <dgm:presLayoutVars>
          <dgm:chMax val="7"/>
          <dgm:chPref val="7"/>
          <dgm:dir/>
        </dgm:presLayoutVars>
      </dgm:prSet>
      <dgm:spPr/>
      <dgm:t>
        <a:bodyPr/>
        <a:lstStyle/>
        <a:p>
          <a:endParaRPr lang="ru-RU"/>
        </a:p>
      </dgm:t>
    </dgm:pt>
    <dgm:pt modelId="{24C7C595-ADB9-4E0E-A734-B02884E24CD0}" type="pres">
      <dgm:prSet presAssocID="{9E59552E-659C-4E9D-AB10-334F6BDB777E}" presName="Name1" presStyleCnt="0"/>
      <dgm:spPr/>
    </dgm:pt>
    <dgm:pt modelId="{FBEFFBA9-EBD5-4354-9BB6-3EA6E23847E6}" type="pres">
      <dgm:prSet presAssocID="{9E59552E-659C-4E9D-AB10-334F6BDB777E}" presName="cycle" presStyleCnt="0"/>
      <dgm:spPr/>
    </dgm:pt>
    <dgm:pt modelId="{EC8F5686-8039-4560-A820-03F116E454E3}" type="pres">
      <dgm:prSet presAssocID="{9E59552E-659C-4E9D-AB10-334F6BDB777E}" presName="srcNode" presStyleLbl="node1" presStyleIdx="0" presStyleCnt="6"/>
      <dgm:spPr/>
    </dgm:pt>
    <dgm:pt modelId="{66B348C7-726B-4879-A552-B96577BC307A}" type="pres">
      <dgm:prSet presAssocID="{9E59552E-659C-4E9D-AB10-334F6BDB777E}" presName="conn" presStyleLbl="parChTrans1D2" presStyleIdx="0" presStyleCnt="1"/>
      <dgm:spPr/>
      <dgm:t>
        <a:bodyPr/>
        <a:lstStyle/>
        <a:p>
          <a:endParaRPr lang="ru-RU"/>
        </a:p>
      </dgm:t>
    </dgm:pt>
    <dgm:pt modelId="{7526A42E-063C-412A-948A-7B461B837EFB}" type="pres">
      <dgm:prSet presAssocID="{9E59552E-659C-4E9D-AB10-334F6BDB777E}" presName="extraNode" presStyleLbl="node1" presStyleIdx="0" presStyleCnt="6"/>
      <dgm:spPr/>
    </dgm:pt>
    <dgm:pt modelId="{3442883D-706C-4556-9173-C7091D32A426}" type="pres">
      <dgm:prSet presAssocID="{9E59552E-659C-4E9D-AB10-334F6BDB777E}" presName="dstNode" presStyleLbl="node1" presStyleIdx="0" presStyleCnt="6"/>
      <dgm:spPr/>
    </dgm:pt>
    <dgm:pt modelId="{63BCB9C4-3D5A-4BBC-876A-6A398E76D846}" type="pres">
      <dgm:prSet presAssocID="{0439FC5A-325E-4060-A6FE-F5B7A0851631}" presName="text_1" presStyleLbl="node1" presStyleIdx="0" presStyleCnt="6" custScaleX="99556" custLinFactNeighborX="537" custLinFactNeighborY="8047">
        <dgm:presLayoutVars>
          <dgm:bulletEnabled val="1"/>
        </dgm:presLayoutVars>
      </dgm:prSet>
      <dgm:spPr/>
      <dgm:t>
        <a:bodyPr/>
        <a:lstStyle/>
        <a:p>
          <a:endParaRPr lang="ru-RU"/>
        </a:p>
      </dgm:t>
    </dgm:pt>
    <dgm:pt modelId="{6AA13ED0-980E-4F94-957D-D07DEAB855D6}" type="pres">
      <dgm:prSet presAssocID="{0439FC5A-325E-4060-A6FE-F5B7A0851631}" presName="accent_1" presStyleCnt="0"/>
      <dgm:spPr/>
    </dgm:pt>
    <dgm:pt modelId="{776BCA93-84BE-4F6D-BADD-A6E8CF821569}" type="pres">
      <dgm:prSet presAssocID="{0439FC5A-325E-4060-A6FE-F5B7A0851631}" presName="accentRepeatNode" presStyleLbl="solidFgAcc1" presStyleIdx="0" presStyleCnt="6"/>
      <dgm:spPr/>
    </dgm:pt>
    <dgm:pt modelId="{9C2FAC95-7122-4BAC-AB55-65BEFE80F7F2}" type="pres">
      <dgm:prSet presAssocID="{15F87096-6699-42DB-A966-C6010972B096}" presName="text_2" presStyleLbl="node1" presStyleIdx="1" presStyleCnt="6" custScaleX="101789" custLinFactNeighborX="242" custLinFactNeighborY="481">
        <dgm:presLayoutVars>
          <dgm:bulletEnabled val="1"/>
        </dgm:presLayoutVars>
      </dgm:prSet>
      <dgm:spPr/>
      <dgm:t>
        <a:bodyPr/>
        <a:lstStyle/>
        <a:p>
          <a:endParaRPr lang="ru-RU"/>
        </a:p>
      </dgm:t>
    </dgm:pt>
    <dgm:pt modelId="{A72229C0-4E0B-4C13-BCC5-BE3A1AC7F702}" type="pres">
      <dgm:prSet presAssocID="{15F87096-6699-42DB-A966-C6010972B096}" presName="accent_2" presStyleCnt="0"/>
      <dgm:spPr/>
    </dgm:pt>
    <dgm:pt modelId="{0063E309-5E5A-446A-9E77-4C1FD5B5535C}" type="pres">
      <dgm:prSet presAssocID="{15F87096-6699-42DB-A966-C6010972B096}" presName="accentRepeatNode" presStyleLbl="solidFgAcc1" presStyleIdx="1" presStyleCnt="6"/>
      <dgm:spPr/>
    </dgm:pt>
    <dgm:pt modelId="{1FBA106A-5FC7-42CB-A395-1E83109C570D}" type="pres">
      <dgm:prSet presAssocID="{38414429-6A8E-4075-BB86-CA1C64BA4BE3}" presName="text_3" presStyleLbl="node1" presStyleIdx="2" presStyleCnt="6">
        <dgm:presLayoutVars>
          <dgm:bulletEnabled val="1"/>
        </dgm:presLayoutVars>
      </dgm:prSet>
      <dgm:spPr/>
      <dgm:t>
        <a:bodyPr/>
        <a:lstStyle/>
        <a:p>
          <a:endParaRPr lang="ru-RU"/>
        </a:p>
      </dgm:t>
    </dgm:pt>
    <dgm:pt modelId="{43E14F11-DDC3-469C-B6E1-92D35B082018}" type="pres">
      <dgm:prSet presAssocID="{38414429-6A8E-4075-BB86-CA1C64BA4BE3}" presName="accent_3" presStyleCnt="0"/>
      <dgm:spPr/>
    </dgm:pt>
    <dgm:pt modelId="{59E05D42-012C-42EA-B1D9-EFF21F843093}" type="pres">
      <dgm:prSet presAssocID="{38414429-6A8E-4075-BB86-CA1C64BA4BE3}" presName="accentRepeatNode" presStyleLbl="solidFgAcc1" presStyleIdx="2" presStyleCnt="6"/>
      <dgm:spPr/>
    </dgm:pt>
    <dgm:pt modelId="{1E85DFA7-4DEF-4158-8349-7BB7789FD960}" type="pres">
      <dgm:prSet presAssocID="{4562F3E5-7A9A-4A8F-BCDA-700A9752485A}" presName="text_4" presStyleLbl="node1" presStyleIdx="3" presStyleCnt="6" custScaleX="99750" custLinFactNeighborX="10243" custLinFactNeighborY="-315">
        <dgm:presLayoutVars>
          <dgm:bulletEnabled val="1"/>
        </dgm:presLayoutVars>
      </dgm:prSet>
      <dgm:spPr/>
      <dgm:t>
        <a:bodyPr/>
        <a:lstStyle/>
        <a:p>
          <a:endParaRPr lang="ru-RU"/>
        </a:p>
      </dgm:t>
    </dgm:pt>
    <dgm:pt modelId="{A125CDD5-FC91-4982-9ADF-CB96B5ACB4A7}" type="pres">
      <dgm:prSet presAssocID="{4562F3E5-7A9A-4A8F-BCDA-700A9752485A}" presName="accent_4" presStyleCnt="0"/>
      <dgm:spPr/>
    </dgm:pt>
    <dgm:pt modelId="{ADC8E575-7E48-432E-900B-1836223FAA38}" type="pres">
      <dgm:prSet presAssocID="{4562F3E5-7A9A-4A8F-BCDA-700A9752485A}" presName="accentRepeatNode" presStyleLbl="solidFgAcc1" presStyleIdx="3" presStyleCnt="6"/>
      <dgm:spPr/>
    </dgm:pt>
    <dgm:pt modelId="{704320CC-F296-4914-BF24-F70DC98B41E6}" type="pres">
      <dgm:prSet presAssocID="{9063E6DB-2BA5-49F1-B8DE-019E6663DE08}" presName="text_5" presStyleLbl="node1" presStyleIdx="4" presStyleCnt="6">
        <dgm:presLayoutVars>
          <dgm:bulletEnabled val="1"/>
        </dgm:presLayoutVars>
      </dgm:prSet>
      <dgm:spPr/>
      <dgm:t>
        <a:bodyPr/>
        <a:lstStyle/>
        <a:p>
          <a:endParaRPr lang="ru-RU"/>
        </a:p>
      </dgm:t>
    </dgm:pt>
    <dgm:pt modelId="{1ABAD6AA-F9D7-4DDD-A476-3E147F30C898}" type="pres">
      <dgm:prSet presAssocID="{9063E6DB-2BA5-49F1-B8DE-019E6663DE08}" presName="accent_5" presStyleCnt="0"/>
      <dgm:spPr/>
    </dgm:pt>
    <dgm:pt modelId="{4C496052-1506-41CA-92B3-DBD19A55A4D9}" type="pres">
      <dgm:prSet presAssocID="{9063E6DB-2BA5-49F1-B8DE-019E6663DE08}" presName="accentRepeatNode" presStyleLbl="solidFgAcc1" presStyleIdx="4" presStyleCnt="6"/>
      <dgm:spPr/>
    </dgm:pt>
    <dgm:pt modelId="{00CE565C-942D-4672-BB5E-E185469ECDE6}" type="pres">
      <dgm:prSet presAssocID="{A4BF6E80-D494-48C3-A198-34D3CE29FF0D}" presName="text_6" presStyleLbl="node1" presStyleIdx="5" presStyleCnt="6">
        <dgm:presLayoutVars>
          <dgm:bulletEnabled val="1"/>
        </dgm:presLayoutVars>
      </dgm:prSet>
      <dgm:spPr/>
      <dgm:t>
        <a:bodyPr/>
        <a:lstStyle/>
        <a:p>
          <a:endParaRPr lang="ru-RU"/>
        </a:p>
      </dgm:t>
    </dgm:pt>
    <dgm:pt modelId="{98077FAC-3A4A-47E3-996A-8429CC0270D0}" type="pres">
      <dgm:prSet presAssocID="{A4BF6E80-D494-48C3-A198-34D3CE29FF0D}" presName="accent_6" presStyleCnt="0"/>
      <dgm:spPr/>
    </dgm:pt>
    <dgm:pt modelId="{1085D082-0209-419C-B569-67EE375A00FC}" type="pres">
      <dgm:prSet presAssocID="{A4BF6E80-D494-48C3-A198-34D3CE29FF0D}" presName="accentRepeatNode" presStyleLbl="solidFgAcc1" presStyleIdx="5" presStyleCnt="6"/>
      <dgm:spPr/>
    </dgm:pt>
  </dgm:ptLst>
  <dgm:cxnLst>
    <dgm:cxn modelId="{980F875A-8F70-4DDE-86EE-8B8F09A991A3}" type="presOf" srcId="{0439FC5A-325E-4060-A6FE-F5B7A0851631}" destId="{63BCB9C4-3D5A-4BBC-876A-6A398E76D846}" srcOrd="0" destOrd="0" presId="urn:microsoft.com/office/officeart/2008/layout/VerticalCurvedList"/>
    <dgm:cxn modelId="{F53FC803-8949-439C-A731-83C41547ADB8}" srcId="{9E59552E-659C-4E9D-AB10-334F6BDB777E}" destId="{38414429-6A8E-4075-BB86-CA1C64BA4BE3}" srcOrd="2" destOrd="0" parTransId="{14777B1B-D783-4D66-BC71-499314BE6242}" sibTransId="{4FA426AB-9C3F-4247-A24C-093360961D99}"/>
    <dgm:cxn modelId="{47E20676-1FA2-4D52-B9D6-E046FCDAB33E}" srcId="{9E59552E-659C-4E9D-AB10-334F6BDB777E}" destId="{4562F3E5-7A9A-4A8F-BCDA-700A9752485A}" srcOrd="3" destOrd="0" parTransId="{98C05602-FB8D-4010-9206-E2737D342EB3}" sibTransId="{992C7624-A466-42E5-9FA0-339D1BD62A8E}"/>
    <dgm:cxn modelId="{358E017D-1E21-4904-90A8-9AA176878F8E}" type="presOf" srcId="{38414429-6A8E-4075-BB86-CA1C64BA4BE3}" destId="{1FBA106A-5FC7-42CB-A395-1E83109C570D}" srcOrd="0" destOrd="0" presId="urn:microsoft.com/office/officeart/2008/layout/VerticalCurvedList"/>
    <dgm:cxn modelId="{9555E69E-B4AC-40EE-8DCC-36D2555D56D1}" type="presOf" srcId="{9063E6DB-2BA5-49F1-B8DE-019E6663DE08}" destId="{704320CC-F296-4914-BF24-F70DC98B41E6}" srcOrd="0" destOrd="0" presId="urn:microsoft.com/office/officeart/2008/layout/VerticalCurvedList"/>
    <dgm:cxn modelId="{70996482-CDA2-42F5-845A-450F19A19AC3}" srcId="{9E59552E-659C-4E9D-AB10-334F6BDB777E}" destId="{15F87096-6699-42DB-A966-C6010972B096}" srcOrd="1" destOrd="0" parTransId="{C12FB5EA-9A27-4988-8029-EC16330B147C}" sibTransId="{2A2FB9C0-2520-4EAC-99C2-97DF49904AE9}"/>
    <dgm:cxn modelId="{41BD05CB-5ADC-4598-B6F2-1AD32D988A5D}" srcId="{9E59552E-659C-4E9D-AB10-334F6BDB777E}" destId="{0439FC5A-325E-4060-A6FE-F5B7A0851631}" srcOrd="0" destOrd="0" parTransId="{5C906FD2-FE31-46B2-8948-6EAEEDCB247C}" sibTransId="{327042FA-FB6C-47F3-9A4F-143F24E4C7B0}"/>
    <dgm:cxn modelId="{71D40DD5-61BD-4A6F-AB2E-005607068D25}" srcId="{9E59552E-659C-4E9D-AB10-334F6BDB777E}" destId="{A4BF6E80-D494-48C3-A198-34D3CE29FF0D}" srcOrd="5" destOrd="0" parTransId="{48044A2D-A2FF-44A5-814E-FAA02168534D}" sibTransId="{CBE40110-2002-47A7-99F2-3A4B4D1A2C96}"/>
    <dgm:cxn modelId="{F4E26236-30A5-4294-93B2-554BCB1A1D52}" type="presOf" srcId="{327042FA-FB6C-47F3-9A4F-143F24E4C7B0}" destId="{66B348C7-726B-4879-A552-B96577BC307A}" srcOrd="0" destOrd="0" presId="urn:microsoft.com/office/officeart/2008/layout/VerticalCurvedList"/>
    <dgm:cxn modelId="{11191953-0982-4371-9BEF-DF79A1F70DE3}" type="presOf" srcId="{9E59552E-659C-4E9D-AB10-334F6BDB777E}" destId="{B7B468FB-C7CF-4930-A2FF-6E0747DBFFE0}" srcOrd="0" destOrd="0" presId="urn:microsoft.com/office/officeart/2008/layout/VerticalCurvedList"/>
    <dgm:cxn modelId="{2860E8DE-D7F8-42C8-8D09-3BB7784592AA}" srcId="{9E59552E-659C-4E9D-AB10-334F6BDB777E}" destId="{9063E6DB-2BA5-49F1-B8DE-019E6663DE08}" srcOrd="4" destOrd="0" parTransId="{4FF046EC-5597-4F0C-B381-EDAB294299DE}" sibTransId="{BC190175-24FB-4F7A-9D2A-FAEB4AC11FE9}"/>
    <dgm:cxn modelId="{237DAE4A-C55E-4C9A-B1CD-203F6177B9E4}" type="presOf" srcId="{A4BF6E80-D494-48C3-A198-34D3CE29FF0D}" destId="{00CE565C-942D-4672-BB5E-E185469ECDE6}" srcOrd="0" destOrd="0" presId="urn:microsoft.com/office/officeart/2008/layout/VerticalCurvedList"/>
    <dgm:cxn modelId="{DCC40545-764E-4771-96EC-0502D6F29B64}" type="presOf" srcId="{15F87096-6699-42DB-A966-C6010972B096}" destId="{9C2FAC95-7122-4BAC-AB55-65BEFE80F7F2}" srcOrd="0" destOrd="0" presId="urn:microsoft.com/office/officeart/2008/layout/VerticalCurvedList"/>
    <dgm:cxn modelId="{E35420E9-1613-4E11-8913-E08919109FF5}" type="presOf" srcId="{4562F3E5-7A9A-4A8F-BCDA-700A9752485A}" destId="{1E85DFA7-4DEF-4158-8349-7BB7789FD960}" srcOrd="0" destOrd="0" presId="urn:microsoft.com/office/officeart/2008/layout/VerticalCurvedList"/>
    <dgm:cxn modelId="{D15EBB51-A704-4191-BB77-84BC9E06AA8D}" type="presParOf" srcId="{B7B468FB-C7CF-4930-A2FF-6E0747DBFFE0}" destId="{24C7C595-ADB9-4E0E-A734-B02884E24CD0}" srcOrd="0" destOrd="0" presId="urn:microsoft.com/office/officeart/2008/layout/VerticalCurvedList"/>
    <dgm:cxn modelId="{6CA368EE-EDD1-402F-ABDC-0EB0EB0A6F13}" type="presParOf" srcId="{24C7C595-ADB9-4E0E-A734-B02884E24CD0}" destId="{FBEFFBA9-EBD5-4354-9BB6-3EA6E23847E6}" srcOrd="0" destOrd="0" presId="urn:microsoft.com/office/officeart/2008/layout/VerticalCurvedList"/>
    <dgm:cxn modelId="{5BA13051-EBC1-4836-BDB0-44440D746111}" type="presParOf" srcId="{FBEFFBA9-EBD5-4354-9BB6-3EA6E23847E6}" destId="{EC8F5686-8039-4560-A820-03F116E454E3}" srcOrd="0" destOrd="0" presId="urn:microsoft.com/office/officeart/2008/layout/VerticalCurvedList"/>
    <dgm:cxn modelId="{8220759C-7CC8-418B-9CFA-4FA927AA529B}" type="presParOf" srcId="{FBEFFBA9-EBD5-4354-9BB6-3EA6E23847E6}" destId="{66B348C7-726B-4879-A552-B96577BC307A}" srcOrd="1" destOrd="0" presId="urn:microsoft.com/office/officeart/2008/layout/VerticalCurvedList"/>
    <dgm:cxn modelId="{A27F032D-80DC-49E4-9740-68E3C11F1844}" type="presParOf" srcId="{FBEFFBA9-EBD5-4354-9BB6-3EA6E23847E6}" destId="{7526A42E-063C-412A-948A-7B461B837EFB}" srcOrd="2" destOrd="0" presId="urn:microsoft.com/office/officeart/2008/layout/VerticalCurvedList"/>
    <dgm:cxn modelId="{F1517EAB-7F67-4F83-95B5-55CC3B297E86}" type="presParOf" srcId="{FBEFFBA9-EBD5-4354-9BB6-3EA6E23847E6}" destId="{3442883D-706C-4556-9173-C7091D32A426}" srcOrd="3" destOrd="0" presId="urn:microsoft.com/office/officeart/2008/layout/VerticalCurvedList"/>
    <dgm:cxn modelId="{243C17BB-E956-4E3B-8F8D-65EE6D11EF07}" type="presParOf" srcId="{24C7C595-ADB9-4E0E-A734-B02884E24CD0}" destId="{63BCB9C4-3D5A-4BBC-876A-6A398E76D846}" srcOrd="1" destOrd="0" presId="urn:microsoft.com/office/officeart/2008/layout/VerticalCurvedList"/>
    <dgm:cxn modelId="{92008227-5094-4566-BC9A-D22C6EB1D4DB}" type="presParOf" srcId="{24C7C595-ADB9-4E0E-A734-B02884E24CD0}" destId="{6AA13ED0-980E-4F94-957D-D07DEAB855D6}" srcOrd="2" destOrd="0" presId="urn:microsoft.com/office/officeart/2008/layout/VerticalCurvedList"/>
    <dgm:cxn modelId="{5A4CE662-4E24-4201-9BF9-427B4B8B86F1}" type="presParOf" srcId="{6AA13ED0-980E-4F94-957D-D07DEAB855D6}" destId="{776BCA93-84BE-4F6D-BADD-A6E8CF821569}" srcOrd="0" destOrd="0" presId="urn:microsoft.com/office/officeart/2008/layout/VerticalCurvedList"/>
    <dgm:cxn modelId="{60BAE173-E366-4F4E-946B-EF0120CFE5DA}" type="presParOf" srcId="{24C7C595-ADB9-4E0E-A734-B02884E24CD0}" destId="{9C2FAC95-7122-4BAC-AB55-65BEFE80F7F2}" srcOrd="3" destOrd="0" presId="urn:microsoft.com/office/officeart/2008/layout/VerticalCurvedList"/>
    <dgm:cxn modelId="{C38060AB-FB88-47A7-AD6E-C27A1CB6CDA8}" type="presParOf" srcId="{24C7C595-ADB9-4E0E-A734-B02884E24CD0}" destId="{A72229C0-4E0B-4C13-BCC5-BE3A1AC7F702}" srcOrd="4" destOrd="0" presId="urn:microsoft.com/office/officeart/2008/layout/VerticalCurvedList"/>
    <dgm:cxn modelId="{7FFE3EBC-2D98-4129-B001-C870A4E71933}" type="presParOf" srcId="{A72229C0-4E0B-4C13-BCC5-BE3A1AC7F702}" destId="{0063E309-5E5A-446A-9E77-4C1FD5B5535C}" srcOrd="0" destOrd="0" presId="urn:microsoft.com/office/officeart/2008/layout/VerticalCurvedList"/>
    <dgm:cxn modelId="{6AA0B030-BBDE-4FDD-BD1E-D155F09358BF}" type="presParOf" srcId="{24C7C595-ADB9-4E0E-A734-B02884E24CD0}" destId="{1FBA106A-5FC7-42CB-A395-1E83109C570D}" srcOrd="5" destOrd="0" presId="urn:microsoft.com/office/officeart/2008/layout/VerticalCurvedList"/>
    <dgm:cxn modelId="{7F076E43-94E9-4F9A-AD21-3664D7289F7D}" type="presParOf" srcId="{24C7C595-ADB9-4E0E-A734-B02884E24CD0}" destId="{43E14F11-DDC3-469C-B6E1-92D35B082018}" srcOrd="6" destOrd="0" presId="urn:microsoft.com/office/officeart/2008/layout/VerticalCurvedList"/>
    <dgm:cxn modelId="{877FFB0A-ED4F-46E8-8B43-7D8C16D7BF8E}" type="presParOf" srcId="{43E14F11-DDC3-469C-B6E1-92D35B082018}" destId="{59E05D42-012C-42EA-B1D9-EFF21F843093}" srcOrd="0" destOrd="0" presId="urn:microsoft.com/office/officeart/2008/layout/VerticalCurvedList"/>
    <dgm:cxn modelId="{0C4833A9-7823-4238-919E-2B33449A0AEB}" type="presParOf" srcId="{24C7C595-ADB9-4E0E-A734-B02884E24CD0}" destId="{1E85DFA7-4DEF-4158-8349-7BB7789FD960}" srcOrd="7" destOrd="0" presId="urn:microsoft.com/office/officeart/2008/layout/VerticalCurvedList"/>
    <dgm:cxn modelId="{6017FFE8-8E61-4583-8C65-A0ABA11BA5BB}" type="presParOf" srcId="{24C7C595-ADB9-4E0E-A734-B02884E24CD0}" destId="{A125CDD5-FC91-4982-9ADF-CB96B5ACB4A7}" srcOrd="8" destOrd="0" presId="urn:microsoft.com/office/officeart/2008/layout/VerticalCurvedList"/>
    <dgm:cxn modelId="{38D175F2-3B75-47D7-9D83-9B7172B717DE}" type="presParOf" srcId="{A125CDD5-FC91-4982-9ADF-CB96B5ACB4A7}" destId="{ADC8E575-7E48-432E-900B-1836223FAA38}" srcOrd="0" destOrd="0" presId="urn:microsoft.com/office/officeart/2008/layout/VerticalCurvedList"/>
    <dgm:cxn modelId="{134679D9-9269-4BB0-B7E3-423A4F059905}" type="presParOf" srcId="{24C7C595-ADB9-4E0E-A734-B02884E24CD0}" destId="{704320CC-F296-4914-BF24-F70DC98B41E6}" srcOrd="9" destOrd="0" presId="urn:microsoft.com/office/officeart/2008/layout/VerticalCurvedList"/>
    <dgm:cxn modelId="{8488DC7E-C072-495D-9B3C-0930A2111450}" type="presParOf" srcId="{24C7C595-ADB9-4E0E-A734-B02884E24CD0}" destId="{1ABAD6AA-F9D7-4DDD-A476-3E147F30C898}" srcOrd="10" destOrd="0" presId="urn:microsoft.com/office/officeart/2008/layout/VerticalCurvedList"/>
    <dgm:cxn modelId="{5ACF5632-4B92-4C84-AECD-319684CABD25}" type="presParOf" srcId="{1ABAD6AA-F9D7-4DDD-A476-3E147F30C898}" destId="{4C496052-1506-41CA-92B3-DBD19A55A4D9}" srcOrd="0" destOrd="0" presId="urn:microsoft.com/office/officeart/2008/layout/VerticalCurvedList"/>
    <dgm:cxn modelId="{DED60F0D-9C0F-4FAE-A094-E04CC8A45336}" type="presParOf" srcId="{24C7C595-ADB9-4E0E-A734-B02884E24CD0}" destId="{00CE565C-942D-4672-BB5E-E185469ECDE6}" srcOrd="11" destOrd="0" presId="urn:microsoft.com/office/officeart/2008/layout/VerticalCurvedList"/>
    <dgm:cxn modelId="{05A048AC-0FF9-4146-9DF8-EDFFFC8993B3}" type="presParOf" srcId="{24C7C595-ADB9-4E0E-A734-B02884E24CD0}" destId="{98077FAC-3A4A-47E3-996A-8429CC0270D0}" srcOrd="12" destOrd="0" presId="urn:microsoft.com/office/officeart/2008/layout/VerticalCurvedList"/>
    <dgm:cxn modelId="{0CC702DE-5617-48C2-825F-140B65DC10DE}" type="presParOf" srcId="{98077FAC-3A4A-47E3-996A-8429CC0270D0}" destId="{1085D082-0209-419C-B569-67EE375A00FC}"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B348C7-726B-4879-A552-B96577BC307A}">
      <dsp:nvSpPr>
        <dsp:cNvPr id="0" name=""/>
        <dsp:cNvSpPr/>
      </dsp:nvSpPr>
      <dsp:spPr>
        <a:xfrm>
          <a:off x="-5451898" y="-831454"/>
          <a:ext cx="6465548" cy="6465548"/>
        </a:xfrm>
        <a:prstGeom prst="blockArc">
          <a:avLst>
            <a:gd name="adj1" fmla="val 18900000"/>
            <a:gd name="adj2" fmla="val 2700000"/>
            <a:gd name="adj3" fmla="val 33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BCB9C4-3D5A-4BBC-876A-6A398E76D846}">
      <dsp:nvSpPr>
        <dsp:cNvPr id="0" name=""/>
        <dsp:cNvSpPr/>
      </dsp:nvSpPr>
      <dsp:spPr>
        <a:xfrm>
          <a:off x="404443" y="293594"/>
          <a:ext cx="5284184" cy="50562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1337" tIns="60960" rIns="60960" bIns="60960" numCol="1" spcCol="1270" anchor="ctr" anchorCtr="0">
          <a:noAutofit/>
        </a:bodyPr>
        <a:lstStyle/>
        <a:p>
          <a:pPr lvl="0" algn="l" defTabSz="1066800">
            <a:lnSpc>
              <a:spcPct val="90000"/>
            </a:lnSpc>
            <a:spcBef>
              <a:spcPct val="0"/>
            </a:spcBef>
            <a:spcAft>
              <a:spcPct val="35000"/>
            </a:spcAft>
          </a:pPr>
          <a:r>
            <a:rPr lang="ru-RU" sz="2400" b="1" kern="1200" dirty="0" smtClean="0"/>
            <a:t>Игровые технологии</a:t>
          </a:r>
          <a:endParaRPr lang="ru-RU" sz="2400" kern="1200" dirty="0"/>
        </a:p>
      </dsp:txBody>
      <dsp:txXfrm>
        <a:off x="404443" y="293594"/>
        <a:ext cx="5284184" cy="505621"/>
      </dsp:txXfrm>
    </dsp:sp>
    <dsp:sp modelId="{776BCA93-84BE-4F6D-BADD-A6E8CF821569}">
      <dsp:nvSpPr>
        <dsp:cNvPr id="0" name=""/>
        <dsp:cNvSpPr/>
      </dsp:nvSpPr>
      <dsp:spPr>
        <a:xfrm>
          <a:off x="48143" y="189704"/>
          <a:ext cx="632027" cy="63202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C2FAC95-7122-4BAC-AB55-65BEFE80F7F2}">
      <dsp:nvSpPr>
        <dsp:cNvPr id="0" name=""/>
        <dsp:cNvSpPr/>
      </dsp:nvSpPr>
      <dsp:spPr>
        <a:xfrm>
          <a:off x="748146" y="1013675"/>
          <a:ext cx="4979357" cy="50562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1337"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Экспериментальная деятельность</a:t>
          </a:r>
          <a:endParaRPr lang="ru-RU" sz="2400" kern="1200" dirty="0"/>
        </a:p>
      </dsp:txBody>
      <dsp:txXfrm>
        <a:off x="748146" y="1013675"/>
        <a:ext cx="4979357" cy="505621"/>
      </dsp:txXfrm>
    </dsp:sp>
    <dsp:sp modelId="{0063E309-5E5A-446A-9E77-4C1FD5B5535C}">
      <dsp:nvSpPr>
        <dsp:cNvPr id="0" name=""/>
        <dsp:cNvSpPr/>
      </dsp:nvSpPr>
      <dsp:spPr>
        <a:xfrm>
          <a:off x="464052" y="948041"/>
          <a:ext cx="632027" cy="63202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FBA106A-5FC7-42CB-A395-1E83109C570D}">
      <dsp:nvSpPr>
        <dsp:cNvPr id="0" name=""/>
        <dsp:cNvSpPr/>
      </dsp:nvSpPr>
      <dsp:spPr>
        <a:xfrm>
          <a:off x="970250" y="1769580"/>
          <a:ext cx="4701657" cy="50562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1337"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Экологический театр </a:t>
          </a:r>
          <a:endParaRPr lang="ru-RU" sz="2400" kern="1200" dirty="0"/>
        </a:p>
      </dsp:txBody>
      <dsp:txXfrm>
        <a:off x="970250" y="1769580"/>
        <a:ext cx="4701657" cy="505621"/>
      </dsp:txXfrm>
    </dsp:sp>
    <dsp:sp modelId="{59E05D42-012C-42EA-B1D9-EFF21F843093}">
      <dsp:nvSpPr>
        <dsp:cNvPr id="0" name=""/>
        <dsp:cNvSpPr/>
      </dsp:nvSpPr>
      <dsp:spPr>
        <a:xfrm>
          <a:off x="654237" y="1706377"/>
          <a:ext cx="632027" cy="63202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E85DFA7-4DEF-4158-8349-7BB7789FD960}">
      <dsp:nvSpPr>
        <dsp:cNvPr id="0" name=""/>
        <dsp:cNvSpPr/>
      </dsp:nvSpPr>
      <dsp:spPr>
        <a:xfrm>
          <a:off x="1070736" y="2525844"/>
          <a:ext cx="4689903" cy="50562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1337"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Использование ИКТ технологий.</a:t>
          </a:r>
          <a:endParaRPr lang="ru-RU" sz="2400" kern="1200" dirty="0"/>
        </a:p>
      </dsp:txBody>
      <dsp:txXfrm>
        <a:off x="1070736" y="2525844"/>
        <a:ext cx="4689903" cy="505621"/>
      </dsp:txXfrm>
    </dsp:sp>
    <dsp:sp modelId="{ADC8E575-7E48-432E-900B-1836223FAA38}">
      <dsp:nvSpPr>
        <dsp:cNvPr id="0" name=""/>
        <dsp:cNvSpPr/>
      </dsp:nvSpPr>
      <dsp:spPr>
        <a:xfrm>
          <a:off x="654237" y="2464234"/>
          <a:ext cx="632027" cy="632027"/>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04320CC-F296-4914-BF24-F70DC98B41E6}">
      <dsp:nvSpPr>
        <dsp:cNvPr id="0" name=""/>
        <dsp:cNvSpPr/>
      </dsp:nvSpPr>
      <dsp:spPr>
        <a:xfrm>
          <a:off x="780066" y="3285774"/>
          <a:ext cx="4891842" cy="50562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1337"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Экологические акции </a:t>
          </a:r>
          <a:endParaRPr lang="ru-RU" sz="2400" kern="1200" dirty="0"/>
        </a:p>
      </dsp:txBody>
      <dsp:txXfrm>
        <a:off x="780066" y="3285774"/>
        <a:ext cx="4891842" cy="505621"/>
      </dsp:txXfrm>
    </dsp:sp>
    <dsp:sp modelId="{4C496052-1506-41CA-92B3-DBD19A55A4D9}">
      <dsp:nvSpPr>
        <dsp:cNvPr id="0" name=""/>
        <dsp:cNvSpPr/>
      </dsp:nvSpPr>
      <dsp:spPr>
        <a:xfrm>
          <a:off x="464052" y="3222571"/>
          <a:ext cx="632027" cy="632027"/>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0CE565C-942D-4672-BB5E-E185469ECDE6}">
      <dsp:nvSpPr>
        <dsp:cNvPr id="0" name=""/>
        <dsp:cNvSpPr/>
      </dsp:nvSpPr>
      <dsp:spPr>
        <a:xfrm>
          <a:off x="364157" y="4044111"/>
          <a:ext cx="5307751" cy="505621"/>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401337"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Огород на окне </a:t>
          </a:r>
          <a:endParaRPr lang="ru-RU" sz="2400" kern="1200" dirty="0"/>
        </a:p>
      </dsp:txBody>
      <dsp:txXfrm>
        <a:off x="364157" y="4044111"/>
        <a:ext cx="5307751" cy="505621"/>
      </dsp:txXfrm>
    </dsp:sp>
    <dsp:sp modelId="{1085D082-0209-419C-B569-67EE375A00FC}">
      <dsp:nvSpPr>
        <dsp:cNvPr id="0" name=""/>
        <dsp:cNvSpPr/>
      </dsp:nvSpPr>
      <dsp:spPr>
        <a:xfrm>
          <a:off x="48143" y="3980908"/>
          <a:ext cx="632027" cy="63202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75F0AF6-3411-4643-8084-067CD6F1C44B}" type="datetimeFigureOut">
              <a:rPr lang="ru-RU" smtClean="0"/>
              <a:pPr/>
              <a:t>25.01.2022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8611E3C-AEBD-4059-82BE-67EADA9F9577}"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F0AF6-3411-4643-8084-067CD6F1C44B}" type="datetimeFigureOut">
              <a:rPr lang="ru-RU" smtClean="0"/>
              <a:pPr/>
              <a:t>25.01.2022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11E3C-AEBD-4059-82BE-67EADA9F957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1025" name="Rectangle 1"/>
          <p:cNvSpPr>
            <a:spLocks noChangeArrowheads="1"/>
          </p:cNvSpPr>
          <p:nvPr/>
        </p:nvSpPr>
        <p:spPr bwMode="auto">
          <a:xfrm>
            <a:off x="899592" y="1762064"/>
            <a:ext cx="7056784"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827584" y="909637"/>
            <a:ext cx="770485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20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20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20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20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2000" b="1" dirty="0">
              <a:latin typeface="Times New Roman" pitchFamily="18" charset="0"/>
              <a:ea typeface="Times New Roman" pitchFamily="18" charset="0"/>
              <a:cs typeface="Times New Roman" pitchFamily="18" charset="0"/>
            </a:endParaRPr>
          </a:p>
        </p:txBody>
      </p:sp>
      <p:sp>
        <p:nvSpPr>
          <p:cNvPr id="1027" name="Rectangle 3"/>
          <p:cNvSpPr>
            <a:spLocks noChangeArrowheads="1"/>
          </p:cNvSpPr>
          <p:nvPr/>
        </p:nvSpPr>
        <p:spPr bwMode="auto">
          <a:xfrm>
            <a:off x="0" y="-588858"/>
            <a:ext cx="8532440" cy="6709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1200" dirty="0">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1200" dirty="0">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Муниципальное бюджетное дошкольное образовательное учреждение</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alibri"/>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Детский сад № 7 </a:t>
            </a:r>
            <a:r>
              <a:rPr kumimoji="0" lang="ru-RU"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Чебурашка</a:t>
            </a:r>
            <a:r>
              <a:rPr kumimoji="0" lang="ru-RU"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городского округа город Октябрьский</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Республики Башкортостан</a:t>
            </a:r>
            <a:r>
              <a:rPr kumimoji="0" lang="ru-RU"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u-RU" sz="2000" b="1" dirty="0">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Проект по экологическому воспитанию</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для детей раннего возраста</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«Зима пришла – много снега принесла».</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ru-RU" sz="1400" dirty="0">
              <a:latin typeface="Times New Roman" pitchFamily="18" charset="0"/>
              <a:ea typeface="Times New Roman" pitchFamily="18"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Составитель: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Воспитатель</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Ризванова</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Дамира</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Равильевна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3" name="Содержимое 2"/>
          <p:cNvSpPr>
            <a:spLocks noGrp="1"/>
          </p:cNvSpPr>
          <p:nvPr>
            <p:ph idx="1"/>
          </p:nvPr>
        </p:nvSpPr>
        <p:spPr>
          <a:xfrm>
            <a:off x="611560" y="260648"/>
            <a:ext cx="7776864" cy="5865515"/>
          </a:xfrm>
        </p:spPr>
        <p:txBody>
          <a:bodyPr>
            <a:normAutofit/>
          </a:bodyPr>
          <a:lstStyle/>
          <a:p>
            <a:pPr algn="ctr">
              <a:buNone/>
            </a:pPr>
            <a:r>
              <a:rPr lang="ru-RU" sz="2800" b="1" dirty="0">
                <a:latin typeface="Times New Roman" panose="02020603050405020304" pitchFamily="18" charset="0"/>
                <a:cs typeface="Times New Roman" panose="02020603050405020304" pitchFamily="18" charset="0"/>
              </a:rPr>
              <a:t>Игровые </a:t>
            </a:r>
            <a:r>
              <a:rPr lang="ru-RU" sz="2800" b="1" dirty="0" smtClean="0">
                <a:latin typeface="Times New Roman" panose="02020603050405020304" pitchFamily="18" charset="0"/>
                <a:cs typeface="Times New Roman" panose="02020603050405020304" pitchFamily="18" charset="0"/>
              </a:rPr>
              <a:t>технологии:</a:t>
            </a:r>
            <a:endParaRPr lang="ru-RU" sz="3600" dirty="0"/>
          </a:p>
          <a:p>
            <a:pPr algn="ctr">
              <a:buNone/>
            </a:pPr>
            <a:r>
              <a:rPr lang="ru-RU" sz="3600" b="1" dirty="0" smtClean="0">
                <a:latin typeface="Times New Roman" pitchFamily="18" charset="0"/>
                <a:cs typeface="Times New Roman" pitchFamily="18" charset="0"/>
              </a:rPr>
              <a:t>         </a:t>
            </a:r>
          </a:p>
        </p:txBody>
      </p:sp>
      <p:sp>
        <p:nvSpPr>
          <p:cNvPr id="6" name="Прямоугольник 5"/>
          <p:cNvSpPr/>
          <p:nvPr/>
        </p:nvSpPr>
        <p:spPr>
          <a:xfrm>
            <a:off x="750404" y="764704"/>
            <a:ext cx="7936396" cy="7352782"/>
          </a:xfrm>
          <a:prstGeom prst="rect">
            <a:avLst/>
          </a:prstGeom>
        </p:spPr>
        <p:txBody>
          <a:bodyPr wrap="square">
            <a:spAutoFit/>
          </a:bodyPr>
          <a:lstStyle/>
          <a:p>
            <a:pPr algn="just">
              <a:lnSpc>
                <a:spcPct val="150000"/>
              </a:lnSpc>
              <a:buFontTx/>
              <a:buChar char="-"/>
            </a:pP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 Сюжетно-ролевая </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игра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это воспроизведение событий происходящих в жизни или в литературном произведении. В этих событиях существуют люди или персонажи произведений</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buFontTx/>
              <a:buChar char="-"/>
            </a:pP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 Игровые </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обучающие </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ситуации:</a:t>
            </a:r>
          </a:p>
          <a:p>
            <a:pPr marL="285750" indent="-285750" algn="just">
              <a:lnSpc>
                <a:spcPct val="150000"/>
              </a:lnSpc>
              <a:buFont typeface="Wingdings" panose="05000000000000000000" pitchFamily="2" charset="2"/>
              <a:buChar char="ü"/>
            </a:pP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с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игрушками аналогами. Игрушки аналоги замечательны тем, что с их помощью у детей начиная с двух-трёх лет можно сформировать отчётливый представления о специфических особенностях живых существ, на основе ряда существенных признаков. </a:t>
            </a:r>
            <a:endParaRPr lang="ru-RU"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lnSpc>
                <a:spcPct val="150000"/>
              </a:lnSpc>
              <a:buFont typeface="Wingdings" panose="05000000000000000000" pitchFamily="2" charset="2"/>
              <a:buChar char="ü"/>
            </a:pPr>
            <a:r>
              <a:rPr lang="ru-RU" sz="1400" dirty="0" smtClean="0">
                <a:solidFill>
                  <a:prstClr val="black"/>
                </a:solidFill>
                <a:latin typeface="Times New Roman" panose="02020603050405020304" pitchFamily="18" charset="0"/>
                <a:ea typeface="Times New Roman" panose="02020603050405020304" pitchFamily="18" charset="0"/>
              </a:rPr>
              <a:t>с </a:t>
            </a:r>
            <a:r>
              <a:rPr lang="ru-RU" sz="1400" dirty="0">
                <a:solidFill>
                  <a:prstClr val="black"/>
                </a:solidFill>
                <a:latin typeface="Times New Roman" panose="02020603050405020304" pitchFamily="18" charset="0"/>
                <a:ea typeface="Times New Roman" panose="02020603050405020304" pitchFamily="18" charset="0"/>
              </a:rPr>
              <a:t>литературными персонажами к данной категории можно отнести использование кукол изображающих персонажей в произведений хорошо знакомых </a:t>
            </a:r>
            <a:r>
              <a:rPr lang="ru-RU" sz="1400" dirty="0" smtClean="0">
                <a:solidFill>
                  <a:prstClr val="black"/>
                </a:solidFill>
                <a:latin typeface="Times New Roman" panose="02020603050405020304" pitchFamily="18" charset="0"/>
                <a:ea typeface="Times New Roman" panose="02020603050405020304" pitchFamily="18" charset="0"/>
              </a:rPr>
              <a:t>детям. Для </a:t>
            </a:r>
            <a:r>
              <a:rPr lang="ru-RU" sz="1400" dirty="0">
                <a:solidFill>
                  <a:prstClr val="black"/>
                </a:solidFill>
                <a:latin typeface="Times New Roman" panose="02020603050405020304" pitchFamily="18" charset="0"/>
                <a:ea typeface="Times New Roman" panose="02020603050405020304" pitchFamily="18" charset="0"/>
              </a:rPr>
              <a:t>реализации целей экологического воспитания подходят такие литературные произведения, содержащие которые так или иначе связаны с природой. </a:t>
            </a:r>
            <a:endParaRPr lang="ru-RU" sz="1400" dirty="0" smtClean="0">
              <a:solidFill>
                <a:prstClr val="black"/>
              </a:solidFill>
              <a:latin typeface="Times New Roman" panose="02020603050405020304" pitchFamily="18" charset="0"/>
              <a:ea typeface="Times New Roman" panose="02020603050405020304" pitchFamily="18" charset="0"/>
            </a:endParaRPr>
          </a:p>
          <a:p>
            <a:pPr marL="285750" lvl="0" indent="-285750" algn="just">
              <a:lnSpc>
                <a:spcPct val="150000"/>
              </a:lnSpc>
              <a:buFont typeface="Wingdings" panose="05000000000000000000" pitchFamily="2" charset="2"/>
              <a:buChar char="ü"/>
            </a:pPr>
            <a:r>
              <a:rPr lang="ru-RU" sz="1400" dirty="0" smtClean="0">
                <a:solidFill>
                  <a:prstClr val="black"/>
                </a:solidFill>
                <a:latin typeface="Times New Roman" panose="02020603050405020304" pitchFamily="18" charset="0"/>
                <a:ea typeface="Times New Roman" panose="02020603050405020304" pitchFamily="18" charset="0"/>
              </a:rPr>
              <a:t>типа </a:t>
            </a:r>
            <a:r>
              <a:rPr lang="ru-RU" sz="1400" dirty="0">
                <a:solidFill>
                  <a:prstClr val="black"/>
                </a:solidFill>
                <a:latin typeface="Times New Roman" panose="02020603050405020304" pitchFamily="18" charset="0"/>
                <a:ea typeface="Times New Roman" panose="02020603050405020304" pitchFamily="18" charset="0"/>
              </a:rPr>
              <a:t>путешествий. Путешествия в данном случае это собирательное название различного рода игр, посещение ферм, зоопарка, выставок, экскурсии, походы. Эти игры объединяют то, что дети посещают интересные места в игровой форме, получают новые знания о природе. </a:t>
            </a:r>
            <a:endParaRPr lang="ru-RU" sz="1400" dirty="0" smtClean="0">
              <a:solidFill>
                <a:prstClr val="black"/>
              </a:solidFill>
              <a:latin typeface="Times New Roman" panose="02020603050405020304" pitchFamily="18" charset="0"/>
              <a:ea typeface="Times New Roman" panose="02020603050405020304" pitchFamily="18" charset="0"/>
            </a:endParaRPr>
          </a:p>
          <a:p>
            <a:pPr marL="342900" lvl="0" indent="-342900" algn="just">
              <a:lnSpc>
                <a:spcPct val="150000"/>
              </a:lnSpc>
              <a:buFontTx/>
              <a:buChar char="-"/>
            </a:pPr>
            <a:r>
              <a:rPr lang="ru-RU" sz="1400" b="1" dirty="0" smtClean="0">
                <a:solidFill>
                  <a:prstClr val="black"/>
                </a:solidFill>
                <a:latin typeface="Times New Roman" panose="02020603050405020304" pitchFamily="18" charset="0"/>
                <a:cs typeface="Times New Roman" panose="02020603050405020304" pitchFamily="18" charset="0"/>
              </a:rPr>
              <a:t>Игры </a:t>
            </a:r>
            <a:r>
              <a:rPr lang="ru-RU" sz="1400" b="1" dirty="0">
                <a:solidFill>
                  <a:prstClr val="black"/>
                </a:solidFill>
                <a:latin typeface="Times New Roman" panose="02020603050405020304" pitchFamily="18" charset="0"/>
                <a:cs typeface="Times New Roman" panose="02020603050405020304" pitchFamily="18" charset="0"/>
              </a:rPr>
              <a:t>с правилами и подвижные игры</a:t>
            </a:r>
            <a:r>
              <a:rPr lang="ru-RU" sz="1400" dirty="0">
                <a:solidFill>
                  <a:prstClr val="black"/>
                </a:solidFill>
                <a:latin typeface="Times New Roman" panose="02020603050405020304" pitchFamily="18" charset="0"/>
                <a:cs typeface="Times New Roman" panose="02020603050405020304" pitchFamily="18" charset="0"/>
              </a:rPr>
              <a:t>. К формированию у детей эмоционального отношения к природе я использую не только сюжетно-ролевые, но и все другие виды игр. </a:t>
            </a:r>
            <a:endParaRPr lang="ru-RU" sz="1400" dirty="0" smtClean="0">
              <a:solidFill>
                <a:prstClr val="black"/>
              </a:solidFill>
              <a:latin typeface="Times New Roman" panose="02020603050405020304" pitchFamily="18" charset="0"/>
              <a:cs typeface="Times New Roman" panose="02020603050405020304" pitchFamily="18" charset="0"/>
            </a:endParaRPr>
          </a:p>
          <a:p>
            <a:pPr marL="182563" lvl="0" indent="-182563" algn="just">
              <a:lnSpc>
                <a:spcPct val="150000"/>
              </a:lnSpc>
            </a:pPr>
            <a:r>
              <a:rPr lang="ru-RU"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Большую </a:t>
            </a:r>
            <a:r>
              <a:rPr 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роль в закреплении знаний о природе может сыграть разнообразные </a:t>
            </a:r>
            <a:r>
              <a:rPr lang="ru-RU" sz="1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дидактические игры.</a:t>
            </a:r>
            <a:r>
              <a:rPr 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Чёткое разъяснение воспитателем правил игры, выработка у детей навыка соблюдать их делает такую игру интересной и не сводит её к упражнению</a:t>
            </a:r>
          </a:p>
          <a:p>
            <a:pPr marL="342900" lvl="0" indent="-342900" algn="just">
              <a:lnSpc>
                <a:spcPct val="150000"/>
              </a:lnSpc>
              <a:buFontTx/>
              <a:buChar char="-"/>
            </a:pPr>
            <a:endParaRPr lang="ru-RU" sz="1400" dirty="0" smtClean="0">
              <a:solidFill>
                <a:prstClr val="black"/>
              </a:solidFill>
              <a:latin typeface="Times New Roman" panose="02020603050405020304" pitchFamily="18" charset="0"/>
              <a:cs typeface="Times New Roman" panose="02020603050405020304" pitchFamily="18" charset="0"/>
            </a:endParaRPr>
          </a:p>
          <a:p>
            <a:pPr marL="342900" lvl="0" indent="-342900" algn="just">
              <a:buFontTx/>
              <a:buChar char="-"/>
            </a:pPr>
            <a:endParaRPr lang="ru-RU" sz="2000" dirty="0">
              <a:solidFill>
                <a:prstClr val="black"/>
              </a:solidFill>
              <a:latin typeface="Times New Roman" panose="02020603050405020304" pitchFamily="18" charset="0"/>
              <a:cs typeface="Times New Roman" panose="02020603050405020304" pitchFamily="18" charset="0"/>
            </a:endParaRPr>
          </a:p>
          <a:p>
            <a:pPr marL="285750" lvl="0" indent="-285750" algn="just">
              <a:buFontTx/>
              <a:buChar char="-"/>
            </a:pPr>
            <a:endParaRPr lang="ru-RU" sz="1400" dirty="0">
              <a:solidFill>
                <a:prstClr val="black"/>
              </a:solidFill>
              <a:latin typeface="Times New Roman" panose="02020603050405020304" pitchFamily="18" charset="0"/>
            </a:endParaRPr>
          </a:p>
          <a:p>
            <a:pPr lvl="0"/>
            <a:endParaRPr lang="ru-RU" dirty="0">
              <a:solidFill>
                <a:prstClr val="black"/>
              </a:solidFill>
              <a:latin typeface="Times New Roman" panose="02020603050405020304" pitchFamily="18" charset="0"/>
              <a:ea typeface="Times New Roman" panose="02020603050405020304" pitchFamily="18" charset="0"/>
            </a:endParaRPr>
          </a:p>
          <a:p>
            <a:pPr marL="285750" indent="-285750">
              <a:buFontTx/>
              <a:buChar char="-"/>
            </a:pPr>
            <a:endParaRPr lang="ru-RU" dirty="0"/>
          </a:p>
        </p:txBody>
      </p:sp>
    </p:spTree>
    <p:extLst>
      <p:ext uri="{BB962C8B-B14F-4D97-AF65-F5344CB8AC3E}">
        <p14:creationId xmlns="" xmlns:p14="http://schemas.microsoft.com/office/powerpoint/2010/main" val="1433670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3905" y="0"/>
            <a:ext cx="9144000" cy="6858000"/>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15616" y="1041774"/>
            <a:ext cx="3182968" cy="2387226"/>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 xmlns:a14="http://schemas.microsoft.com/office/drawing/2010/main" val="0"/>
              </a:ext>
            </a:extLst>
          </a:blip>
          <a:srcRect l="9097" r="15848"/>
          <a:stretch/>
        </p:blipFill>
        <p:spPr>
          <a:xfrm>
            <a:off x="1088192" y="3773675"/>
            <a:ext cx="3270859" cy="2008731"/>
          </a:xfrm>
          <a:prstGeom prst="rect">
            <a:avLst/>
          </a:prstGeom>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405928" y="1041774"/>
            <a:ext cx="2608526" cy="1956394"/>
          </a:xfrm>
          <a:prstGeom prst="rect">
            <a:avLst/>
          </a:prstGeom>
        </p:spPr>
      </p:pic>
      <p:pic>
        <p:nvPicPr>
          <p:cNvPr id="9" name="Рисунок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405928" y="3212976"/>
            <a:ext cx="2005208" cy="2673611"/>
          </a:xfrm>
          <a:prstGeom prst="rect">
            <a:avLst/>
          </a:prstGeom>
        </p:spPr>
      </p:pic>
    </p:spTree>
    <p:extLst>
      <p:ext uri="{BB962C8B-B14F-4D97-AF65-F5344CB8AC3E}">
        <p14:creationId xmlns="" xmlns:p14="http://schemas.microsoft.com/office/powerpoint/2010/main" val="152998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3905" y="0"/>
            <a:ext cx="9144000" cy="6858000"/>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6" name="Прямоугольник 5"/>
          <p:cNvSpPr/>
          <p:nvPr/>
        </p:nvSpPr>
        <p:spPr>
          <a:xfrm>
            <a:off x="683568" y="2000513"/>
            <a:ext cx="7776864" cy="2308324"/>
          </a:xfrm>
          <a:prstGeom prst="rect">
            <a:avLst/>
          </a:prstGeom>
        </p:spPr>
        <p:txBody>
          <a:bodyPr wrap="square">
            <a:spAutoFit/>
          </a:bodyPr>
          <a:lstStyle/>
          <a:p>
            <a:pPr algn="just"/>
            <a:r>
              <a:rPr lang="ru-RU" dirty="0" smtClean="0">
                <a:solidFill>
                  <a:srgbClr val="181818"/>
                </a:solidFill>
                <a:latin typeface="Times New Roman" panose="02020603050405020304" pitchFamily="18" charset="0"/>
              </a:rPr>
              <a:t>У </a:t>
            </a:r>
            <a:r>
              <a:rPr lang="ru-RU" dirty="0">
                <a:solidFill>
                  <a:srgbClr val="181818"/>
                </a:solidFill>
                <a:latin typeface="Times New Roman" panose="02020603050405020304" pitchFamily="18" charset="0"/>
              </a:rPr>
              <a:t>детей возникает наглядно-образное мышление. У детей накопилась определённая сумма знаний. Появилось понимание, что знания можно получить вербальным путем от взрослого человека. Очень полезно не сообщать знания в готовом виде, а помочь ребенку получить их самостоятельно, поставив небольшой опыт. </a:t>
            </a:r>
            <a:endParaRPr lang="ru-RU" dirty="0" smtClean="0">
              <a:solidFill>
                <a:srgbClr val="181818"/>
              </a:solidFill>
              <a:latin typeface="Times New Roman" panose="02020603050405020304" pitchFamily="18" charset="0"/>
            </a:endParaRPr>
          </a:p>
          <a:p>
            <a:pPr algn="just"/>
            <a:r>
              <a:rPr lang="ru-RU" dirty="0" smtClean="0">
                <a:solidFill>
                  <a:srgbClr val="181818"/>
                </a:solidFill>
                <a:latin typeface="Times New Roman" panose="02020603050405020304" pitchFamily="18" charset="0"/>
              </a:rPr>
              <a:t>Во </a:t>
            </a:r>
            <a:r>
              <a:rPr lang="ru-RU" dirty="0">
                <a:solidFill>
                  <a:srgbClr val="181818"/>
                </a:solidFill>
                <a:latin typeface="Times New Roman" panose="02020603050405020304" pitchFamily="18" charset="0"/>
              </a:rPr>
              <a:t>второй младшей группе дети осваивают действия по переливанию, пересыпанию различных материалов и веществ. Знакомятся со свойствами некоторых материалов и объектов неживой природы: воды, льда, снега.</a:t>
            </a:r>
            <a:endParaRPr lang="ru-RU" dirty="0"/>
          </a:p>
        </p:txBody>
      </p:sp>
      <p:sp>
        <p:nvSpPr>
          <p:cNvPr id="7" name="Объект 6"/>
          <p:cNvSpPr>
            <a:spLocks noGrp="1"/>
          </p:cNvSpPr>
          <p:nvPr>
            <p:ph idx="1"/>
          </p:nvPr>
        </p:nvSpPr>
        <p:spPr>
          <a:xfrm>
            <a:off x="683568" y="1035916"/>
            <a:ext cx="7776864" cy="2982962"/>
          </a:xfrm>
        </p:spPr>
        <p:txBody>
          <a:bodyPr>
            <a:normAutofit/>
          </a:bodyPr>
          <a:lstStyle/>
          <a:p>
            <a:pPr marL="0" indent="0" algn="just">
              <a:buNone/>
            </a:pPr>
            <a:r>
              <a:rPr lang="ru-RU" sz="1600" b="1" dirty="0">
                <a:latin typeface="Times New Roman" panose="02020603050405020304" pitchFamily="18" charset="0"/>
                <a:cs typeface="Times New Roman" panose="02020603050405020304" pitchFamily="18" charset="0"/>
              </a:rPr>
              <a:t>Экспериментирование</a:t>
            </a:r>
            <a:r>
              <a:rPr lang="ru-RU" sz="1600" dirty="0">
                <a:latin typeface="Times New Roman" panose="02020603050405020304" pitchFamily="18" charset="0"/>
                <a:cs typeface="Times New Roman" panose="02020603050405020304" pitchFamily="18" charset="0"/>
              </a:rPr>
              <a:t> –активный способ изучения окружающей природы, т. к. позволяет изучать явления и объекты окружающей действительности при разнообразных условиях, повторять их при необходимости, расчленять на части, выделять интересующие стороны явления.</a:t>
            </a:r>
          </a:p>
        </p:txBody>
      </p:sp>
      <p:pic>
        <p:nvPicPr>
          <p:cNvPr id="8" name="Рисунок 7"/>
          <p:cNvPicPr>
            <a:picLocks noChangeAspect="1"/>
          </p:cNvPicPr>
          <p:nvPr/>
        </p:nvPicPr>
        <p:blipFill rotWithShape="1">
          <a:blip r:embed="rId3" cstate="print">
            <a:extLst>
              <a:ext uri="{28A0092B-C50C-407E-A947-70E740481C1C}">
                <a14:useLocalDpi xmlns="" xmlns:a14="http://schemas.microsoft.com/office/drawing/2010/main" val="0"/>
              </a:ext>
            </a:extLst>
          </a:blip>
          <a:srcRect l="18236" t="24048" r="14297"/>
          <a:stretch/>
        </p:blipFill>
        <p:spPr>
          <a:xfrm>
            <a:off x="1259632" y="4293096"/>
            <a:ext cx="2664296" cy="1872208"/>
          </a:xfrm>
          <a:prstGeom prst="rect">
            <a:avLst/>
          </a:prstGeom>
        </p:spPr>
      </p:pic>
      <p:pic>
        <p:nvPicPr>
          <p:cNvPr id="9" name="Рисунок 8"/>
          <p:cNvPicPr>
            <a:picLocks noChangeAspect="1"/>
          </p:cNvPicPr>
          <p:nvPr/>
        </p:nvPicPr>
        <p:blipFill>
          <a:blip r:embed="rId4" cstate="print"/>
          <a:stretch>
            <a:fillRect/>
          </a:stretch>
        </p:blipFill>
        <p:spPr>
          <a:xfrm>
            <a:off x="5220072" y="4293096"/>
            <a:ext cx="2304256" cy="1861304"/>
          </a:xfrm>
          <a:prstGeom prst="rect">
            <a:avLst/>
          </a:prstGeom>
        </p:spPr>
      </p:pic>
    </p:spTree>
    <p:extLst>
      <p:ext uri="{BB962C8B-B14F-4D97-AF65-F5344CB8AC3E}">
        <p14:creationId xmlns="" xmlns:p14="http://schemas.microsoft.com/office/powerpoint/2010/main" val="130916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3905" y="0"/>
            <a:ext cx="9144000" cy="6858000"/>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3" name="Прямоугольник 2"/>
          <p:cNvSpPr/>
          <p:nvPr/>
        </p:nvSpPr>
        <p:spPr>
          <a:xfrm>
            <a:off x="765920" y="1055167"/>
            <a:ext cx="7920880" cy="2585323"/>
          </a:xfrm>
          <a:prstGeom prst="rect">
            <a:avLst/>
          </a:prstGeom>
        </p:spPr>
        <p:txBody>
          <a:bodyPr wrap="square">
            <a:spAutoFit/>
          </a:bodyPr>
          <a:lstStyle/>
          <a:p>
            <a:endParaRPr lang="ru-RU" dirty="0" smtClean="0">
              <a:latin typeface="Verdana" panose="020B0604030504040204" pitchFamily="34" charset="0"/>
            </a:endParaRPr>
          </a:p>
          <a:p>
            <a:pPr algn="just"/>
            <a:r>
              <a:rPr lang="ru-RU" b="1" dirty="0">
                <a:latin typeface="Times New Roman" panose="02020603050405020304" pitchFamily="18" charset="0"/>
                <a:ea typeface="Times New Roman" panose="02020603050405020304" pitchFamily="18" charset="0"/>
                <a:cs typeface="Times New Roman" panose="02020603050405020304" pitchFamily="18" charset="0"/>
              </a:rPr>
              <a:t>Экологический театр (использование народной мудрости</a:t>
            </a: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 - </a:t>
            </a:r>
          </a:p>
          <a:p>
            <a:pPr algn="just"/>
            <a:r>
              <a:rPr lang="ru-RU" dirty="0" smtClean="0">
                <a:latin typeface="Times New Roman" panose="02020603050405020304" pitchFamily="18" charset="0"/>
                <a:cs typeface="Times New Roman" panose="02020603050405020304" pitchFamily="18" charset="0"/>
              </a:rPr>
              <a:t>это </a:t>
            </a:r>
            <a:r>
              <a:rPr lang="ru-RU" dirty="0">
                <a:latin typeface="Times New Roman" panose="02020603050405020304" pitchFamily="18" charset="0"/>
                <a:cs typeface="Times New Roman" panose="02020603050405020304" pitchFamily="18" charset="0"/>
              </a:rPr>
              <a:t>новое направление, нетрадиционная форма экологического образования и воспитания детей, открывающая возможности творческого поиска в процессе познавательных  театральных постановок с включением стихов, песен, танцев, результатом которого </a:t>
            </a:r>
            <a:r>
              <a:rPr lang="ru-RU" dirty="0" smtClean="0">
                <a:latin typeface="Times New Roman" panose="02020603050405020304" pitchFamily="18" charset="0"/>
                <a:cs typeface="Times New Roman" panose="02020603050405020304" pitchFamily="18" charset="0"/>
              </a:rPr>
              <a:t>являются формирование</a:t>
            </a:r>
            <a:r>
              <a:rPr lang="ru-RU" dirty="0">
                <a:latin typeface="Times New Roman" panose="02020603050405020304" pitchFamily="18" charset="0"/>
                <a:cs typeface="Times New Roman" panose="02020603050405020304" pitchFamily="18" charset="0"/>
              </a:rPr>
              <a:t> дополнительных (сверх традиционной общеобразовательной программы) знаний и практических навыков в области экологии, а именно: охрана и бережное отношение к природе.</a:t>
            </a:r>
          </a:p>
        </p:txBody>
      </p:sp>
      <p:pic>
        <p:nvPicPr>
          <p:cNvPr id="8" name="Рисунок 7"/>
          <p:cNvPicPr>
            <a:picLocks noChangeAspect="1"/>
          </p:cNvPicPr>
          <p:nvPr/>
        </p:nvPicPr>
        <p:blipFill>
          <a:blip r:embed="rId3" cstate="print"/>
          <a:stretch>
            <a:fillRect/>
          </a:stretch>
        </p:blipFill>
        <p:spPr>
          <a:xfrm>
            <a:off x="3635895" y="3789040"/>
            <a:ext cx="4842945" cy="2238118"/>
          </a:xfrm>
          <a:prstGeom prst="rect">
            <a:avLst/>
          </a:prstGeom>
        </p:spPr>
      </p:pic>
      <p:pic>
        <p:nvPicPr>
          <p:cNvPr id="9" name="Рисунок 8"/>
          <p:cNvPicPr>
            <a:picLocks noChangeAspect="1"/>
          </p:cNvPicPr>
          <p:nvPr/>
        </p:nvPicPr>
        <p:blipFill>
          <a:blip r:embed="rId4" cstate="print"/>
          <a:stretch>
            <a:fillRect/>
          </a:stretch>
        </p:blipFill>
        <p:spPr>
          <a:xfrm>
            <a:off x="764831" y="3789040"/>
            <a:ext cx="2614624" cy="2238118"/>
          </a:xfrm>
          <a:prstGeom prst="rect">
            <a:avLst/>
          </a:prstGeom>
        </p:spPr>
      </p:pic>
    </p:spTree>
    <p:extLst>
      <p:ext uri="{BB962C8B-B14F-4D97-AF65-F5344CB8AC3E}">
        <p14:creationId xmlns="" xmlns:p14="http://schemas.microsoft.com/office/powerpoint/2010/main" val="248805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3905" y="0"/>
            <a:ext cx="9144000" cy="6858000"/>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5" name="Прямоугольник 4"/>
          <p:cNvSpPr/>
          <p:nvPr/>
        </p:nvSpPr>
        <p:spPr>
          <a:xfrm>
            <a:off x="2915816" y="1055167"/>
            <a:ext cx="3635804" cy="297517"/>
          </a:xfrm>
          <a:prstGeom prst="rect">
            <a:avLst/>
          </a:prstGeom>
        </p:spPr>
        <p:txBody>
          <a:bodyPr wrap="none">
            <a:spAutoFit/>
          </a:bodyPr>
          <a:lstStyle/>
          <a:p>
            <a:pPr algn="just">
              <a:lnSpc>
                <a:spcPts val="1575"/>
              </a:lnSpc>
              <a:spcAft>
                <a:spcPts val="0"/>
              </a:spcAft>
            </a:pPr>
            <a:r>
              <a:rPr lang="ru-RU" b="1" dirty="0">
                <a:solidFill>
                  <a:srgbClr val="181818"/>
                </a:solidFill>
                <a:latin typeface="Times New Roman" panose="02020603050405020304" pitchFamily="18" charset="0"/>
                <a:ea typeface="Times New Roman" panose="02020603050405020304" pitchFamily="18" charset="0"/>
                <a:cs typeface="Times New Roman" panose="02020603050405020304" pitchFamily="18" charset="0"/>
              </a:rPr>
              <a:t>Использование ИКТ технологий.</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Прямоугольник 5"/>
          <p:cNvSpPr/>
          <p:nvPr/>
        </p:nvSpPr>
        <p:spPr>
          <a:xfrm>
            <a:off x="1259632" y="1790413"/>
            <a:ext cx="7128792" cy="3416320"/>
          </a:xfrm>
          <a:prstGeom prst="rect">
            <a:avLst/>
          </a:prstGeom>
        </p:spPr>
        <p:txBody>
          <a:bodyPr wrap="square">
            <a:spAutoFit/>
          </a:bodyPr>
          <a:lstStyle/>
          <a:p>
            <a:pPr algn="just">
              <a:spcAft>
                <a:spcPts val="0"/>
              </a:spcAft>
            </a:pPr>
            <a:r>
              <a:rPr lang="ru-RU"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Одной из наиболее прогрессивных форм работы с дошкольниками является применение компьютерных технологий. В процессе ознакомления детей с природой, мы используем разнообразный материал</a:t>
            </a:r>
            <a:r>
              <a:rPr lang="ru-RU"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дидактические картинки;</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cs typeface="Times New Roman" panose="02020603050405020304" pitchFamily="18" charset="0"/>
              </a:rPr>
              <a:t>виды иллюстративно-наглядных материалов в том числе  на электронных носителях:</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cs typeface="Times New Roman" panose="02020603050405020304" pitchFamily="18" charset="0"/>
              </a:rPr>
              <a:t>звуковые материалы – это записи голосов птиц, шум леса, дождя, ветра и т. д.;</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cs typeface="Times New Roman" panose="02020603050405020304" pitchFamily="18" charset="0"/>
              </a:rPr>
              <a:t>экранные материалы – это слайды, то есть серия отдельных кадров, посвященной отдельной теме;</a:t>
            </a:r>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9977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180528" y="-91674"/>
            <a:ext cx="9324528" cy="6949674"/>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7" name="Прямоугольник 6"/>
          <p:cNvSpPr/>
          <p:nvPr/>
        </p:nvSpPr>
        <p:spPr>
          <a:xfrm>
            <a:off x="1331640" y="1196752"/>
            <a:ext cx="7056784" cy="923330"/>
          </a:xfrm>
          <a:prstGeom prst="rect">
            <a:avLst/>
          </a:prstGeom>
        </p:spPr>
        <p:txBody>
          <a:bodyPr wrap="square">
            <a:spAutoFit/>
          </a:bodyPr>
          <a:lstStyle/>
          <a:p>
            <a:pPr>
              <a:spcAft>
                <a:spcPts val="0"/>
              </a:spcAft>
            </a:pPr>
            <a:r>
              <a:rPr lang="ru-RU" b="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Экологические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акции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это общественно значимые мероприятия, направленные на сохранение объектов природы. Проводятся совместно с родителями, с привлечением широкой общественности.</a:t>
            </a:r>
            <a:r>
              <a:rPr lang="ru-RU" i="1" dirty="0">
                <a:solidFill>
                  <a:srgbClr val="181818"/>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1331640" y="2328756"/>
            <a:ext cx="3616311" cy="369332"/>
          </a:xfrm>
          <a:prstGeom prst="rect">
            <a:avLst/>
          </a:prstGeom>
        </p:spPr>
        <p:txBody>
          <a:bodyPr wrap="none">
            <a:spAutoFit/>
          </a:bodyPr>
          <a:lstStyle/>
          <a:p>
            <a:r>
              <a:rPr lang="ru-RU" dirty="0" smtClean="0">
                <a:solidFill>
                  <a:srgbClr val="000000"/>
                </a:solidFill>
                <a:latin typeface="Times New Roman" panose="02020603050405020304" pitchFamily="18" charset="0"/>
                <a:ea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rPr>
              <a:t>Помоги четвероногому  другу». </a:t>
            </a:r>
            <a:endParaRPr lang="ru-RU" dirty="0"/>
          </a:p>
        </p:txBody>
      </p:sp>
      <p:sp>
        <p:nvSpPr>
          <p:cNvPr id="9" name="Прямоугольник 8"/>
          <p:cNvSpPr/>
          <p:nvPr/>
        </p:nvSpPr>
        <p:spPr>
          <a:xfrm>
            <a:off x="1313115" y="3337326"/>
            <a:ext cx="2345194" cy="338554"/>
          </a:xfrm>
          <a:prstGeom prst="rect">
            <a:avLst/>
          </a:prstGeom>
        </p:spPr>
        <p:txBody>
          <a:bodyPr wrap="none">
            <a:spAutoFit/>
          </a:bodyPr>
          <a:lstStyle/>
          <a:p>
            <a:r>
              <a:rPr lang="ru-RU" sz="1600" dirty="0" smtClean="0">
                <a:solidFill>
                  <a:srgbClr val="000000"/>
                </a:solidFill>
                <a:latin typeface="Times New Roman" panose="02020603050405020304" pitchFamily="18" charset="0"/>
                <a:ea typeface="Times New Roman" panose="02020603050405020304" pitchFamily="18" charset="0"/>
              </a:rPr>
              <a:t>- «</a:t>
            </a:r>
            <a:r>
              <a:rPr lang="ru-RU" sz="1600" dirty="0">
                <a:solidFill>
                  <a:srgbClr val="000000"/>
                </a:solidFill>
                <a:latin typeface="Times New Roman" panose="02020603050405020304" pitchFamily="18" charset="0"/>
                <a:ea typeface="Times New Roman" panose="02020603050405020304" pitchFamily="18" charset="0"/>
              </a:rPr>
              <a:t>Кормушка для птиц». </a:t>
            </a:r>
            <a:endParaRPr lang="ru-RU" sz="1600" dirty="0"/>
          </a:p>
        </p:txBody>
      </p:sp>
      <p:pic>
        <p:nvPicPr>
          <p:cNvPr id="11" name="Рисунок 10"/>
          <p:cNvPicPr>
            <a:picLocks noChangeAspect="1"/>
          </p:cNvPicPr>
          <p:nvPr/>
        </p:nvPicPr>
        <p:blipFill rotWithShape="1">
          <a:blip r:embed="rId3" cstate="print"/>
          <a:srcRect l="7274" r="9079"/>
          <a:stretch/>
        </p:blipFill>
        <p:spPr>
          <a:xfrm>
            <a:off x="5235983" y="2217945"/>
            <a:ext cx="2448272" cy="2082952"/>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 xmlns:a14="http://schemas.microsoft.com/office/drawing/2010/main" val="0"/>
              </a:ext>
            </a:extLst>
          </a:blip>
          <a:srcRect t="8000" r="16401" b="39500"/>
          <a:stretch/>
        </p:blipFill>
        <p:spPr>
          <a:xfrm>
            <a:off x="827584" y="4149080"/>
            <a:ext cx="2088232" cy="1748505"/>
          </a:xfrm>
          <a:prstGeom prst="rect">
            <a:avLst/>
          </a:prstGeom>
        </p:spPr>
      </p:pic>
      <p:pic>
        <p:nvPicPr>
          <p:cNvPr id="13" name="Рисунок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48308" y="3764729"/>
            <a:ext cx="1799755" cy="2132856"/>
          </a:xfrm>
          <a:prstGeom prst="rect">
            <a:avLst/>
          </a:prstGeom>
        </p:spPr>
      </p:pic>
    </p:spTree>
    <p:extLst>
      <p:ext uri="{BB962C8B-B14F-4D97-AF65-F5344CB8AC3E}">
        <p14:creationId xmlns="" xmlns:p14="http://schemas.microsoft.com/office/powerpoint/2010/main" val="1715181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3905" y="0"/>
            <a:ext cx="9144000" cy="6858000"/>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7" name="Прямоугольник 6"/>
          <p:cNvSpPr/>
          <p:nvPr/>
        </p:nvSpPr>
        <p:spPr>
          <a:xfrm>
            <a:off x="986129" y="1038318"/>
            <a:ext cx="7330287" cy="2620526"/>
          </a:xfrm>
          <a:prstGeom prst="rect">
            <a:avLst/>
          </a:prstGeom>
        </p:spPr>
        <p:txBody>
          <a:bodyPr wrap="square">
            <a:spAutoFit/>
          </a:bodyPr>
          <a:lstStyle/>
          <a:p>
            <a:pPr algn="just">
              <a:lnSpc>
                <a:spcPct val="115000"/>
              </a:lnSpc>
              <a:spcAft>
                <a:spcPts val="0"/>
              </a:spcAft>
            </a:pPr>
            <a:r>
              <a:rPr lang="ru-RU" b="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Огород на окне</a:t>
            </a:r>
            <a:r>
              <a:rPr lang="ru-RU"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для детей является целой акцией. Они изучают свойства земли. Сажают первое в своей жизни зёрнышко, поливают, наблюдают за ростом, ухаживаю. Получают свой первый опыт. Дети сеют фасоль, лук, пшеницу, огурцы, петрушку, помидоры. После того как вырастили рассаду на окне, под руководством воспитателей, высаживают её в открытый грунт. Продолжают ухаживать за растениями на огороде, который находится на территории детского сада. Урожай с огорода собираем вместе с детьми.</a:t>
            </a:r>
            <a:endParaRPr lang="ru-RU"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cstate="print"/>
          <a:srcRect l="33424" t="29710" r="16441"/>
          <a:stretch/>
        </p:blipFill>
        <p:spPr>
          <a:xfrm>
            <a:off x="5580112" y="3789040"/>
            <a:ext cx="2556631" cy="2016224"/>
          </a:xfrm>
          <a:prstGeom prst="rect">
            <a:avLst/>
          </a:prstGeom>
        </p:spPr>
      </p:pic>
      <p:pic>
        <p:nvPicPr>
          <p:cNvPr id="8" name="Рисунок 7"/>
          <p:cNvPicPr>
            <a:picLocks noChangeAspect="1"/>
          </p:cNvPicPr>
          <p:nvPr/>
        </p:nvPicPr>
        <p:blipFill>
          <a:blip r:embed="rId4" cstate="print"/>
          <a:stretch>
            <a:fillRect/>
          </a:stretch>
        </p:blipFill>
        <p:spPr>
          <a:xfrm>
            <a:off x="1115616" y="3824197"/>
            <a:ext cx="3779573" cy="2126010"/>
          </a:xfrm>
          <a:prstGeom prst="rect">
            <a:avLst/>
          </a:prstGeom>
        </p:spPr>
      </p:pic>
    </p:spTree>
    <p:extLst>
      <p:ext uri="{BB962C8B-B14F-4D97-AF65-F5344CB8AC3E}">
        <p14:creationId xmlns="" xmlns:p14="http://schemas.microsoft.com/office/powerpoint/2010/main" val="131394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692696"/>
            <a:ext cx="8229600" cy="724942"/>
          </a:xfrm>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Этапы реализации проекта:</a:t>
            </a:r>
            <a:r>
              <a:rPr lang="ru-RU" sz="4000" dirty="0" smtClean="0">
                <a:latin typeface="Times New Roman" pitchFamily="18" charset="0"/>
                <a:cs typeface="Times New Roman" pitchFamily="18" charset="0"/>
              </a:rPr>
              <a:t/>
            </a:r>
            <a:br>
              <a:rPr lang="ru-RU" sz="4000"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3" name="Содержимое 2"/>
          <p:cNvSpPr>
            <a:spLocks noGrp="1"/>
          </p:cNvSpPr>
          <p:nvPr>
            <p:ph idx="1"/>
          </p:nvPr>
        </p:nvSpPr>
        <p:spPr>
          <a:xfrm>
            <a:off x="611560" y="1124744"/>
            <a:ext cx="7776864" cy="5001419"/>
          </a:xfrm>
        </p:spPr>
        <p:txBody>
          <a:bodyPr>
            <a:normAutofit fontScale="77500" lnSpcReduction="20000"/>
          </a:bodyPr>
          <a:lstStyle/>
          <a:p>
            <a:pPr algn="ctr">
              <a:buNone/>
            </a:pPr>
            <a:r>
              <a:rPr lang="ru-RU" sz="3600" b="1" dirty="0" smtClean="0">
                <a:latin typeface="Times New Roman" pitchFamily="18" charset="0"/>
                <a:cs typeface="Times New Roman" pitchFamily="18" charset="0"/>
              </a:rPr>
              <a:t>        </a:t>
            </a:r>
          </a:p>
          <a:p>
            <a:pPr algn="ctr">
              <a:buNone/>
            </a:pPr>
            <a:r>
              <a:rPr lang="ru-RU" sz="3600" b="1" dirty="0" smtClean="0">
                <a:latin typeface="Times New Roman" pitchFamily="18" charset="0"/>
                <a:cs typeface="Times New Roman" pitchFamily="18" charset="0"/>
              </a:rPr>
              <a:t>1 </a:t>
            </a:r>
            <a:r>
              <a:rPr lang="ru-RU" sz="3600" b="1" dirty="0">
                <a:latin typeface="Times New Roman" pitchFamily="18" charset="0"/>
                <a:cs typeface="Times New Roman" pitchFamily="18" charset="0"/>
              </a:rPr>
              <a:t>этап. </a:t>
            </a:r>
            <a:r>
              <a:rPr lang="ru-RU" sz="3600" b="1" dirty="0" smtClean="0">
                <a:latin typeface="Times New Roman" pitchFamily="18" charset="0"/>
                <a:cs typeface="Times New Roman" pitchFamily="18" charset="0"/>
              </a:rPr>
              <a:t>Подготовительный(</a:t>
            </a:r>
            <a:r>
              <a:rPr lang="ru-RU" sz="2800" b="1" dirty="0" smtClean="0">
                <a:latin typeface="Times New Roman" pitchFamily="18" charset="0"/>
                <a:cs typeface="Times New Roman" pitchFamily="18" charset="0"/>
              </a:rPr>
              <a:t>с </a:t>
            </a:r>
            <a:r>
              <a:rPr lang="ru-RU" sz="2800" b="1" dirty="0">
                <a:latin typeface="Times New Roman" pitchFamily="18" charset="0"/>
                <a:cs typeface="Times New Roman" pitchFamily="18" charset="0"/>
              </a:rPr>
              <a:t>10.01.по 14.01.2022г</a:t>
            </a:r>
            <a:r>
              <a:rPr lang="ru-RU" sz="2800" b="1" dirty="0" smtClean="0">
                <a:latin typeface="Times New Roman" pitchFamily="18" charset="0"/>
                <a:cs typeface="Times New Roman" pitchFamily="18" charset="0"/>
              </a:rPr>
              <a:t>.)</a:t>
            </a:r>
            <a:endParaRPr lang="ru-RU" sz="2800" b="1" dirty="0">
              <a:latin typeface="Times New Roman" pitchFamily="18" charset="0"/>
              <a:cs typeface="Times New Roman" pitchFamily="18" charset="0"/>
            </a:endParaRPr>
          </a:p>
          <a:p>
            <a:pPr>
              <a:buNone/>
            </a:pPr>
            <a:r>
              <a:rPr lang="ru-RU" sz="3100" dirty="0">
                <a:latin typeface="Times New Roman" pitchFamily="18" charset="0"/>
                <a:cs typeface="Times New Roman" pitchFamily="18" charset="0"/>
              </a:rPr>
              <a:t>- определение темы, цели, </a:t>
            </a:r>
            <a:r>
              <a:rPr lang="ru-RU" sz="3100" dirty="0" smtClean="0">
                <a:latin typeface="Times New Roman" pitchFamily="18" charset="0"/>
                <a:cs typeface="Times New Roman" pitchFamily="18" charset="0"/>
              </a:rPr>
              <a:t>задач</a:t>
            </a:r>
            <a:r>
              <a:rPr lang="ru-RU" sz="3100" dirty="0">
                <a:latin typeface="Times New Roman" pitchFamily="18" charset="0"/>
                <a:cs typeface="Times New Roman" pitchFamily="18" charset="0"/>
              </a:rPr>
              <a:t>, актуальность проекта;</a:t>
            </a:r>
          </a:p>
          <a:p>
            <a:pPr>
              <a:buNone/>
            </a:pPr>
            <a:r>
              <a:rPr lang="ru-RU" sz="3100" dirty="0">
                <a:latin typeface="Times New Roman" pitchFamily="18" charset="0"/>
                <a:cs typeface="Times New Roman" pitchFamily="18" charset="0"/>
              </a:rPr>
              <a:t>- раскрытие смысла и содержания предстоящей работы, выработка необходимых педагогических условий для реализации проекта с учётом современных требований;</a:t>
            </a:r>
          </a:p>
          <a:p>
            <a:pPr>
              <a:buNone/>
            </a:pPr>
            <a:r>
              <a:rPr lang="ru-RU" sz="3100" dirty="0">
                <a:latin typeface="Times New Roman" pitchFamily="18" charset="0"/>
                <a:cs typeface="Times New Roman" pitchFamily="18" charset="0"/>
              </a:rPr>
              <a:t>- подбор методов и приемов реализации проекта</a:t>
            </a:r>
          </a:p>
          <a:p>
            <a:pPr>
              <a:buNone/>
            </a:pPr>
            <a:r>
              <a:rPr lang="ru-RU" sz="3100" dirty="0">
                <a:latin typeface="Times New Roman" pitchFamily="18" charset="0"/>
                <a:cs typeface="Times New Roman" pitchFamily="18" charset="0"/>
              </a:rPr>
              <a:t>- подбор художественной литературы для детей на тему «Зима»;</a:t>
            </a:r>
          </a:p>
          <a:p>
            <a:pPr>
              <a:buNone/>
            </a:pPr>
            <a:r>
              <a:rPr lang="ru-RU" sz="3100" dirty="0">
                <a:latin typeface="Times New Roman" pitchFamily="18" charset="0"/>
                <a:cs typeface="Times New Roman" pitchFamily="18" charset="0"/>
              </a:rPr>
              <a:t>- подбор дидактического материала для реализации опытов; наглядных пособий, атрибутов для игр.</a:t>
            </a:r>
          </a:p>
          <a:p>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b="1" dirty="0">
                <a:latin typeface="Times New Roman" pitchFamily="18" charset="0"/>
                <a:cs typeface="Times New Roman" pitchFamily="18" charset="0"/>
              </a:rPr>
              <a:t>Подготовительный этап</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971600" y="1196752"/>
            <a:ext cx="7344816" cy="5030019"/>
          </a:xfrm>
        </p:spPr>
        <p:txBody>
          <a:bodyPr>
            <a:normAutofit fontScale="70000" lnSpcReduction="20000"/>
          </a:bodyPr>
          <a:lstStyle/>
          <a:p>
            <a:pPr>
              <a:buNone/>
            </a:pPr>
            <a:r>
              <a:rPr lang="ru-RU" dirty="0"/>
              <a:t>-</a:t>
            </a:r>
            <a:r>
              <a:rPr lang="ru-RU" sz="3400" dirty="0">
                <a:latin typeface="Times New Roman" pitchFamily="18" charset="0"/>
                <a:cs typeface="Times New Roman" pitchFamily="18" charset="0"/>
              </a:rPr>
              <a:t> Б</a:t>
            </a:r>
            <a:r>
              <a:rPr lang="ru-RU" sz="3400" dirty="0" smtClean="0">
                <a:latin typeface="Times New Roman" pitchFamily="18" charset="0"/>
                <a:cs typeface="Times New Roman" pitchFamily="18" charset="0"/>
              </a:rPr>
              <a:t>еседа </a:t>
            </a:r>
            <a:r>
              <a:rPr lang="ru-RU" sz="3400" dirty="0">
                <a:latin typeface="Times New Roman" pitchFamily="18" charset="0"/>
                <a:cs typeface="Times New Roman" pitchFamily="18" charset="0"/>
              </a:rPr>
              <a:t>с родителями;</a:t>
            </a:r>
          </a:p>
          <a:p>
            <a:pPr>
              <a:buNone/>
            </a:pPr>
            <a:r>
              <a:rPr lang="ru-RU" sz="3400" dirty="0" smtClean="0">
                <a:latin typeface="Times New Roman" pitchFamily="18" charset="0"/>
                <a:cs typeface="Times New Roman" pitchFamily="18" charset="0"/>
              </a:rPr>
              <a:t>-Беседа </a:t>
            </a:r>
            <a:r>
              <a:rPr lang="ru-RU" sz="3400" dirty="0">
                <a:latin typeface="Times New Roman" pitchFamily="18" charset="0"/>
                <a:cs typeface="Times New Roman" pitchFamily="18" charset="0"/>
              </a:rPr>
              <a:t>с детьми о зиме;</a:t>
            </a:r>
          </a:p>
          <a:p>
            <a:pPr>
              <a:buNone/>
            </a:pPr>
            <a:r>
              <a:rPr lang="ru-RU" sz="3400" dirty="0">
                <a:latin typeface="Times New Roman" pitchFamily="18" charset="0"/>
                <a:cs typeface="Times New Roman" pitchFamily="18" charset="0"/>
              </a:rPr>
              <a:t>- </a:t>
            </a:r>
            <a:r>
              <a:rPr lang="ru-RU" sz="3400" dirty="0" smtClean="0">
                <a:latin typeface="Times New Roman" pitchFamily="18" charset="0"/>
                <a:cs typeface="Times New Roman" pitchFamily="18" charset="0"/>
              </a:rPr>
              <a:t>Подбор </a:t>
            </a:r>
            <a:r>
              <a:rPr lang="ru-RU" sz="3400" dirty="0">
                <a:latin typeface="Times New Roman" pitchFamily="18" charset="0"/>
                <a:cs typeface="Times New Roman" pitchFamily="18" charset="0"/>
              </a:rPr>
              <a:t>художественной литературы для детей на тему «Зима»;</a:t>
            </a:r>
          </a:p>
          <a:p>
            <a:pPr>
              <a:buNone/>
            </a:pPr>
            <a:r>
              <a:rPr lang="ru-RU" sz="3400" dirty="0" smtClean="0">
                <a:latin typeface="Times New Roman" pitchFamily="18" charset="0"/>
                <a:cs typeface="Times New Roman" pitchFamily="18" charset="0"/>
              </a:rPr>
              <a:t>-Подбор </a:t>
            </a:r>
            <a:r>
              <a:rPr lang="ru-RU" sz="3400" dirty="0">
                <a:latin typeface="Times New Roman" pitchFamily="18" charset="0"/>
                <a:cs typeface="Times New Roman" pitchFamily="18" charset="0"/>
              </a:rPr>
              <a:t>дидактического материала для реализации </a:t>
            </a:r>
            <a:r>
              <a:rPr lang="ru-RU" sz="3400" dirty="0" err="1" smtClean="0">
                <a:latin typeface="Times New Roman" pitchFamily="18" charset="0"/>
                <a:cs typeface="Times New Roman" pitchFamily="18" charset="0"/>
              </a:rPr>
              <a:t>опытов;наглядных</a:t>
            </a:r>
            <a:r>
              <a:rPr lang="ru-RU" sz="3400" dirty="0" smtClean="0">
                <a:latin typeface="Times New Roman" pitchFamily="18" charset="0"/>
                <a:cs typeface="Times New Roman" pitchFamily="18" charset="0"/>
              </a:rPr>
              <a:t> </a:t>
            </a:r>
            <a:r>
              <a:rPr lang="ru-RU" sz="3400" dirty="0">
                <a:latin typeface="Times New Roman" pitchFamily="18" charset="0"/>
                <a:cs typeface="Times New Roman" pitchFamily="18" charset="0"/>
              </a:rPr>
              <a:t>пособий; атрибутов для игр;</a:t>
            </a:r>
          </a:p>
          <a:p>
            <a:pPr>
              <a:buNone/>
            </a:pPr>
            <a:r>
              <a:rPr lang="ru-RU" sz="3400" dirty="0" smtClean="0">
                <a:latin typeface="Times New Roman" pitchFamily="18" charset="0"/>
                <a:cs typeface="Times New Roman" pitchFamily="18" charset="0"/>
              </a:rPr>
              <a:t>-Подготовка </a:t>
            </a:r>
            <a:r>
              <a:rPr lang="ru-RU" sz="3400" dirty="0">
                <a:latin typeface="Times New Roman" pitchFamily="18" charset="0"/>
                <a:cs typeface="Times New Roman" pitchFamily="18" charset="0"/>
              </a:rPr>
              <a:t>материала для продуктивной и изобразительной</a:t>
            </a:r>
          </a:p>
          <a:p>
            <a:pPr>
              <a:buNone/>
            </a:pPr>
            <a:r>
              <a:rPr lang="ru-RU" sz="3400" dirty="0">
                <a:latin typeface="Times New Roman" pitchFamily="18" charset="0"/>
                <a:cs typeface="Times New Roman" pitchFamily="18" charset="0"/>
              </a:rPr>
              <a:t>деятельности (бумага, бросовый материал, пластилин, стеки, карандаши,</a:t>
            </a:r>
          </a:p>
          <a:p>
            <a:pPr>
              <a:buNone/>
            </a:pPr>
            <a:r>
              <a:rPr lang="ru-RU" sz="3400" dirty="0">
                <a:latin typeface="Times New Roman" pitchFamily="18" charset="0"/>
                <a:cs typeface="Times New Roman" pitchFamily="18" charset="0"/>
              </a:rPr>
              <a:t>краски и пр.)</a:t>
            </a:r>
          </a:p>
          <a:p>
            <a:pPr>
              <a:buNone/>
            </a:pPr>
            <a:r>
              <a:rPr lang="ru-RU" sz="3400" dirty="0" smtClean="0">
                <a:latin typeface="Times New Roman" pitchFamily="18" charset="0"/>
                <a:cs typeface="Times New Roman" pitchFamily="18" charset="0"/>
              </a:rPr>
              <a:t>-Картотека </a:t>
            </a:r>
            <a:r>
              <a:rPr lang="ru-RU" sz="3400" dirty="0">
                <a:latin typeface="Times New Roman" pitchFamily="18" charset="0"/>
                <a:cs typeface="Times New Roman" pitchFamily="18" charset="0"/>
              </a:rPr>
              <a:t>пальчиковых игр на тему «Зима»;</a:t>
            </a:r>
            <a:br>
              <a:rPr lang="ru-RU" sz="3400" dirty="0">
                <a:latin typeface="Times New Roman" pitchFamily="18" charset="0"/>
                <a:cs typeface="Times New Roman" pitchFamily="18" charset="0"/>
              </a:rPr>
            </a:br>
            <a:r>
              <a:rPr lang="ru-RU" sz="3400" dirty="0">
                <a:latin typeface="Times New Roman" pitchFamily="18" charset="0"/>
                <a:cs typeface="Times New Roman" pitchFamily="18" charset="0"/>
              </a:rPr>
              <a:t>-картотека «Эксперименты зимой» в группе раннего возраста</a:t>
            </a:r>
            <a:r>
              <a:rPr lang="ru-RU"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1196752"/>
            <a:ext cx="8229600" cy="220886"/>
          </a:xfrm>
        </p:spPr>
        <p:txBody>
          <a:bodyPr>
            <a:noAutofit/>
          </a:bodyPr>
          <a:lstStyle/>
          <a:p>
            <a:r>
              <a:rPr lang="ru-RU" sz="2800" b="1" dirty="0" smtClean="0">
                <a:latin typeface="Times New Roman" pitchFamily="18" charset="0"/>
                <a:cs typeface="Times New Roman" pitchFamily="18" charset="0"/>
              </a:rPr>
              <a:t>2 этап. Основной (с 17.01.по 21.01.2022г.)</a:t>
            </a:r>
            <a:br>
              <a:rPr lang="ru-RU" sz="2800" b="1" dirty="0" smtClean="0">
                <a:latin typeface="Times New Roman" pitchFamily="18" charset="0"/>
                <a:cs typeface="Times New Roman" pitchFamily="18" charset="0"/>
              </a:rPr>
            </a:br>
            <a:endParaRPr lang="ru-RU" sz="2800" b="1" dirty="0">
              <a:latin typeface="Times New Roman" pitchFamily="18" charset="0"/>
              <a:cs typeface="Times New Roman" pitchFamily="18" charset="0"/>
            </a:endParaRPr>
          </a:p>
        </p:txBody>
      </p:sp>
      <p:sp>
        <p:nvSpPr>
          <p:cNvPr id="3" name="Содержимое 2"/>
          <p:cNvSpPr>
            <a:spLocks noGrp="1"/>
          </p:cNvSpPr>
          <p:nvPr>
            <p:ph idx="1"/>
          </p:nvPr>
        </p:nvSpPr>
        <p:spPr>
          <a:xfrm>
            <a:off x="899592" y="1417638"/>
            <a:ext cx="7488832" cy="4708525"/>
          </a:xfrm>
        </p:spPr>
        <p:txBody>
          <a:bodyPr>
            <a:normAutofit fontScale="25000" lnSpcReduction="20000"/>
          </a:bodyPr>
          <a:lstStyle/>
          <a:p>
            <a:pPr algn="just">
              <a:buNone/>
            </a:pPr>
            <a:r>
              <a:rPr lang="ru-RU" sz="4200" dirty="0" smtClean="0">
                <a:latin typeface="Times New Roman" pitchFamily="18" charset="0"/>
                <a:cs typeface="Times New Roman" pitchFamily="18" charset="0"/>
              </a:rPr>
              <a:t> </a:t>
            </a:r>
            <a:r>
              <a:rPr lang="ru-RU" sz="8000" b="1" dirty="0" smtClean="0">
                <a:latin typeface="Times New Roman" pitchFamily="18" charset="0"/>
                <a:cs typeface="Times New Roman" pitchFamily="18" charset="0"/>
              </a:rPr>
              <a:t>Экологическое </a:t>
            </a:r>
            <a:r>
              <a:rPr lang="ru-RU" sz="8000" b="1" dirty="0">
                <a:latin typeface="Times New Roman" pitchFamily="18" charset="0"/>
                <a:cs typeface="Times New Roman" pitchFamily="18" charset="0"/>
              </a:rPr>
              <a:t>направление осуществляется в соответствии </a:t>
            </a:r>
            <a:r>
              <a:rPr lang="ru-RU" sz="8000" b="1" dirty="0" smtClean="0">
                <a:latin typeface="Times New Roman" pitchFamily="18" charset="0"/>
                <a:cs typeface="Times New Roman" pitchFamily="18" charset="0"/>
              </a:rPr>
              <a:t>с ФГОС в пяти </a:t>
            </a:r>
            <a:r>
              <a:rPr lang="ru-RU" sz="8000" b="1" dirty="0">
                <a:latin typeface="Times New Roman" pitchFamily="18" charset="0"/>
                <a:cs typeface="Times New Roman" pitchFamily="18" charset="0"/>
              </a:rPr>
              <a:t>образовательных </a:t>
            </a:r>
            <a:r>
              <a:rPr lang="ru-RU" sz="8000" b="1" dirty="0" smtClean="0">
                <a:latin typeface="Times New Roman" pitchFamily="18" charset="0"/>
                <a:cs typeface="Times New Roman" pitchFamily="18" charset="0"/>
              </a:rPr>
              <a:t>областях:</a:t>
            </a:r>
            <a:endParaRPr lang="ru-RU" sz="8000" b="1" dirty="0">
              <a:latin typeface="Times New Roman" pitchFamily="18" charset="0"/>
              <a:cs typeface="Times New Roman" pitchFamily="18" charset="0"/>
            </a:endParaRPr>
          </a:p>
          <a:p>
            <a:pPr algn="just">
              <a:buNone/>
            </a:pPr>
            <a:r>
              <a:rPr lang="ru-RU" sz="8000" dirty="0" smtClean="0">
                <a:latin typeface="Times New Roman" pitchFamily="18" charset="0"/>
                <a:cs typeface="Times New Roman" pitchFamily="18" charset="0"/>
              </a:rPr>
              <a:t>- Речевое развитие</a:t>
            </a:r>
            <a:endParaRPr lang="ru-RU" sz="8000" dirty="0">
              <a:latin typeface="Times New Roman" pitchFamily="18" charset="0"/>
              <a:cs typeface="Times New Roman" pitchFamily="18" charset="0"/>
            </a:endParaRPr>
          </a:p>
          <a:p>
            <a:pPr algn="just">
              <a:buNone/>
            </a:pPr>
            <a:r>
              <a:rPr lang="ru-RU" sz="8000" dirty="0" smtClean="0">
                <a:latin typeface="Times New Roman" pitchFamily="18" charset="0"/>
                <a:cs typeface="Times New Roman" pitchFamily="18" charset="0"/>
              </a:rPr>
              <a:t>- Познавательное развитие</a:t>
            </a:r>
            <a:endParaRPr lang="ru-RU" sz="8000" dirty="0">
              <a:latin typeface="Times New Roman" pitchFamily="18" charset="0"/>
              <a:cs typeface="Times New Roman" pitchFamily="18" charset="0"/>
            </a:endParaRPr>
          </a:p>
          <a:p>
            <a:pPr algn="just">
              <a:buNone/>
            </a:pPr>
            <a:r>
              <a:rPr lang="ru-RU" sz="8000" dirty="0" smtClean="0">
                <a:latin typeface="Times New Roman" pitchFamily="18" charset="0"/>
                <a:cs typeface="Times New Roman" pitchFamily="18" charset="0"/>
              </a:rPr>
              <a:t>- Художественно-эстетическое развитие</a:t>
            </a:r>
            <a:endParaRPr lang="ru-RU" sz="8000" dirty="0">
              <a:latin typeface="Times New Roman" pitchFamily="18" charset="0"/>
              <a:cs typeface="Times New Roman" pitchFamily="18" charset="0"/>
            </a:endParaRPr>
          </a:p>
          <a:p>
            <a:pPr algn="just">
              <a:buNone/>
            </a:pPr>
            <a:r>
              <a:rPr lang="ru-RU" sz="8000" dirty="0" smtClean="0">
                <a:latin typeface="Times New Roman" pitchFamily="18" charset="0"/>
                <a:cs typeface="Times New Roman" pitchFamily="18" charset="0"/>
              </a:rPr>
              <a:t>- Социально </a:t>
            </a:r>
            <a:r>
              <a:rPr lang="ru-RU" sz="8000" dirty="0">
                <a:latin typeface="Times New Roman" pitchFamily="18" charset="0"/>
                <a:cs typeface="Times New Roman" pitchFamily="18" charset="0"/>
              </a:rPr>
              <a:t>– коммуникативное </a:t>
            </a:r>
            <a:r>
              <a:rPr lang="ru-RU" sz="8000" dirty="0" smtClean="0">
                <a:latin typeface="Times New Roman" pitchFamily="18" charset="0"/>
                <a:cs typeface="Times New Roman" pitchFamily="18" charset="0"/>
              </a:rPr>
              <a:t>развитие</a:t>
            </a:r>
            <a:endParaRPr lang="ru-RU" sz="8000" dirty="0">
              <a:latin typeface="Times New Roman" pitchFamily="18" charset="0"/>
              <a:cs typeface="Times New Roman" pitchFamily="18" charset="0"/>
            </a:endParaRPr>
          </a:p>
          <a:p>
            <a:pPr algn="just">
              <a:buNone/>
            </a:pPr>
            <a:r>
              <a:rPr lang="ru-RU" sz="8000" dirty="0" smtClean="0">
                <a:latin typeface="Times New Roman" pitchFamily="18" charset="0"/>
                <a:cs typeface="Times New Roman" pitchFamily="18" charset="0"/>
              </a:rPr>
              <a:t>- Физическое развитие</a:t>
            </a:r>
            <a:endParaRPr lang="ru-RU" sz="8000" dirty="0">
              <a:latin typeface="Times New Roman" pitchFamily="18" charset="0"/>
              <a:cs typeface="Times New Roman" pitchFamily="18" charset="0"/>
            </a:endParaRPr>
          </a:p>
          <a:p>
            <a:pPr algn="just">
              <a:buNone/>
            </a:pPr>
            <a:r>
              <a:rPr lang="ru-RU" sz="8000" b="1" dirty="0">
                <a:latin typeface="Times New Roman" pitchFamily="18" charset="0"/>
                <a:cs typeface="Times New Roman" pitchFamily="18" charset="0"/>
              </a:rPr>
              <a:t>Работа с родителями:</a:t>
            </a:r>
            <a:endParaRPr lang="ru-RU" sz="8000" dirty="0">
              <a:latin typeface="Times New Roman" pitchFamily="18" charset="0"/>
              <a:cs typeface="Times New Roman" pitchFamily="18" charset="0"/>
            </a:endParaRPr>
          </a:p>
          <a:p>
            <a:pPr marL="182563" indent="-182563" algn="just">
              <a:buNone/>
            </a:pPr>
            <a:r>
              <a:rPr lang="ru-RU" sz="8000" b="1" dirty="0" smtClean="0">
                <a:latin typeface="Times New Roman" pitchFamily="18" charset="0"/>
                <a:cs typeface="Times New Roman" pitchFamily="18" charset="0"/>
              </a:rPr>
              <a:t>- </a:t>
            </a:r>
            <a:r>
              <a:rPr lang="ru-RU" sz="8000" dirty="0" smtClean="0">
                <a:latin typeface="Times New Roman" pitchFamily="18" charset="0"/>
                <a:cs typeface="Times New Roman" pitchFamily="18" charset="0"/>
              </a:rPr>
              <a:t>консультация </a:t>
            </a:r>
            <a:r>
              <a:rPr lang="ru-RU" sz="8000" dirty="0">
                <a:latin typeface="Times New Roman" pitchFamily="18" charset="0"/>
                <a:cs typeface="Times New Roman" pitchFamily="18" charset="0"/>
              </a:rPr>
              <a:t>«Зимние фокусы, или </a:t>
            </a:r>
            <a:r>
              <a:rPr lang="ru-RU" sz="8000" dirty="0" smtClean="0">
                <a:latin typeface="Times New Roman" pitchFamily="18" charset="0"/>
                <a:cs typeface="Times New Roman" pitchFamily="18" charset="0"/>
              </a:rPr>
              <a:t>Опытно-экспериментальная деятельность </a:t>
            </a:r>
            <a:r>
              <a:rPr lang="ru-RU" sz="8000" dirty="0">
                <a:latin typeface="Times New Roman" pitchFamily="18" charset="0"/>
                <a:cs typeface="Times New Roman" pitchFamily="18" charset="0"/>
              </a:rPr>
              <a:t>зимой»;</a:t>
            </a:r>
          </a:p>
          <a:p>
            <a:pPr algn="just">
              <a:buNone/>
            </a:pPr>
            <a:r>
              <a:rPr lang="ru-RU" sz="8000" b="1" dirty="0" smtClean="0">
                <a:latin typeface="Times New Roman" pitchFamily="18" charset="0"/>
                <a:cs typeface="Times New Roman" pitchFamily="18" charset="0"/>
              </a:rPr>
              <a:t>- </a:t>
            </a:r>
            <a:r>
              <a:rPr lang="ru-RU" sz="8000" dirty="0" smtClean="0">
                <a:latin typeface="Times New Roman" pitchFamily="18" charset="0"/>
                <a:cs typeface="Times New Roman" pitchFamily="18" charset="0"/>
              </a:rPr>
              <a:t>консультация </a:t>
            </a:r>
            <a:r>
              <a:rPr lang="ru-RU" sz="8000" dirty="0">
                <a:latin typeface="Times New Roman" pitchFamily="18" charset="0"/>
                <a:cs typeface="Times New Roman" pitchFamily="18" charset="0"/>
              </a:rPr>
              <a:t>«Зимние игры и забавы малышей»;</a:t>
            </a:r>
          </a:p>
          <a:p>
            <a:pPr algn="just">
              <a:buNone/>
            </a:pPr>
            <a:r>
              <a:rPr lang="ru-RU" sz="8000" dirty="0" smtClean="0">
                <a:latin typeface="Times New Roman" pitchFamily="18" charset="0"/>
                <a:cs typeface="Times New Roman" pitchFamily="18" charset="0"/>
              </a:rPr>
              <a:t>- консультация </a:t>
            </a:r>
            <a:r>
              <a:rPr lang="ru-RU" sz="8000" dirty="0">
                <a:latin typeface="Times New Roman" pitchFamily="18" charset="0"/>
                <a:cs typeface="Times New Roman" pitchFamily="18" charset="0"/>
              </a:rPr>
              <a:t>«Прогулки зимой».</a:t>
            </a:r>
          </a:p>
          <a:p>
            <a:pPr marL="182563" indent="-182563" algn="just">
              <a:buNone/>
            </a:pPr>
            <a:r>
              <a:rPr lang="ru-RU" sz="8000" dirty="0">
                <a:latin typeface="Times New Roman" pitchFamily="18" charset="0"/>
                <a:cs typeface="Times New Roman" pitchFamily="18" charset="0"/>
              </a:rPr>
              <a:t>- домашнее задание: </a:t>
            </a:r>
            <a:r>
              <a:rPr lang="ru-RU" sz="8000" dirty="0" err="1">
                <a:latin typeface="Times New Roman" pitchFamily="18" charset="0"/>
                <a:cs typeface="Times New Roman" pitchFamily="18" charset="0"/>
              </a:rPr>
              <a:t>фотоколлаж</a:t>
            </a:r>
            <a:r>
              <a:rPr lang="ru-RU" sz="8000" dirty="0">
                <a:latin typeface="Times New Roman" pitchFamily="18" charset="0"/>
                <a:cs typeface="Times New Roman" pitchFamily="18" charset="0"/>
              </a:rPr>
              <a:t> на тему «Зима» и эксперименты со снегом.</a:t>
            </a:r>
          </a:p>
          <a:p>
            <a:endParaRPr lang="ru-RU"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13313" name="Rectangle 1"/>
          <p:cNvSpPr>
            <a:spLocks noGrp="1" noChangeArrowheads="1"/>
          </p:cNvSpPr>
          <p:nvPr>
            <p:ph idx="1"/>
          </p:nvPr>
        </p:nvSpPr>
        <p:spPr bwMode="auto">
          <a:xfrm>
            <a:off x="827584" y="2476923"/>
            <a:ext cx="7704856"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Срок реализации проекта</a:t>
            </a: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3недели января с 10.01.2022 по 28.01.2022г. (краткосрочный).</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Тип проекта</a:t>
            </a: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познавательно-исследовательский.</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Участники:</a:t>
            </a: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воспитатель группы № 1Ризванова Д.Р., дети второй группы раннего возраста группы №1 и родители воспитанников</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Рисунок 5" descr="16.jpg"/>
          <p:cNvPicPr>
            <a:picLocks noChangeAspect="1"/>
          </p:cNvPicPr>
          <p:nvPr/>
        </p:nvPicPr>
        <p:blipFill>
          <a:blip r:embed="rId2" cstate="print"/>
          <a:stretch>
            <a:fillRect/>
          </a:stretch>
        </p:blipFill>
        <p:spPr>
          <a:xfrm>
            <a:off x="0" y="0"/>
            <a:ext cx="9144000" cy="6858000"/>
          </a:xfrm>
          <a:prstGeom prst="rect">
            <a:avLst/>
          </a:prstGeom>
        </p:spPr>
      </p:pic>
      <p:sp>
        <p:nvSpPr>
          <p:cNvPr id="13314" name="Rectangle 2"/>
          <p:cNvSpPr>
            <a:spLocks noChangeArrowheads="1"/>
          </p:cNvSpPr>
          <p:nvPr/>
        </p:nvSpPr>
        <p:spPr bwMode="auto">
          <a:xfrm>
            <a:off x="899592" y="-4634263"/>
            <a:ext cx="7344816" cy="97257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fontAlgn="base">
              <a:spcBef>
                <a:spcPct val="0"/>
              </a:spcBef>
              <a:spcAft>
                <a:spcPct val="0"/>
              </a:spcAft>
            </a:pPr>
            <a:r>
              <a:rPr lang="ru-RU" sz="2400" b="1" dirty="0">
                <a:latin typeface="Times New Roman" pitchFamily="18" charset="0"/>
                <a:ea typeface="Times New Roman" pitchFamily="18" charset="0"/>
                <a:cs typeface="Times New Roman" pitchFamily="18" charset="0"/>
              </a:rPr>
              <a:t>Тип проекта</a:t>
            </a:r>
            <a:r>
              <a:rPr lang="ru-RU" sz="2400" dirty="0">
                <a:latin typeface="Times New Roman" pitchFamily="18" charset="0"/>
                <a:ea typeface="Times New Roman" pitchFamily="18" charset="0"/>
                <a:cs typeface="Times New Roman" pitchFamily="18" charset="0"/>
              </a:rPr>
              <a:t>: познавательно-исследовательский</a:t>
            </a:r>
            <a:r>
              <a:rPr lang="ru-RU" sz="2400" dirty="0" smtClean="0">
                <a:latin typeface="Times New Roman" pitchFamily="18" charset="0"/>
                <a:ea typeface="Times New Roman" pitchFamily="18" charset="0"/>
                <a:cs typeface="Times New Roman" pitchFamily="18" charset="0"/>
              </a:rPr>
              <a:t>.</a:t>
            </a:r>
          </a:p>
          <a:p>
            <a:pPr fontAlgn="base">
              <a:spcBef>
                <a:spcPct val="0"/>
              </a:spcBef>
              <a:spcAft>
                <a:spcPct val="0"/>
              </a:spcAft>
            </a:pPr>
            <a:endParaRPr lang="ru-RU" sz="2400"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Times New Roman" pitchFamily="18" charset="0"/>
              <a:ea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Срок реализации проекта</a:t>
            </a: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3недели января с 10.01.2022 по 31.01.2022г. (краткосрочный).</a:t>
            </a:r>
          </a:p>
          <a:p>
            <a:pPr marL="0" marR="0" lvl="0" indent="0"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Участники:</a:t>
            </a: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воспитатель группы № 1 </a:t>
            </a:r>
            <a:r>
              <a:rPr kumimoji="0" lang="ru-RU"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Ризванова</a:t>
            </a: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Д.Р., дети второй группы раннего возраста группы №1, родители воспитанников</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b="1" dirty="0">
                <a:latin typeface="Times New Roman" pitchFamily="18" charset="0"/>
                <a:cs typeface="Times New Roman" pitchFamily="18" charset="0"/>
              </a:rPr>
              <a:t>Реализация проекта</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755576" y="1340768"/>
            <a:ext cx="7560840" cy="4785395"/>
          </a:xfrm>
        </p:spPr>
        <p:txBody>
          <a:bodyPr>
            <a:normAutofit fontScale="70000" lnSpcReduction="20000"/>
          </a:bodyPr>
          <a:lstStyle/>
          <a:p>
            <a:pPr>
              <a:buNone/>
            </a:pPr>
            <a:r>
              <a:rPr lang="ru-RU" sz="3400" b="1" dirty="0">
                <a:latin typeface="Times New Roman" pitchFamily="18" charset="0"/>
                <a:cs typeface="Times New Roman" pitchFamily="18" charset="0"/>
              </a:rPr>
              <a:t>Речевое развитие:</a:t>
            </a:r>
            <a:endParaRPr lang="ru-RU" sz="3400" dirty="0">
              <a:latin typeface="Times New Roman" pitchFamily="18" charset="0"/>
              <a:cs typeface="Times New Roman" pitchFamily="18" charset="0"/>
            </a:endParaRPr>
          </a:p>
          <a:p>
            <a:pPr>
              <a:buNone/>
            </a:pPr>
            <a:r>
              <a:rPr lang="ru-RU" sz="3400" dirty="0">
                <a:latin typeface="Times New Roman" pitchFamily="18" charset="0"/>
                <a:cs typeface="Times New Roman" pitchFamily="18" charset="0"/>
              </a:rPr>
              <a:t>- Рассматривание иллюстраций, книг с зимней тематикой. Наблюдение на прогулке, из окна, как падает снег, где он </a:t>
            </a:r>
            <a:r>
              <a:rPr lang="ru-RU" sz="3400" dirty="0" smtClean="0">
                <a:latin typeface="Times New Roman" pitchFamily="18" charset="0"/>
                <a:cs typeface="Times New Roman" pitchFamily="18" charset="0"/>
              </a:rPr>
              <a:t>лежит, какие </a:t>
            </a:r>
            <a:r>
              <a:rPr lang="ru-RU" sz="3400" dirty="0">
                <a:latin typeface="Times New Roman" pitchFamily="18" charset="0"/>
                <a:cs typeface="Times New Roman" pitchFamily="18" charset="0"/>
              </a:rPr>
              <a:t>деревья зимой;</a:t>
            </a:r>
          </a:p>
          <a:p>
            <a:pPr>
              <a:buNone/>
            </a:pPr>
            <a:r>
              <a:rPr lang="ru-RU" sz="3400" dirty="0" smtClean="0">
                <a:latin typeface="Times New Roman" pitchFamily="18" charset="0"/>
                <a:cs typeface="Times New Roman" pitchFamily="18" charset="0"/>
              </a:rPr>
              <a:t>-Беседы </a:t>
            </a:r>
            <a:r>
              <a:rPr lang="ru-RU" sz="3400" dirty="0">
                <a:latin typeface="Times New Roman" pitchFamily="18" charset="0"/>
                <a:cs typeface="Times New Roman" pitchFamily="18" charset="0"/>
              </a:rPr>
              <a:t>с детьми о зиме, воде, снеге, про лёд. Чтение стихотворений, </a:t>
            </a:r>
            <a:r>
              <a:rPr lang="ru-RU" sz="3400" dirty="0" err="1">
                <a:latin typeface="Times New Roman" pitchFamily="18" charset="0"/>
                <a:cs typeface="Times New Roman" pitchFamily="18" charset="0"/>
              </a:rPr>
              <a:t>потешек</a:t>
            </a:r>
            <a:r>
              <a:rPr lang="ru-RU" sz="3400" dirty="0">
                <a:latin typeface="Times New Roman" pitchFamily="18" charset="0"/>
                <a:cs typeface="Times New Roman" pitchFamily="18" charset="0"/>
              </a:rPr>
              <a:t>, произведений.</a:t>
            </a:r>
          </a:p>
          <a:p>
            <a:pPr>
              <a:buNone/>
            </a:pPr>
            <a:r>
              <a:rPr lang="ru-RU" sz="3400" dirty="0">
                <a:latin typeface="Times New Roman" pitchFamily="18" charset="0"/>
                <a:cs typeface="Times New Roman" pitchFamily="18" charset="0"/>
              </a:rPr>
              <a:t>Беседа на прогулке: «Не ешь снег – можешь заболеть!».</a:t>
            </a:r>
          </a:p>
          <a:p>
            <a:pPr>
              <a:buNone/>
            </a:pPr>
            <a:r>
              <a:rPr lang="ru-RU" sz="3400" dirty="0">
                <a:latin typeface="Times New Roman" pitchFamily="18" charset="0"/>
                <a:cs typeface="Times New Roman" pitchFamily="18" charset="0"/>
              </a:rPr>
              <a:t>Беседа: «Когда на улице мороз отморозить можно нос».</a:t>
            </a:r>
          </a:p>
          <a:p>
            <a:pPr>
              <a:buNone/>
            </a:pPr>
            <a:r>
              <a:rPr lang="ru-RU" sz="3400" dirty="0">
                <a:latin typeface="Times New Roman" pitchFamily="18" charset="0"/>
                <a:cs typeface="Times New Roman" pitchFamily="18" charset="0"/>
              </a:rPr>
              <a:t>- Дидактические игры: «Времена года», «Угадай по описанию».</a:t>
            </a:r>
          </a:p>
          <a:p>
            <a:pPr>
              <a:buNone/>
            </a:pPr>
            <a:r>
              <a:rPr lang="ru-RU" sz="3400" dirty="0">
                <a:latin typeface="Times New Roman" pitchFamily="18" charset="0"/>
                <a:cs typeface="Times New Roman" pitchFamily="18" charset="0"/>
              </a:rPr>
              <a:t>- Дыхательная гимнастика: «Сдуй снежинки», «Снежинки летят», «Раздуем сугроб вместе»;</a:t>
            </a:r>
          </a:p>
          <a:p>
            <a:pPr>
              <a:buNone/>
            </a:pPr>
            <a:r>
              <a:rPr lang="ru-RU" sz="3400" dirty="0" smtClean="0">
                <a:latin typeface="Times New Roman" pitchFamily="18" charset="0"/>
                <a:cs typeface="Times New Roman" pitchFamily="18" charset="0"/>
              </a:rPr>
              <a:t>-Пальчиковые игры.</a:t>
            </a:r>
          </a:p>
          <a:p>
            <a:endParaRPr lang="ru-RU" dirty="0" smtClean="0"/>
          </a:p>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908720"/>
            <a:ext cx="8229600" cy="508918"/>
          </a:xfrm>
        </p:spPr>
        <p:txBody>
          <a:bodyPr>
            <a:noAutofit/>
          </a:bodyPr>
          <a:lstStyle/>
          <a:p>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Познавательное развитие:</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xfrm>
            <a:off x="1115616" y="1988840"/>
            <a:ext cx="6840760" cy="4137323"/>
          </a:xfrm>
        </p:spPr>
        <p:txBody>
          <a:bodyPr>
            <a:normAutofit/>
          </a:bodyPr>
          <a:lstStyle/>
          <a:p>
            <a:pPr>
              <a:buNone/>
            </a:pPr>
            <a:r>
              <a:rPr lang="ru-RU" sz="2400" dirty="0" smtClean="0">
                <a:latin typeface="Times New Roman" pitchFamily="18" charset="0"/>
                <a:cs typeface="Times New Roman" pitchFamily="18" charset="0"/>
              </a:rPr>
              <a:t>-Дидактические </a:t>
            </a:r>
            <a:r>
              <a:rPr lang="ru-RU" sz="2400" dirty="0">
                <a:latin typeface="Times New Roman" pitchFamily="18" charset="0"/>
                <a:cs typeface="Times New Roman" pitchFamily="18" charset="0"/>
              </a:rPr>
              <a:t>игры: «Подбери шарфик к шапке по цвету», «Найди рукавичку по цвету», «Собери снеговика», «Прикрепи снежинку к тучке».</a:t>
            </a:r>
          </a:p>
          <a:p>
            <a:pPr>
              <a:buNone/>
            </a:pPr>
            <a:r>
              <a:rPr lang="ru-RU" sz="2400" dirty="0" smtClean="0">
                <a:latin typeface="Times New Roman" pitchFamily="18" charset="0"/>
                <a:cs typeface="Times New Roman" pitchFamily="18" charset="0"/>
              </a:rPr>
              <a:t>-Игра </a:t>
            </a:r>
            <a:r>
              <a:rPr lang="ru-RU" sz="2400" dirty="0">
                <a:latin typeface="Times New Roman" pitchFamily="18" charset="0"/>
                <a:cs typeface="Times New Roman" pitchFamily="18" charset="0"/>
              </a:rPr>
              <a:t>– экспериментирование: «Снег в тепле», «Лепим снежок» и др.</a:t>
            </a:r>
          </a:p>
          <a:p>
            <a:pPr>
              <a:buNone/>
            </a:pPr>
            <a:r>
              <a:rPr lang="ru-RU" sz="2400" dirty="0" smtClean="0">
                <a:latin typeface="Times New Roman" pitchFamily="18" charset="0"/>
                <a:cs typeface="Times New Roman" pitchFamily="18" charset="0"/>
              </a:rPr>
              <a:t>-Ознакомление </a:t>
            </a:r>
            <a:r>
              <a:rPr lang="ru-RU" sz="2400" dirty="0">
                <a:latin typeface="Times New Roman" pitchFamily="18" charset="0"/>
                <a:cs typeface="Times New Roman" pitchFamily="18" charset="0"/>
              </a:rPr>
              <a:t>с окружающим миром «У кормушки».</a:t>
            </a:r>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914400" y="1052736"/>
            <a:ext cx="8229600" cy="494928"/>
          </a:xfrm>
        </p:spPr>
        <p:txBody>
          <a:bodyPr>
            <a:normAutofit fontScale="90000"/>
          </a:bodyPr>
          <a:lstStyle/>
          <a:p>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Художественно-эстетическое развитие:</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xfrm>
            <a:off x="1547664" y="2564904"/>
            <a:ext cx="6408712" cy="3561259"/>
          </a:xfrm>
        </p:spPr>
        <p:txBody>
          <a:bodyPr>
            <a:normAutofit/>
          </a:bodyPr>
          <a:lstStyle/>
          <a:p>
            <a:pPr>
              <a:buNone/>
            </a:pPr>
            <a:r>
              <a:rPr lang="ru-RU" sz="2400" dirty="0" smtClean="0">
                <a:latin typeface="Times New Roman" pitchFamily="18" charset="0"/>
                <a:cs typeface="Times New Roman" pitchFamily="18" charset="0"/>
              </a:rPr>
              <a:t>-Рисование </a:t>
            </a:r>
            <a:r>
              <a:rPr lang="ru-RU" sz="2400" dirty="0">
                <a:latin typeface="Times New Roman" pitchFamily="18" charset="0"/>
                <a:cs typeface="Times New Roman" pitchFamily="18" charset="0"/>
              </a:rPr>
              <a:t>на тему: «Выпал беленький снежок», «Деревья зимой».</a:t>
            </a:r>
          </a:p>
          <a:p>
            <a:pPr>
              <a:buNone/>
            </a:pPr>
            <a:r>
              <a:rPr lang="ru-RU" sz="2400" dirty="0" smtClean="0">
                <a:latin typeface="Times New Roman" pitchFamily="18" charset="0"/>
                <a:cs typeface="Times New Roman" pitchFamily="18" charset="0"/>
              </a:rPr>
              <a:t>-Аппликация </a:t>
            </a:r>
            <a:r>
              <a:rPr lang="ru-RU" sz="2400" dirty="0">
                <a:latin typeface="Times New Roman" pitchFamily="18" charset="0"/>
                <a:cs typeface="Times New Roman" pitchFamily="18" charset="0"/>
              </a:rPr>
              <a:t>на тему: «Веселый снеговик», «Украсим варежку»</a:t>
            </a:r>
          </a:p>
          <a:p>
            <a:endParaRPr lang="ru-RU" sz="24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b="1" dirty="0" smtClean="0"/>
              <a:t/>
            </a:r>
            <a:br>
              <a:rPr lang="ru-RU" b="1" dirty="0" smtClean="0"/>
            </a:br>
            <a:r>
              <a:rPr lang="ru-RU" b="1" dirty="0"/>
              <a:t/>
            </a:r>
            <a:br>
              <a:rPr lang="ru-RU" b="1" dirty="0"/>
            </a:br>
            <a:r>
              <a:rPr lang="ru-RU" b="1" dirty="0" smtClean="0"/>
              <a:t/>
            </a:r>
            <a:br>
              <a:rPr lang="ru-RU" b="1" dirty="0" smtClean="0"/>
            </a:br>
            <a:r>
              <a:rPr lang="ru-RU" b="1" dirty="0"/>
              <a:t/>
            </a:r>
            <a:br>
              <a:rPr lang="ru-RU" b="1" dirty="0"/>
            </a:br>
            <a:r>
              <a:rPr lang="ru-RU" sz="2700" b="1" dirty="0" smtClean="0">
                <a:latin typeface="Times New Roman" pitchFamily="18" charset="0"/>
                <a:cs typeface="Times New Roman" pitchFamily="18" charset="0"/>
              </a:rPr>
              <a:t>Социально – коммуникативное развитие</a:t>
            </a:r>
            <a:r>
              <a:rPr lang="ru-RU" sz="2700" b="1" dirty="0">
                <a:latin typeface="Times New Roman" pitchFamily="18" charset="0"/>
                <a:cs typeface="Times New Roman" pitchFamily="18" charset="0"/>
              </a:rPr>
              <a:t>:</a:t>
            </a:r>
            <a:r>
              <a:rPr lang="ru-RU" dirty="0" smtClean="0"/>
              <a:t/>
            </a:r>
            <a:br>
              <a:rPr lang="ru-RU" dirty="0" smtClean="0"/>
            </a:br>
            <a:endParaRPr lang="ru-RU" dirty="0"/>
          </a:p>
        </p:txBody>
      </p:sp>
      <p:sp>
        <p:nvSpPr>
          <p:cNvPr id="3" name="Содержимое 2"/>
          <p:cNvSpPr>
            <a:spLocks noGrp="1"/>
          </p:cNvSpPr>
          <p:nvPr>
            <p:ph idx="1"/>
          </p:nvPr>
        </p:nvSpPr>
        <p:spPr>
          <a:xfrm>
            <a:off x="1331640" y="2276872"/>
            <a:ext cx="6624736" cy="3849291"/>
          </a:xfrm>
        </p:spPr>
        <p:txBody>
          <a:bodyPr/>
          <a:lstStyle/>
          <a:p>
            <a:pPr>
              <a:buNone/>
            </a:pPr>
            <a:r>
              <a:rPr lang="ru-RU" dirty="0" smtClean="0"/>
              <a:t>-</a:t>
            </a:r>
            <a:r>
              <a:rPr lang="ru-RU" sz="2400" dirty="0" smtClean="0">
                <a:latin typeface="Times New Roman" pitchFamily="18" charset="0"/>
                <a:cs typeface="Times New Roman" pitchFamily="18" charset="0"/>
              </a:rPr>
              <a:t>Зимние </a:t>
            </a:r>
            <a:r>
              <a:rPr lang="ru-RU" sz="2400" dirty="0">
                <a:latin typeface="Times New Roman" pitchFamily="18" charset="0"/>
                <a:cs typeface="Times New Roman" pitchFamily="18" charset="0"/>
              </a:rPr>
              <a:t>поделки из снега, льда; зимние  забавы (катание с горки и на санках, игра в снежки, лепка снеговика и др.);</a:t>
            </a:r>
          </a:p>
          <a:p>
            <a:pPr>
              <a:buNone/>
            </a:pPr>
            <a:r>
              <a:rPr lang="ru-RU" sz="2400" dirty="0">
                <a:latin typeface="Times New Roman" pitchFamily="18" charset="0"/>
                <a:cs typeface="Times New Roman" pitchFamily="18" charset="0"/>
              </a:rPr>
              <a:t>- Наблюдения на прогулке: за снегом, деревьями, птицами, людьми, кошкой.</a:t>
            </a:r>
          </a:p>
          <a:p>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Физическое развитие</a:t>
            </a:r>
            <a:r>
              <a:rPr lang="ru-RU" sz="2400" dirty="0">
                <a:latin typeface="Times New Roman" pitchFamily="18" charset="0"/>
                <a:cs typeface="Times New Roman" pitchFamily="18" charset="0"/>
              </a:rPr>
              <a:t>:</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xfrm>
            <a:off x="1187624" y="2708920"/>
            <a:ext cx="6840760" cy="3417243"/>
          </a:xfrm>
        </p:spPr>
        <p:txBody>
          <a:bodyPr/>
          <a:lstStyle/>
          <a:p>
            <a:pPr>
              <a:buNone/>
            </a:pPr>
            <a:r>
              <a:rPr lang="ru-RU" sz="2400" dirty="0" smtClean="0">
                <a:latin typeface="Times New Roman" pitchFamily="18" charset="0"/>
                <a:cs typeface="Times New Roman" pitchFamily="18" charset="0"/>
              </a:rPr>
              <a:t>    Игры </a:t>
            </a:r>
            <a:r>
              <a:rPr lang="ru-RU" sz="2400" dirty="0">
                <a:latin typeface="Times New Roman" pitchFamily="18" charset="0"/>
                <a:cs typeface="Times New Roman" pitchFamily="18" charset="0"/>
              </a:rPr>
              <a:t>вместе с воспитателем в подвижные игры простого содержания: «Снег, снег кружится», «Мы белые снежинки», «Снег порхает, снег летает», «Снег и ветер», «Зайка беленький сидит» и др.</a:t>
            </a:r>
          </a:p>
          <a:p>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Работа с родителями:</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xfrm>
            <a:off x="1547664" y="1600200"/>
            <a:ext cx="6480720" cy="4525963"/>
          </a:xfrm>
        </p:spPr>
        <p:txBody>
          <a:bodyPr>
            <a:normAutofit/>
          </a:bodyPr>
          <a:lstStyle/>
          <a:p>
            <a:pPr>
              <a:buNone/>
            </a:pPr>
            <a:endParaRPr lang="ru-RU" sz="2400" b="1" dirty="0" smtClean="0">
              <a:latin typeface="Times New Roman" pitchFamily="18" charset="0"/>
              <a:cs typeface="Times New Roman" pitchFamily="18" charset="0"/>
            </a:endParaRPr>
          </a:p>
          <a:p>
            <a:pPr>
              <a:buNone/>
            </a:pPr>
            <a:endParaRPr lang="ru-RU" sz="2400" b="1" dirty="0">
              <a:latin typeface="Times New Roman" pitchFamily="18" charset="0"/>
              <a:cs typeface="Times New Roman" pitchFamily="18" charset="0"/>
            </a:endParaRPr>
          </a:p>
          <a:p>
            <a:pPr>
              <a:buNone/>
            </a:pPr>
            <a:r>
              <a:rPr lang="ru-RU" sz="2400" b="1" dirty="0" smtClean="0">
                <a:latin typeface="Times New Roman" pitchFamily="18" charset="0"/>
                <a:cs typeface="Times New Roman" pitchFamily="18" charset="0"/>
              </a:rPr>
              <a:t>-</a:t>
            </a:r>
            <a:r>
              <a:rPr lang="ru-RU" sz="2400" dirty="0">
                <a:latin typeface="Times New Roman" pitchFamily="18" charset="0"/>
                <a:cs typeface="Times New Roman" pitchFamily="18" charset="0"/>
              </a:rPr>
              <a:t>консультация «Зимние фокусы, или Опытно-экспериментальная деятельность зимой»;</a:t>
            </a:r>
          </a:p>
          <a:p>
            <a:pPr>
              <a:buNone/>
            </a:pPr>
            <a:r>
              <a:rPr lang="ru-RU" sz="2400" b="1" dirty="0">
                <a:latin typeface="Times New Roman" pitchFamily="18" charset="0"/>
                <a:cs typeface="Times New Roman" pitchFamily="18" charset="0"/>
              </a:rPr>
              <a:t>-</a:t>
            </a:r>
            <a:r>
              <a:rPr lang="ru-RU" sz="2400" dirty="0">
                <a:latin typeface="Times New Roman" pitchFamily="18" charset="0"/>
                <a:cs typeface="Times New Roman" pitchFamily="18" charset="0"/>
              </a:rPr>
              <a:t>консультация «Зимние игры и забавы малышей»;</a:t>
            </a:r>
          </a:p>
          <a:p>
            <a:pPr>
              <a:buNone/>
            </a:pPr>
            <a:r>
              <a:rPr lang="ru-RU" sz="2400" dirty="0">
                <a:latin typeface="Times New Roman" pitchFamily="18" charset="0"/>
                <a:cs typeface="Times New Roman" pitchFamily="18" charset="0"/>
              </a:rPr>
              <a:t>-консультация «Зимние прогулки».</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95536" y="1052736"/>
            <a:ext cx="8229600" cy="364902"/>
          </a:xfrm>
        </p:spPr>
        <p:txBody>
          <a:bodyPr>
            <a:normAutofit fontScale="90000"/>
          </a:bodyPr>
          <a:lstStyle/>
          <a:p>
            <a:r>
              <a:rPr lang="ru-RU" sz="3100" b="1" dirty="0" smtClean="0">
                <a:latin typeface="Times New Roman" pitchFamily="18" charset="0"/>
                <a:cs typeface="Times New Roman" pitchFamily="18" charset="0"/>
              </a:rPr>
              <a:t/>
            </a:r>
            <a:br>
              <a:rPr lang="ru-RU" sz="3100" b="1" dirty="0" smtClean="0">
                <a:latin typeface="Times New Roman" pitchFamily="18" charset="0"/>
                <a:cs typeface="Times New Roman" pitchFamily="18" charset="0"/>
              </a:rPr>
            </a:br>
            <a:r>
              <a:rPr lang="ru-RU" sz="3100" b="1" dirty="0">
                <a:latin typeface="Times New Roman" pitchFamily="18" charset="0"/>
                <a:cs typeface="Times New Roman" pitchFamily="18" charset="0"/>
              </a:rPr>
              <a:t/>
            </a:r>
            <a:br>
              <a:rPr lang="ru-RU" sz="3100" b="1" dirty="0">
                <a:latin typeface="Times New Roman" pitchFamily="18" charset="0"/>
                <a:cs typeface="Times New Roman" pitchFamily="18" charset="0"/>
              </a:rPr>
            </a:br>
            <a:r>
              <a:rPr lang="ru-RU" sz="3100" b="1" dirty="0" smtClean="0">
                <a:latin typeface="Times New Roman" pitchFamily="18" charset="0"/>
                <a:cs typeface="Times New Roman" pitchFamily="18" charset="0"/>
              </a:rPr>
              <a:t>3 этап. </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Заключительный (с 24.01.по 28.01.2022г.)</a:t>
            </a:r>
            <a:r>
              <a:rPr lang="ru-RU" b="1" dirty="0" smtClean="0"/>
              <a:t/>
            </a:r>
            <a:br>
              <a:rPr lang="ru-RU" b="1" dirty="0" smtClean="0"/>
            </a:br>
            <a:endParaRPr lang="ru-RU" b="1" dirty="0"/>
          </a:p>
        </p:txBody>
      </p:sp>
      <p:sp>
        <p:nvSpPr>
          <p:cNvPr id="3" name="Содержимое 2"/>
          <p:cNvSpPr>
            <a:spLocks noGrp="1"/>
          </p:cNvSpPr>
          <p:nvPr>
            <p:ph idx="1"/>
          </p:nvPr>
        </p:nvSpPr>
        <p:spPr>
          <a:xfrm>
            <a:off x="1187624" y="2132856"/>
            <a:ext cx="7128792" cy="3993307"/>
          </a:xfrm>
        </p:spPr>
        <p:txBody>
          <a:bodyPr/>
          <a:lstStyle/>
          <a:p>
            <a:pPr>
              <a:buNone/>
            </a:pPr>
            <a:r>
              <a:rPr lang="ru-RU" sz="2800" dirty="0" smtClean="0">
                <a:latin typeface="Times New Roman" pitchFamily="18" charset="0"/>
                <a:cs typeface="Times New Roman" pitchFamily="18" charset="0"/>
              </a:rPr>
              <a:t>-Подведение </a:t>
            </a:r>
            <a:r>
              <a:rPr lang="ru-RU" sz="2800" dirty="0">
                <a:latin typeface="Times New Roman" pitchFamily="18" charset="0"/>
                <a:cs typeface="Times New Roman" pitchFamily="18" charset="0"/>
              </a:rPr>
              <a:t>итогов </a:t>
            </a:r>
            <a:r>
              <a:rPr lang="ru-RU" sz="2800" dirty="0" smtClean="0">
                <a:latin typeface="Times New Roman" pitchFamily="18" charset="0"/>
                <a:cs typeface="Times New Roman" pitchFamily="18" charset="0"/>
              </a:rPr>
              <a:t>о проделанной работы</a:t>
            </a:r>
            <a:endParaRPr lang="ru-RU" sz="2800" dirty="0">
              <a:latin typeface="Times New Roman" pitchFamily="18" charset="0"/>
              <a:cs typeface="Times New Roman" pitchFamily="18" charset="0"/>
            </a:endParaRPr>
          </a:p>
          <a:p>
            <a:pPr>
              <a:buNone/>
            </a:pPr>
            <a:r>
              <a:rPr lang="ru-RU" sz="2800" dirty="0" smtClean="0">
                <a:latin typeface="Times New Roman" pitchFamily="18" charset="0"/>
                <a:cs typeface="Times New Roman" pitchFamily="18" charset="0"/>
              </a:rPr>
              <a:t>-Выводы</a:t>
            </a:r>
            <a:endParaRPr lang="ru-RU" sz="2800" dirty="0">
              <a:latin typeface="Times New Roman" pitchFamily="18" charset="0"/>
              <a:cs typeface="Times New Roman" pitchFamily="18" charset="0"/>
            </a:endParaRPr>
          </a:p>
          <a:p>
            <a:pPr>
              <a:buNone/>
            </a:pPr>
            <a:r>
              <a:rPr lang="ru-RU" sz="2800" dirty="0" smtClean="0">
                <a:latin typeface="Times New Roman" pitchFamily="18" charset="0"/>
                <a:cs typeface="Times New Roman" pitchFamily="18" charset="0"/>
              </a:rPr>
              <a:t>-Фотоотчёт</a:t>
            </a:r>
            <a:endParaRPr lang="ru-RU" sz="2800" dirty="0">
              <a:latin typeface="Times New Roman" pitchFamily="18" charset="0"/>
              <a:cs typeface="Times New Roman" pitchFamily="18" charset="0"/>
            </a:endParaRPr>
          </a:p>
          <a:p>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Заключительный </a:t>
            </a:r>
            <a:r>
              <a:rPr lang="ru-RU" b="1" dirty="0">
                <a:latin typeface="Times New Roman" pitchFamily="18" charset="0"/>
                <a:cs typeface="Times New Roman" pitchFamily="18" charset="0"/>
              </a:rPr>
              <a:t>этап</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1475656" y="2492896"/>
            <a:ext cx="6624736" cy="3633267"/>
          </a:xfrm>
        </p:spPr>
        <p:txBody>
          <a:bodyPr>
            <a:normAutofit/>
          </a:bodyPr>
          <a:lstStyle/>
          <a:p>
            <a:pPr>
              <a:buNone/>
            </a:pPr>
            <a:r>
              <a:rPr lang="ru-RU" sz="2400" dirty="0">
                <a:latin typeface="Times New Roman" pitchFamily="18" charset="0"/>
                <a:cs typeface="Times New Roman" pitchFamily="18" charset="0"/>
              </a:rPr>
              <a:t>- Выставка работ: рисунков, аппликаций.</a:t>
            </a:r>
          </a:p>
          <a:p>
            <a:pPr>
              <a:buNone/>
            </a:pPr>
            <a:r>
              <a:rPr lang="ru-RU" sz="2400" dirty="0">
                <a:latin typeface="Times New Roman" pitchFamily="18" charset="0"/>
                <a:cs typeface="Times New Roman" pitchFamily="18" charset="0"/>
              </a:rPr>
              <a:t>-Экспериментирование со снегом и льдом.</a:t>
            </a:r>
          </a:p>
          <a:p>
            <a:pPr>
              <a:buNone/>
            </a:pPr>
            <a:r>
              <a:rPr lang="ru-RU" sz="2400" dirty="0">
                <a:latin typeface="Times New Roman" pitchFamily="18" charset="0"/>
                <a:cs typeface="Times New Roman" pitchFamily="18" charset="0"/>
              </a:rPr>
              <a:t>- Домашнее задание: </a:t>
            </a:r>
            <a:r>
              <a:rPr lang="ru-RU" sz="2400" dirty="0" err="1">
                <a:latin typeface="Times New Roman" pitchFamily="18" charset="0"/>
                <a:cs typeface="Times New Roman" pitchFamily="18" charset="0"/>
              </a:rPr>
              <a:t>фотоколлаж</a:t>
            </a:r>
            <a:r>
              <a:rPr lang="ru-RU" sz="2400" dirty="0">
                <a:latin typeface="Times New Roman" pitchFamily="18" charset="0"/>
                <a:cs typeface="Times New Roman" pitchFamily="18" charset="0"/>
              </a:rPr>
              <a:t> на тему «Зима» и эксперименты со снегом.</a:t>
            </a:r>
          </a:p>
          <a:p>
            <a:pPr>
              <a:buNone/>
            </a:pPr>
            <a:r>
              <a:rPr lang="ru-RU" sz="2400" dirty="0">
                <a:latin typeface="Times New Roman" pitchFamily="18" charset="0"/>
                <a:cs typeface="Times New Roman" pitchFamily="18" charset="0"/>
              </a:rPr>
              <a:t>-Заключение.</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562074"/>
          </a:xfrm>
        </p:spPr>
        <p:txBody>
          <a:bodyPr>
            <a:normAutofit fontScale="90000"/>
          </a:bodyPr>
          <a:lstStyle/>
          <a:p>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Беседа с детьми , рассматривание иллюстраций </a:t>
            </a:r>
            <a:endParaRPr lang="ru-RU" sz="4000" b="1" dirty="0">
              <a:latin typeface="Times New Roman" pitchFamily="18" charset="0"/>
              <a:cs typeface="Times New Roman" pitchFamily="18" charset="0"/>
            </a:endParaRPr>
          </a:p>
        </p:txBody>
      </p:sp>
      <p:pic>
        <p:nvPicPr>
          <p:cNvPr id="11" name="Содержимое 10" descr="1.111.jpg"/>
          <p:cNvPicPr>
            <a:picLocks noGrp="1" noChangeAspect="1"/>
          </p:cNvPicPr>
          <p:nvPr>
            <p:ph idx="1"/>
          </p:nvPr>
        </p:nvPicPr>
        <p:blipFill>
          <a:blip r:embed="rId3" cstate="print"/>
          <a:stretch>
            <a:fillRect/>
          </a:stretch>
        </p:blipFill>
        <p:spPr>
          <a:xfrm>
            <a:off x="1187624" y="1700808"/>
            <a:ext cx="3394472" cy="4237931"/>
          </a:xfrm>
        </p:spPr>
      </p:pic>
      <p:pic>
        <p:nvPicPr>
          <p:cNvPr id="12" name="Рисунок 11" descr="2.4.jpg"/>
          <p:cNvPicPr>
            <a:picLocks noChangeAspect="1"/>
          </p:cNvPicPr>
          <p:nvPr/>
        </p:nvPicPr>
        <p:blipFill>
          <a:blip r:embed="rId4" cstate="print"/>
          <a:stretch>
            <a:fillRect/>
          </a:stretch>
        </p:blipFill>
        <p:spPr>
          <a:xfrm>
            <a:off x="4716016" y="1700808"/>
            <a:ext cx="3456384" cy="42484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0026"/>
          </a:xfrm>
        </p:spPr>
        <p:txBody>
          <a:bodyPr>
            <a:normAutofit fontScale="90000"/>
          </a:bodyPr>
          <a:lstStyle/>
          <a:p>
            <a:endParaRPr lang="ru-RU" dirty="0"/>
          </a:p>
        </p:txBody>
      </p:sp>
      <p:pic>
        <p:nvPicPr>
          <p:cNvPr id="5" name="Рисунок 4" descr="16.jpg"/>
          <p:cNvPicPr>
            <a:picLocks noChangeAspect="1"/>
          </p:cNvPicPr>
          <p:nvPr/>
        </p:nvPicPr>
        <p:blipFill>
          <a:blip r:embed="rId2" cstate="print"/>
          <a:stretch>
            <a:fillRect/>
          </a:stretch>
        </p:blipFill>
        <p:spPr>
          <a:xfrm>
            <a:off x="0" y="0"/>
            <a:ext cx="9144000" cy="6858000"/>
          </a:xfrm>
          <a:prstGeom prst="rect">
            <a:avLst/>
          </a:prstGeom>
        </p:spPr>
      </p:pic>
      <p:pic>
        <p:nvPicPr>
          <p:cNvPr id="7" name="Содержимое 6" descr="2.1.jpg"/>
          <p:cNvPicPr>
            <a:picLocks noGrp="1" noChangeAspect="1"/>
          </p:cNvPicPr>
          <p:nvPr>
            <p:ph idx="1"/>
          </p:nvPr>
        </p:nvPicPr>
        <p:blipFill>
          <a:blip r:embed="rId3" cstate="print"/>
          <a:stretch>
            <a:fillRect/>
          </a:stretch>
        </p:blipFill>
        <p:spPr>
          <a:xfrm>
            <a:off x="2123728" y="836712"/>
            <a:ext cx="2391035" cy="2664296"/>
          </a:xfrm>
        </p:spPr>
      </p:pic>
      <p:pic>
        <p:nvPicPr>
          <p:cNvPr id="8" name="Рисунок 7" descr="2.2.jpg"/>
          <p:cNvPicPr>
            <a:picLocks noChangeAspect="1"/>
          </p:cNvPicPr>
          <p:nvPr/>
        </p:nvPicPr>
        <p:blipFill>
          <a:blip r:embed="rId4" cstate="print"/>
          <a:stretch>
            <a:fillRect/>
          </a:stretch>
        </p:blipFill>
        <p:spPr>
          <a:xfrm>
            <a:off x="4788024" y="908720"/>
            <a:ext cx="2304256" cy="2643117"/>
          </a:xfrm>
          <a:prstGeom prst="rect">
            <a:avLst/>
          </a:prstGeom>
        </p:spPr>
      </p:pic>
      <p:pic>
        <p:nvPicPr>
          <p:cNvPr id="9" name="Рисунок 8" descr="2.3.jpg"/>
          <p:cNvPicPr>
            <a:picLocks noChangeAspect="1"/>
          </p:cNvPicPr>
          <p:nvPr/>
        </p:nvPicPr>
        <p:blipFill>
          <a:blip r:embed="rId5" cstate="print"/>
          <a:stretch>
            <a:fillRect/>
          </a:stretch>
        </p:blipFill>
        <p:spPr>
          <a:xfrm>
            <a:off x="2051720" y="3717032"/>
            <a:ext cx="2376264" cy="2520280"/>
          </a:xfrm>
          <a:prstGeom prst="rect">
            <a:avLst/>
          </a:prstGeom>
        </p:spPr>
      </p:pic>
      <p:pic>
        <p:nvPicPr>
          <p:cNvPr id="10" name="Рисунок 9" descr="124.jpg"/>
          <p:cNvPicPr>
            <a:picLocks noChangeAspect="1"/>
          </p:cNvPicPr>
          <p:nvPr/>
        </p:nvPicPr>
        <p:blipFill>
          <a:blip r:embed="rId6" cstate="print"/>
          <a:stretch>
            <a:fillRect/>
          </a:stretch>
        </p:blipFill>
        <p:spPr>
          <a:xfrm>
            <a:off x="4788024" y="3717032"/>
            <a:ext cx="2283718" cy="24928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764704"/>
            <a:ext cx="8229600" cy="648072"/>
          </a:xfrm>
        </p:spPr>
        <p:txBody>
          <a:bodyPr>
            <a:normAutofit fontScale="90000"/>
          </a:bodyPr>
          <a:lstStyle/>
          <a:p>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Актуальность</a:t>
            </a: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endParaRPr lang="ru-RU" dirty="0"/>
          </a:p>
        </p:txBody>
      </p:sp>
      <p:sp>
        <p:nvSpPr>
          <p:cNvPr id="15361" name="Rectangle 1"/>
          <p:cNvSpPr>
            <a:spLocks noGrp="1" noChangeArrowheads="1"/>
          </p:cNvSpPr>
          <p:nvPr>
            <p:ph idx="1"/>
          </p:nvPr>
        </p:nvSpPr>
        <p:spPr bwMode="auto">
          <a:xfrm>
            <a:off x="827584" y="1964353"/>
            <a:ext cx="6912768"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Вопрос экологического воспитания и образования детей актуален в настоящее время. Экологическая грамотность, бережное отношение к природе стали аналогом выживания человека на планете.</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Ранний возраст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очень важный период в жизни детей. В этом возрасте дети проявляют интерес ко всему, что происходит вокруг. Поддерживая детский интерес, нужно вести их от знакомства с природой к её пониманию. Любовь, понимание и забота – это именно те качества, которые должен проявлять каждый человек по отношению к окружающему миру.</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sz="4000" b="1" dirty="0" smtClean="0">
                <a:latin typeface="Times New Roman" pitchFamily="18" charset="0"/>
                <a:cs typeface="Times New Roman" pitchFamily="18" charset="0"/>
              </a:rPr>
              <a:t>Аппликация «Веселый снеговик»</a:t>
            </a:r>
            <a:endParaRPr lang="ru-RU" sz="4000" b="1" dirty="0">
              <a:latin typeface="Times New Roman" pitchFamily="18" charset="0"/>
              <a:cs typeface="Times New Roman" pitchFamily="18" charset="0"/>
            </a:endParaRPr>
          </a:p>
        </p:txBody>
      </p:sp>
      <p:pic>
        <p:nvPicPr>
          <p:cNvPr id="6" name="Содержимое 5" descr="1.4.jpg"/>
          <p:cNvPicPr>
            <a:picLocks noGrp="1" noChangeAspect="1"/>
          </p:cNvPicPr>
          <p:nvPr>
            <p:ph idx="1"/>
          </p:nvPr>
        </p:nvPicPr>
        <p:blipFill>
          <a:blip r:embed="rId3" cstate="print"/>
          <a:stretch>
            <a:fillRect/>
          </a:stretch>
        </p:blipFill>
        <p:spPr>
          <a:xfrm>
            <a:off x="3635896" y="1268760"/>
            <a:ext cx="2448272" cy="2265115"/>
          </a:xfrm>
        </p:spPr>
      </p:pic>
      <p:pic>
        <p:nvPicPr>
          <p:cNvPr id="7" name="Рисунок 6" descr="1.2.jpg"/>
          <p:cNvPicPr>
            <a:picLocks noChangeAspect="1"/>
          </p:cNvPicPr>
          <p:nvPr/>
        </p:nvPicPr>
        <p:blipFill>
          <a:blip r:embed="rId4" cstate="print"/>
          <a:stretch>
            <a:fillRect/>
          </a:stretch>
        </p:blipFill>
        <p:spPr>
          <a:xfrm>
            <a:off x="1115616" y="3789040"/>
            <a:ext cx="1944216" cy="2198597"/>
          </a:xfrm>
          <a:prstGeom prst="rect">
            <a:avLst/>
          </a:prstGeom>
        </p:spPr>
      </p:pic>
      <p:pic>
        <p:nvPicPr>
          <p:cNvPr id="8" name="Рисунок 7" descr="1.1.jpg"/>
          <p:cNvPicPr>
            <a:picLocks noChangeAspect="1"/>
          </p:cNvPicPr>
          <p:nvPr/>
        </p:nvPicPr>
        <p:blipFill>
          <a:blip r:embed="rId5" cstate="print"/>
          <a:stretch>
            <a:fillRect/>
          </a:stretch>
        </p:blipFill>
        <p:spPr>
          <a:xfrm>
            <a:off x="1043608" y="1196752"/>
            <a:ext cx="2088232" cy="2376264"/>
          </a:xfrm>
          <a:prstGeom prst="rect">
            <a:avLst/>
          </a:prstGeom>
        </p:spPr>
      </p:pic>
      <p:pic>
        <p:nvPicPr>
          <p:cNvPr id="9" name="Рисунок 8" descr="1.3.jpg"/>
          <p:cNvPicPr>
            <a:picLocks noChangeAspect="1"/>
          </p:cNvPicPr>
          <p:nvPr/>
        </p:nvPicPr>
        <p:blipFill>
          <a:blip r:embed="rId6" cstate="print"/>
          <a:stretch>
            <a:fillRect/>
          </a:stretch>
        </p:blipFill>
        <p:spPr>
          <a:xfrm>
            <a:off x="3851920" y="3789040"/>
            <a:ext cx="1872208" cy="2232248"/>
          </a:xfrm>
          <a:prstGeom prst="rect">
            <a:avLst/>
          </a:prstGeom>
        </p:spPr>
      </p:pic>
      <p:pic>
        <p:nvPicPr>
          <p:cNvPr id="11" name="Рисунок 10" descr="22.jpg"/>
          <p:cNvPicPr>
            <a:picLocks noChangeAspect="1"/>
          </p:cNvPicPr>
          <p:nvPr/>
        </p:nvPicPr>
        <p:blipFill>
          <a:blip r:embed="rId7" cstate="print"/>
          <a:stretch>
            <a:fillRect/>
          </a:stretch>
        </p:blipFill>
        <p:spPr>
          <a:xfrm>
            <a:off x="6300192" y="1196752"/>
            <a:ext cx="1872208" cy="2304256"/>
          </a:xfrm>
          <a:prstGeom prst="rect">
            <a:avLst/>
          </a:prstGeom>
        </p:spPr>
      </p:pic>
      <p:pic>
        <p:nvPicPr>
          <p:cNvPr id="12" name="Рисунок 11" descr="33.jpg"/>
          <p:cNvPicPr>
            <a:picLocks noChangeAspect="1"/>
          </p:cNvPicPr>
          <p:nvPr/>
        </p:nvPicPr>
        <p:blipFill>
          <a:blip r:embed="rId8" cstate="print"/>
          <a:stretch>
            <a:fillRect/>
          </a:stretch>
        </p:blipFill>
        <p:spPr>
          <a:xfrm>
            <a:off x="6444208" y="3789040"/>
            <a:ext cx="1728192" cy="216024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rmAutofit/>
          </a:bodyPr>
          <a:lstStyle/>
          <a:p>
            <a:r>
              <a:rPr lang="ru-RU" sz="4000" b="1" dirty="0" smtClean="0">
                <a:latin typeface="Times New Roman" pitchFamily="18" charset="0"/>
                <a:cs typeface="Times New Roman" pitchFamily="18" charset="0"/>
              </a:rPr>
              <a:t>Аппликация «Украсим варежку»</a:t>
            </a:r>
            <a:endParaRPr lang="ru-RU" sz="4000" b="1" dirty="0">
              <a:latin typeface="Times New Roman" pitchFamily="18" charset="0"/>
              <a:cs typeface="Times New Roman" pitchFamily="18" charset="0"/>
            </a:endParaRPr>
          </a:p>
        </p:txBody>
      </p:sp>
      <p:pic>
        <p:nvPicPr>
          <p:cNvPr id="5" name="Рисунок 4" descr="8.5.jpg"/>
          <p:cNvPicPr>
            <a:picLocks noChangeAspect="1"/>
          </p:cNvPicPr>
          <p:nvPr/>
        </p:nvPicPr>
        <p:blipFill>
          <a:blip r:embed="rId3" cstate="print"/>
          <a:stretch>
            <a:fillRect/>
          </a:stretch>
        </p:blipFill>
        <p:spPr>
          <a:xfrm>
            <a:off x="1331640" y="1340768"/>
            <a:ext cx="2016224" cy="2448272"/>
          </a:xfrm>
          <a:prstGeom prst="rect">
            <a:avLst/>
          </a:prstGeom>
        </p:spPr>
      </p:pic>
      <p:pic>
        <p:nvPicPr>
          <p:cNvPr id="6" name="Рисунок 5" descr="8.3.jpg"/>
          <p:cNvPicPr>
            <a:picLocks noChangeAspect="1"/>
          </p:cNvPicPr>
          <p:nvPr/>
        </p:nvPicPr>
        <p:blipFill>
          <a:blip r:embed="rId4" cstate="print"/>
          <a:stretch>
            <a:fillRect/>
          </a:stretch>
        </p:blipFill>
        <p:spPr>
          <a:xfrm>
            <a:off x="3779912" y="1340768"/>
            <a:ext cx="2139702" cy="2420888"/>
          </a:xfrm>
          <a:prstGeom prst="rect">
            <a:avLst/>
          </a:prstGeom>
        </p:spPr>
      </p:pic>
      <p:pic>
        <p:nvPicPr>
          <p:cNvPr id="7" name="Рисунок 6" descr="8.2.jpg"/>
          <p:cNvPicPr>
            <a:picLocks noChangeAspect="1"/>
          </p:cNvPicPr>
          <p:nvPr/>
        </p:nvPicPr>
        <p:blipFill>
          <a:blip r:embed="rId5" cstate="print"/>
          <a:stretch>
            <a:fillRect/>
          </a:stretch>
        </p:blipFill>
        <p:spPr>
          <a:xfrm>
            <a:off x="6300192" y="1340768"/>
            <a:ext cx="1923678" cy="2448272"/>
          </a:xfrm>
          <a:prstGeom prst="rect">
            <a:avLst/>
          </a:prstGeom>
        </p:spPr>
      </p:pic>
      <p:pic>
        <p:nvPicPr>
          <p:cNvPr id="8" name="Рисунок 7" descr="8.4.jpg"/>
          <p:cNvPicPr>
            <a:picLocks noChangeAspect="1"/>
          </p:cNvPicPr>
          <p:nvPr/>
        </p:nvPicPr>
        <p:blipFill>
          <a:blip r:embed="rId6" cstate="print"/>
          <a:stretch>
            <a:fillRect/>
          </a:stretch>
        </p:blipFill>
        <p:spPr>
          <a:xfrm>
            <a:off x="1475656" y="4077072"/>
            <a:ext cx="1872208" cy="1944216"/>
          </a:xfrm>
          <a:prstGeom prst="rect">
            <a:avLst/>
          </a:prstGeom>
        </p:spPr>
      </p:pic>
      <p:pic>
        <p:nvPicPr>
          <p:cNvPr id="9" name="Рисунок 8" descr="8.1.jpg"/>
          <p:cNvPicPr>
            <a:picLocks noChangeAspect="1"/>
          </p:cNvPicPr>
          <p:nvPr/>
        </p:nvPicPr>
        <p:blipFill>
          <a:blip r:embed="rId7" cstate="print"/>
          <a:stretch>
            <a:fillRect/>
          </a:stretch>
        </p:blipFill>
        <p:spPr>
          <a:xfrm>
            <a:off x="3995936" y="4005064"/>
            <a:ext cx="1800200" cy="2016224"/>
          </a:xfrm>
          <a:prstGeom prst="rect">
            <a:avLst/>
          </a:prstGeom>
        </p:spPr>
      </p:pic>
      <p:pic>
        <p:nvPicPr>
          <p:cNvPr id="10" name="Рисунок 9" descr="8.jpg"/>
          <p:cNvPicPr>
            <a:picLocks noChangeAspect="1"/>
          </p:cNvPicPr>
          <p:nvPr/>
        </p:nvPicPr>
        <p:blipFill>
          <a:blip r:embed="rId8" cstate="print"/>
          <a:stretch>
            <a:fillRect/>
          </a:stretch>
        </p:blipFill>
        <p:spPr>
          <a:xfrm>
            <a:off x="6156176" y="4005064"/>
            <a:ext cx="1872208" cy="201622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Рисование «</a:t>
            </a:r>
            <a:r>
              <a:rPr lang="ru-RU" sz="4000" b="1" dirty="0">
                <a:latin typeface="Times New Roman" pitchFamily="18" charset="0"/>
                <a:cs typeface="Times New Roman" pitchFamily="18" charset="0"/>
              </a:rPr>
              <a:t>«Выпал беленький снежок»</a:t>
            </a:r>
          </a:p>
        </p:txBody>
      </p:sp>
      <p:pic>
        <p:nvPicPr>
          <p:cNvPr id="5" name="Рисунок 4" descr="5.5.jpg"/>
          <p:cNvPicPr>
            <a:picLocks noChangeAspect="1"/>
          </p:cNvPicPr>
          <p:nvPr/>
        </p:nvPicPr>
        <p:blipFill>
          <a:blip r:embed="rId3" cstate="print"/>
          <a:stretch>
            <a:fillRect/>
          </a:stretch>
        </p:blipFill>
        <p:spPr>
          <a:xfrm>
            <a:off x="5004048" y="1844824"/>
            <a:ext cx="2160240" cy="2160240"/>
          </a:xfrm>
          <a:prstGeom prst="rect">
            <a:avLst/>
          </a:prstGeom>
        </p:spPr>
      </p:pic>
      <p:pic>
        <p:nvPicPr>
          <p:cNvPr id="6" name="Рисунок 5" descr="5.3.jpg"/>
          <p:cNvPicPr>
            <a:picLocks noChangeAspect="1"/>
          </p:cNvPicPr>
          <p:nvPr/>
        </p:nvPicPr>
        <p:blipFill>
          <a:blip r:embed="rId4" cstate="print"/>
          <a:stretch>
            <a:fillRect/>
          </a:stretch>
        </p:blipFill>
        <p:spPr>
          <a:xfrm>
            <a:off x="2051720" y="1916832"/>
            <a:ext cx="2232248" cy="2088232"/>
          </a:xfrm>
          <a:prstGeom prst="rect">
            <a:avLst/>
          </a:prstGeom>
        </p:spPr>
      </p:pic>
      <p:pic>
        <p:nvPicPr>
          <p:cNvPr id="7" name="Рисунок 6" descr="5.4.jpg"/>
          <p:cNvPicPr>
            <a:picLocks noChangeAspect="1"/>
          </p:cNvPicPr>
          <p:nvPr/>
        </p:nvPicPr>
        <p:blipFill>
          <a:blip r:embed="rId5" cstate="print"/>
          <a:stretch>
            <a:fillRect/>
          </a:stretch>
        </p:blipFill>
        <p:spPr>
          <a:xfrm>
            <a:off x="5004048" y="4149080"/>
            <a:ext cx="2160240" cy="2088232"/>
          </a:xfrm>
          <a:prstGeom prst="rect">
            <a:avLst/>
          </a:prstGeom>
        </p:spPr>
      </p:pic>
      <p:pic>
        <p:nvPicPr>
          <p:cNvPr id="8" name="Рисунок 7" descr="5.jpg"/>
          <p:cNvPicPr>
            <a:picLocks noChangeAspect="1"/>
          </p:cNvPicPr>
          <p:nvPr/>
        </p:nvPicPr>
        <p:blipFill>
          <a:blip r:embed="rId6" cstate="print"/>
          <a:stretch>
            <a:fillRect/>
          </a:stretch>
        </p:blipFill>
        <p:spPr>
          <a:xfrm>
            <a:off x="2195736" y="4221088"/>
            <a:ext cx="2016224" cy="19888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Рисование «Деревья зимой»</a:t>
            </a:r>
            <a:endParaRPr lang="ru-RU" b="1" dirty="0">
              <a:latin typeface="Times New Roman" pitchFamily="18" charset="0"/>
              <a:cs typeface="Times New Roman" pitchFamily="18" charset="0"/>
            </a:endParaRPr>
          </a:p>
        </p:txBody>
      </p:sp>
      <p:pic>
        <p:nvPicPr>
          <p:cNvPr id="5" name="Рисунок 4" descr="10.5.jpg"/>
          <p:cNvPicPr>
            <a:picLocks noChangeAspect="1"/>
          </p:cNvPicPr>
          <p:nvPr/>
        </p:nvPicPr>
        <p:blipFill>
          <a:blip r:embed="rId3" cstate="print"/>
          <a:stretch>
            <a:fillRect/>
          </a:stretch>
        </p:blipFill>
        <p:spPr>
          <a:xfrm>
            <a:off x="3203848" y="1844824"/>
            <a:ext cx="2592288" cy="3168352"/>
          </a:xfrm>
          <a:prstGeom prst="rect">
            <a:avLst/>
          </a:prstGeom>
        </p:spPr>
      </p:pic>
      <p:pic>
        <p:nvPicPr>
          <p:cNvPr id="6" name="Рисунок 5" descr="10.1.jpg"/>
          <p:cNvPicPr>
            <a:picLocks noChangeAspect="1"/>
          </p:cNvPicPr>
          <p:nvPr/>
        </p:nvPicPr>
        <p:blipFill>
          <a:blip r:embed="rId4" cstate="print"/>
          <a:stretch>
            <a:fillRect/>
          </a:stretch>
        </p:blipFill>
        <p:spPr>
          <a:xfrm>
            <a:off x="1115616" y="1556792"/>
            <a:ext cx="1728192" cy="1872208"/>
          </a:xfrm>
          <a:prstGeom prst="rect">
            <a:avLst/>
          </a:prstGeom>
        </p:spPr>
      </p:pic>
      <p:pic>
        <p:nvPicPr>
          <p:cNvPr id="7" name="Рисунок 6" descr="10.jpg"/>
          <p:cNvPicPr>
            <a:picLocks noChangeAspect="1"/>
          </p:cNvPicPr>
          <p:nvPr/>
        </p:nvPicPr>
        <p:blipFill>
          <a:blip r:embed="rId5" cstate="print"/>
          <a:stretch>
            <a:fillRect/>
          </a:stretch>
        </p:blipFill>
        <p:spPr>
          <a:xfrm>
            <a:off x="6084168" y="1628800"/>
            <a:ext cx="1800200" cy="2016224"/>
          </a:xfrm>
          <a:prstGeom prst="rect">
            <a:avLst/>
          </a:prstGeom>
        </p:spPr>
      </p:pic>
      <p:pic>
        <p:nvPicPr>
          <p:cNvPr id="9" name="Рисунок 8" descr="10.4.jpg"/>
          <p:cNvPicPr>
            <a:picLocks noChangeAspect="1"/>
          </p:cNvPicPr>
          <p:nvPr/>
        </p:nvPicPr>
        <p:blipFill>
          <a:blip r:embed="rId6" cstate="print"/>
          <a:stretch>
            <a:fillRect/>
          </a:stretch>
        </p:blipFill>
        <p:spPr>
          <a:xfrm>
            <a:off x="1043608" y="3789040"/>
            <a:ext cx="1872208" cy="2132856"/>
          </a:xfrm>
          <a:prstGeom prst="rect">
            <a:avLst/>
          </a:prstGeom>
        </p:spPr>
      </p:pic>
      <p:pic>
        <p:nvPicPr>
          <p:cNvPr id="10" name="Рисунок 9" descr="10.3.jpg"/>
          <p:cNvPicPr>
            <a:picLocks noChangeAspect="1"/>
          </p:cNvPicPr>
          <p:nvPr/>
        </p:nvPicPr>
        <p:blipFill>
          <a:blip r:embed="rId7" cstate="print"/>
          <a:stretch>
            <a:fillRect/>
          </a:stretch>
        </p:blipFill>
        <p:spPr>
          <a:xfrm>
            <a:off x="6012160" y="3861048"/>
            <a:ext cx="1872208" cy="21602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b="1" dirty="0" err="1" smtClean="0">
                <a:latin typeface="Times New Roman" pitchFamily="18" charset="0"/>
                <a:cs typeface="Times New Roman" pitchFamily="18" charset="0"/>
              </a:rPr>
              <a:t>Занятие-эксперемент</a:t>
            </a:r>
            <a:r>
              <a:rPr lang="ru-RU" b="1" dirty="0" smtClean="0">
                <a:latin typeface="Times New Roman" pitchFamily="18" charset="0"/>
                <a:cs typeface="Times New Roman" pitchFamily="18" charset="0"/>
              </a:rPr>
              <a:t> «Снег</a:t>
            </a:r>
            <a:r>
              <a:rPr lang="ru-RU" sz="4000" b="1" dirty="0" smtClean="0">
                <a:latin typeface="Times New Roman" pitchFamily="18" charset="0"/>
                <a:cs typeface="Times New Roman" pitchFamily="18" charset="0"/>
              </a:rPr>
              <a:t>»</a:t>
            </a:r>
            <a:endParaRPr lang="ru-RU" sz="4000" b="1" dirty="0">
              <a:latin typeface="Times New Roman" pitchFamily="18" charset="0"/>
              <a:cs typeface="Times New Roman" pitchFamily="18" charset="0"/>
            </a:endParaRPr>
          </a:p>
        </p:txBody>
      </p:sp>
      <p:pic>
        <p:nvPicPr>
          <p:cNvPr id="5" name="Рисунок 4" descr="7.1.jpg"/>
          <p:cNvPicPr>
            <a:picLocks noChangeAspect="1"/>
          </p:cNvPicPr>
          <p:nvPr/>
        </p:nvPicPr>
        <p:blipFill>
          <a:blip r:embed="rId3" cstate="print"/>
          <a:stretch>
            <a:fillRect/>
          </a:stretch>
        </p:blipFill>
        <p:spPr>
          <a:xfrm>
            <a:off x="1331640" y="4077072"/>
            <a:ext cx="1923678" cy="2088232"/>
          </a:xfrm>
          <a:prstGeom prst="rect">
            <a:avLst/>
          </a:prstGeom>
        </p:spPr>
      </p:pic>
      <p:pic>
        <p:nvPicPr>
          <p:cNvPr id="6" name="Рисунок 5" descr="7.2.jpg"/>
          <p:cNvPicPr>
            <a:picLocks noChangeAspect="1"/>
          </p:cNvPicPr>
          <p:nvPr/>
        </p:nvPicPr>
        <p:blipFill>
          <a:blip r:embed="rId4" cstate="print"/>
          <a:stretch>
            <a:fillRect/>
          </a:stretch>
        </p:blipFill>
        <p:spPr>
          <a:xfrm>
            <a:off x="6084168" y="4005064"/>
            <a:ext cx="1872208" cy="2088232"/>
          </a:xfrm>
          <a:prstGeom prst="rect">
            <a:avLst/>
          </a:prstGeom>
        </p:spPr>
      </p:pic>
      <p:pic>
        <p:nvPicPr>
          <p:cNvPr id="7" name="Рисунок 6" descr="7.3.jpg"/>
          <p:cNvPicPr>
            <a:picLocks noChangeAspect="1"/>
          </p:cNvPicPr>
          <p:nvPr/>
        </p:nvPicPr>
        <p:blipFill>
          <a:blip r:embed="rId5" cstate="print"/>
          <a:stretch>
            <a:fillRect/>
          </a:stretch>
        </p:blipFill>
        <p:spPr>
          <a:xfrm>
            <a:off x="3347864" y="2420888"/>
            <a:ext cx="2664296" cy="3384376"/>
          </a:xfrm>
          <a:prstGeom prst="rect">
            <a:avLst/>
          </a:prstGeom>
        </p:spPr>
      </p:pic>
      <p:pic>
        <p:nvPicPr>
          <p:cNvPr id="8" name="Рисунок 7" descr="7.4.jpg"/>
          <p:cNvPicPr>
            <a:picLocks noChangeAspect="1"/>
          </p:cNvPicPr>
          <p:nvPr/>
        </p:nvPicPr>
        <p:blipFill>
          <a:blip r:embed="rId6" cstate="print"/>
          <a:stretch>
            <a:fillRect/>
          </a:stretch>
        </p:blipFill>
        <p:spPr>
          <a:xfrm>
            <a:off x="6084168" y="1844824"/>
            <a:ext cx="1872208" cy="2132856"/>
          </a:xfrm>
          <a:prstGeom prst="rect">
            <a:avLst/>
          </a:prstGeom>
        </p:spPr>
      </p:pic>
      <p:pic>
        <p:nvPicPr>
          <p:cNvPr id="9" name="Рисунок 8" descr="7.5.jpg"/>
          <p:cNvPicPr>
            <a:picLocks noChangeAspect="1"/>
          </p:cNvPicPr>
          <p:nvPr/>
        </p:nvPicPr>
        <p:blipFill>
          <a:blip r:embed="rId7" cstate="print"/>
          <a:stretch>
            <a:fillRect/>
          </a:stretch>
        </p:blipFill>
        <p:spPr>
          <a:xfrm>
            <a:off x="1403648" y="1844824"/>
            <a:ext cx="1851670" cy="208823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a:xfrm>
            <a:off x="13717016" y="-315416"/>
            <a:ext cx="4845224" cy="72554"/>
          </a:xfrm>
        </p:spPr>
        <p:txBody>
          <a:bodyPr>
            <a:normAutofit fontScale="90000"/>
          </a:bodyPr>
          <a:lstStyle/>
          <a:p>
            <a:r>
              <a:rPr lang="ru-RU" dirty="0" err="1" smtClean="0"/>
              <a:t>ььл</a:t>
            </a:r>
            <a:endParaRPr lang="ru-RU" dirty="0"/>
          </a:p>
        </p:txBody>
      </p:sp>
      <p:pic>
        <p:nvPicPr>
          <p:cNvPr id="5" name="Рисунок 4" descr="7.7.jpg"/>
          <p:cNvPicPr>
            <a:picLocks noChangeAspect="1"/>
          </p:cNvPicPr>
          <p:nvPr/>
        </p:nvPicPr>
        <p:blipFill>
          <a:blip r:embed="rId3" cstate="print"/>
          <a:stretch>
            <a:fillRect/>
          </a:stretch>
        </p:blipFill>
        <p:spPr>
          <a:xfrm>
            <a:off x="1043608" y="1196752"/>
            <a:ext cx="2016224" cy="2376264"/>
          </a:xfrm>
          <a:prstGeom prst="rect">
            <a:avLst/>
          </a:prstGeom>
        </p:spPr>
      </p:pic>
      <p:pic>
        <p:nvPicPr>
          <p:cNvPr id="7" name="Рисунок 6" descr="7.9.jpg"/>
          <p:cNvPicPr>
            <a:picLocks noChangeAspect="1"/>
          </p:cNvPicPr>
          <p:nvPr/>
        </p:nvPicPr>
        <p:blipFill>
          <a:blip r:embed="rId4" cstate="print"/>
          <a:stretch>
            <a:fillRect/>
          </a:stretch>
        </p:blipFill>
        <p:spPr>
          <a:xfrm>
            <a:off x="6372200" y="3645024"/>
            <a:ext cx="1944216" cy="2520280"/>
          </a:xfrm>
          <a:prstGeom prst="rect">
            <a:avLst/>
          </a:prstGeom>
        </p:spPr>
      </p:pic>
      <p:pic>
        <p:nvPicPr>
          <p:cNvPr id="8" name="Рисунок 7" descr="7.10.jpg"/>
          <p:cNvPicPr>
            <a:picLocks noChangeAspect="1"/>
          </p:cNvPicPr>
          <p:nvPr/>
        </p:nvPicPr>
        <p:blipFill>
          <a:blip r:embed="rId5" cstate="print"/>
          <a:stretch>
            <a:fillRect/>
          </a:stretch>
        </p:blipFill>
        <p:spPr>
          <a:xfrm>
            <a:off x="1043608" y="3789040"/>
            <a:ext cx="2016224" cy="2331640"/>
          </a:xfrm>
          <a:prstGeom prst="rect">
            <a:avLst/>
          </a:prstGeom>
        </p:spPr>
      </p:pic>
      <p:pic>
        <p:nvPicPr>
          <p:cNvPr id="9" name="Рисунок 8" descr="7.jpg"/>
          <p:cNvPicPr>
            <a:picLocks noChangeAspect="1"/>
          </p:cNvPicPr>
          <p:nvPr/>
        </p:nvPicPr>
        <p:blipFill>
          <a:blip r:embed="rId6" cstate="print"/>
          <a:stretch>
            <a:fillRect/>
          </a:stretch>
        </p:blipFill>
        <p:spPr>
          <a:xfrm>
            <a:off x="6372200" y="1196752"/>
            <a:ext cx="1944216" cy="2232248"/>
          </a:xfrm>
          <a:prstGeom prst="rect">
            <a:avLst/>
          </a:prstGeom>
        </p:spPr>
      </p:pic>
      <p:pic>
        <p:nvPicPr>
          <p:cNvPr id="10" name="Рисунок 9" descr="10.2.jpg"/>
          <p:cNvPicPr>
            <a:picLocks noChangeAspect="1"/>
          </p:cNvPicPr>
          <p:nvPr/>
        </p:nvPicPr>
        <p:blipFill>
          <a:blip r:embed="rId7" cstate="print"/>
          <a:stretch>
            <a:fillRect/>
          </a:stretch>
        </p:blipFill>
        <p:spPr>
          <a:xfrm>
            <a:off x="4103440" y="1858516"/>
            <a:ext cx="1312093" cy="31409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r>
              <a:rPr lang="ru-RU" b="1" dirty="0">
                <a:latin typeface="Times New Roman" pitchFamily="18" charset="0"/>
                <a:cs typeface="Times New Roman" pitchFamily="18" charset="0"/>
              </a:rPr>
              <a:t/>
            </a:r>
            <a:br>
              <a:rPr lang="ru-RU" b="1" dirty="0">
                <a:latin typeface="Times New Roman" pitchFamily="18" charset="0"/>
                <a:cs typeface="Times New Roman" pitchFamily="18" charset="0"/>
              </a:rPr>
            </a:br>
            <a:r>
              <a:rPr lang="ru-RU" b="1" dirty="0" smtClean="0">
                <a:latin typeface="Times New Roman" pitchFamily="18" charset="0"/>
                <a:cs typeface="Times New Roman" pitchFamily="18" charset="0"/>
              </a:rPr>
              <a:t>Занятие-эксперимент «Чудеса со снегом»</a:t>
            </a:r>
            <a:endParaRPr lang="ru-RU" b="1" dirty="0">
              <a:latin typeface="Times New Roman" pitchFamily="18" charset="0"/>
              <a:cs typeface="Times New Roman" pitchFamily="18" charset="0"/>
            </a:endParaRPr>
          </a:p>
        </p:txBody>
      </p:sp>
      <p:pic>
        <p:nvPicPr>
          <p:cNvPr id="5" name="Рисунок 4" descr="9.3.jpg"/>
          <p:cNvPicPr>
            <a:picLocks noChangeAspect="1"/>
          </p:cNvPicPr>
          <p:nvPr/>
        </p:nvPicPr>
        <p:blipFill>
          <a:blip r:embed="rId3" cstate="print"/>
          <a:stretch>
            <a:fillRect/>
          </a:stretch>
        </p:blipFill>
        <p:spPr>
          <a:xfrm>
            <a:off x="899592" y="1916832"/>
            <a:ext cx="1944216" cy="2232248"/>
          </a:xfrm>
          <a:prstGeom prst="rect">
            <a:avLst/>
          </a:prstGeom>
        </p:spPr>
      </p:pic>
      <p:pic>
        <p:nvPicPr>
          <p:cNvPr id="6" name="Рисунок 5" descr="9.1.jpg"/>
          <p:cNvPicPr>
            <a:picLocks noChangeAspect="1"/>
          </p:cNvPicPr>
          <p:nvPr/>
        </p:nvPicPr>
        <p:blipFill>
          <a:blip r:embed="rId4" cstate="print"/>
          <a:stretch>
            <a:fillRect/>
          </a:stretch>
        </p:blipFill>
        <p:spPr>
          <a:xfrm>
            <a:off x="3203848" y="2276872"/>
            <a:ext cx="2787774" cy="3312368"/>
          </a:xfrm>
          <a:prstGeom prst="rect">
            <a:avLst/>
          </a:prstGeom>
        </p:spPr>
      </p:pic>
      <p:pic>
        <p:nvPicPr>
          <p:cNvPr id="7" name="Рисунок 6" descr="9.jpg"/>
          <p:cNvPicPr>
            <a:picLocks noChangeAspect="1"/>
          </p:cNvPicPr>
          <p:nvPr/>
        </p:nvPicPr>
        <p:blipFill>
          <a:blip r:embed="rId5" cstate="print"/>
          <a:stretch>
            <a:fillRect/>
          </a:stretch>
        </p:blipFill>
        <p:spPr>
          <a:xfrm>
            <a:off x="971600" y="4293096"/>
            <a:ext cx="1800200" cy="1872208"/>
          </a:xfrm>
          <a:prstGeom prst="rect">
            <a:avLst/>
          </a:prstGeom>
        </p:spPr>
      </p:pic>
      <p:pic>
        <p:nvPicPr>
          <p:cNvPr id="8" name="Рисунок 7" descr="9.4.jpg"/>
          <p:cNvPicPr>
            <a:picLocks noChangeAspect="1"/>
          </p:cNvPicPr>
          <p:nvPr/>
        </p:nvPicPr>
        <p:blipFill>
          <a:blip r:embed="rId6" cstate="print"/>
          <a:stretch>
            <a:fillRect/>
          </a:stretch>
        </p:blipFill>
        <p:spPr>
          <a:xfrm>
            <a:off x="6444208" y="4149080"/>
            <a:ext cx="1800200" cy="2016224"/>
          </a:xfrm>
          <a:prstGeom prst="rect">
            <a:avLst/>
          </a:prstGeom>
        </p:spPr>
      </p:pic>
      <p:pic>
        <p:nvPicPr>
          <p:cNvPr id="9" name="Рисунок 8" descr="9.2.jpg"/>
          <p:cNvPicPr>
            <a:picLocks noChangeAspect="1"/>
          </p:cNvPicPr>
          <p:nvPr/>
        </p:nvPicPr>
        <p:blipFill>
          <a:blip r:embed="rId7" cstate="print"/>
          <a:stretch>
            <a:fillRect/>
          </a:stretch>
        </p:blipFill>
        <p:spPr>
          <a:xfrm>
            <a:off x="6372200" y="1700808"/>
            <a:ext cx="1923678" cy="227687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6.jpg"/>
          <p:cNvPicPr>
            <a:picLocks noGrp="1" noChangeAspect="1"/>
          </p:cNvPicPr>
          <p:nvPr>
            <p:ph idx="1"/>
          </p:nvPr>
        </p:nvPicPr>
        <p:blipFill>
          <a:blip r:embed="rId2" cstate="print"/>
          <a:stretch>
            <a:fillRect/>
          </a:stretch>
        </p:blipFill>
        <p:spPr>
          <a:xfrm>
            <a:off x="-180528" y="0"/>
            <a:ext cx="9324528" cy="6858000"/>
          </a:xfrm>
        </p:spPr>
      </p:pic>
      <p:pic>
        <p:nvPicPr>
          <p:cNvPr id="5" name="Рисунок 4" descr="9.5.jpg"/>
          <p:cNvPicPr>
            <a:picLocks noChangeAspect="1"/>
          </p:cNvPicPr>
          <p:nvPr/>
        </p:nvPicPr>
        <p:blipFill>
          <a:blip r:embed="rId3" cstate="print"/>
          <a:stretch>
            <a:fillRect/>
          </a:stretch>
        </p:blipFill>
        <p:spPr>
          <a:xfrm>
            <a:off x="5940152" y="3501008"/>
            <a:ext cx="2283718" cy="2564904"/>
          </a:xfrm>
          <a:prstGeom prst="rect">
            <a:avLst/>
          </a:prstGeom>
        </p:spPr>
      </p:pic>
      <p:pic>
        <p:nvPicPr>
          <p:cNvPr id="6" name="Рисунок 5" descr="9.6.jpg"/>
          <p:cNvPicPr>
            <a:picLocks noChangeAspect="1"/>
          </p:cNvPicPr>
          <p:nvPr/>
        </p:nvPicPr>
        <p:blipFill>
          <a:blip r:embed="rId4" cstate="print"/>
          <a:stretch>
            <a:fillRect/>
          </a:stretch>
        </p:blipFill>
        <p:spPr>
          <a:xfrm>
            <a:off x="1043608" y="3501008"/>
            <a:ext cx="2016224" cy="2592288"/>
          </a:xfrm>
          <a:prstGeom prst="rect">
            <a:avLst/>
          </a:prstGeom>
        </p:spPr>
      </p:pic>
      <p:pic>
        <p:nvPicPr>
          <p:cNvPr id="7" name="Рисунок 6" descr="44.jpg"/>
          <p:cNvPicPr>
            <a:picLocks noChangeAspect="1"/>
          </p:cNvPicPr>
          <p:nvPr/>
        </p:nvPicPr>
        <p:blipFill>
          <a:blip r:embed="rId5" cstate="print"/>
          <a:stretch>
            <a:fillRect/>
          </a:stretch>
        </p:blipFill>
        <p:spPr>
          <a:xfrm>
            <a:off x="3131840" y="1412776"/>
            <a:ext cx="2736304" cy="3600400"/>
          </a:xfrm>
          <a:prstGeom prst="rect">
            <a:avLst/>
          </a:prstGeom>
        </p:spPr>
      </p:pic>
      <p:pic>
        <p:nvPicPr>
          <p:cNvPr id="8" name="Рисунок 7" descr="55.jpg"/>
          <p:cNvPicPr>
            <a:picLocks noChangeAspect="1"/>
          </p:cNvPicPr>
          <p:nvPr/>
        </p:nvPicPr>
        <p:blipFill>
          <a:blip r:embed="rId6" cstate="print"/>
          <a:stretch>
            <a:fillRect/>
          </a:stretch>
        </p:blipFill>
        <p:spPr>
          <a:xfrm>
            <a:off x="5940152" y="836712"/>
            <a:ext cx="2232248" cy="2592288"/>
          </a:xfrm>
          <a:prstGeom prst="rect">
            <a:avLst/>
          </a:prstGeom>
        </p:spPr>
      </p:pic>
      <p:pic>
        <p:nvPicPr>
          <p:cNvPr id="9" name="Рисунок 8" descr="66.jpg"/>
          <p:cNvPicPr>
            <a:picLocks noChangeAspect="1"/>
          </p:cNvPicPr>
          <p:nvPr/>
        </p:nvPicPr>
        <p:blipFill>
          <a:blip r:embed="rId7" cstate="print"/>
          <a:stretch>
            <a:fillRect/>
          </a:stretch>
        </p:blipFill>
        <p:spPr>
          <a:xfrm>
            <a:off x="971600" y="836712"/>
            <a:ext cx="2067694" cy="263691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Наблюдения</a:t>
            </a:r>
            <a:endParaRPr lang="ru-RU" b="1" dirty="0">
              <a:latin typeface="Times New Roman" pitchFamily="18" charset="0"/>
              <a:cs typeface="Times New Roman" pitchFamily="18" charset="0"/>
            </a:endParaRPr>
          </a:p>
        </p:txBody>
      </p:sp>
      <p:pic>
        <p:nvPicPr>
          <p:cNvPr id="5" name="Рисунок 4" descr="2.5.jpg"/>
          <p:cNvPicPr>
            <a:picLocks noChangeAspect="1"/>
          </p:cNvPicPr>
          <p:nvPr/>
        </p:nvPicPr>
        <p:blipFill>
          <a:blip r:embed="rId3" cstate="print"/>
          <a:stretch>
            <a:fillRect/>
          </a:stretch>
        </p:blipFill>
        <p:spPr>
          <a:xfrm>
            <a:off x="6228184" y="3501008"/>
            <a:ext cx="1944216" cy="2636912"/>
          </a:xfrm>
          <a:prstGeom prst="rect">
            <a:avLst/>
          </a:prstGeom>
        </p:spPr>
      </p:pic>
      <p:pic>
        <p:nvPicPr>
          <p:cNvPr id="6" name="Рисунок 5" descr="2.6.jpg"/>
          <p:cNvPicPr>
            <a:picLocks noChangeAspect="1"/>
          </p:cNvPicPr>
          <p:nvPr/>
        </p:nvPicPr>
        <p:blipFill>
          <a:blip r:embed="rId4" cstate="print"/>
          <a:stretch>
            <a:fillRect/>
          </a:stretch>
        </p:blipFill>
        <p:spPr>
          <a:xfrm>
            <a:off x="971600" y="3645024"/>
            <a:ext cx="1923678" cy="2492896"/>
          </a:xfrm>
          <a:prstGeom prst="rect">
            <a:avLst/>
          </a:prstGeom>
        </p:spPr>
      </p:pic>
      <p:pic>
        <p:nvPicPr>
          <p:cNvPr id="7" name="Рисунок 6" descr="2.7.jpg"/>
          <p:cNvPicPr>
            <a:picLocks noChangeAspect="1"/>
          </p:cNvPicPr>
          <p:nvPr/>
        </p:nvPicPr>
        <p:blipFill>
          <a:blip r:embed="rId5" cstate="print"/>
          <a:stretch>
            <a:fillRect/>
          </a:stretch>
        </p:blipFill>
        <p:spPr>
          <a:xfrm>
            <a:off x="3059832" y="1628800"/>
            <a:ext cx="2952328" cy="3960440"/>
          </a:xfrm>
          <a:prstGeom prst="rect">
            <a:avLst/>
          </a:prstGeom>
        </p:spPr>
      </p:pic>
      <p:pic>
        <p:nvPicPr>
          <p:cNvPr id="8" name="Рисунок 7" descr="2.8.jpg"/>
          <p:cNvPicPr>
            <a:picLocks noChangeAspect="1"/>
          </p:cNvPicPr>
          <p:nvPr/>
        </p:nvPicPr>
        <p:blipFill>
          <a:blip r:embed="rId6" cstate="print"/>
          <a:stretch>
            <a:fillRect/>
          </a:stretch>
        </p:blipFill>
        <p:spPr>
          <a:xfrm>
            <a:off x="6228184" y="908720"/>
            <a:ext cx="1944216" cy="2448272"/>
          </a:xfrm>
          <a:prstGeom prst="rect">
            <a:avLst/>
          </a:prstGeom>
        </p:spPr>
      </p:pic>
      <p:pic>
        <p:nvPicPr>
          <p:cNvPr id="9" name="Рисунок 8" descr="2.9.jpg"/>
          <p:cNvPicPr>
            <a:picLocks noChangeAspect="1"/>
          </p:cNvPicPr>
          <p:nvPr/>
        </p:nvPicPr>
        <p:blipFill>
          <a:blip r:embed="rId7" cstate="print"/>
          <a:stretch>
            <a:fillRect/>
          </a:stretch>
        </p:blipFill>
        <p:spPr>
          <a:xfrm>
            <a:off x="971600" y="980728"/>
            <a:ext cx="1944216" cy="249289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Зимние прогулки и забавы</a:t>
            </a:r>
            <a:endParaRPr lang="ru-RU" b="1" dirty="0">
              <a:latin typeface="Times New Roman" pitchFamily="18" charset="0"/>
              <a:cs typeface="Times New Roman" pitchFamily="18" charset="0"/>
            </a:endParaRPr>
          </a:p>
        </p:txBody>
      </p:sp>
      <p:pic>
        <p:nvPicPr>
          <p:cNvPr id="5" name="Рисунок 4" descr="3.1.jpg"/>
          <p:cNvPicPr>
            <a:picLocks noChangeAspect="1"/>
          </p:cNvPicPr>
          <p:nvPr/>
        </p:nvPicPr>
        <p:blipFill>
          <a:blip r:embed="rId3" cstate="print"/>
          <a:stretch>
            <a:fillRect/>
          </a:stretch>
        </p:blipFill>
        <p:spPr>
          <a:xfrm>
            <a:off x="1043608" y="1484784"/>
            <a:ext cx="3240360" cy="4320480"/>
          </a:xfrm>
          <a:prstGeom prst="rect">
            <a:avLst/>
          </a:prstGeom>
        </p:spPr>
      </p:pic>
      <p:pic>
        <p:nvPicPr>
          <p:cNvPr id="6" name="Рисунок 5" descr="3.jpg"/>
          <p:cNvPicPr>
            <a:picLocks noChangeAspect="1"/>
          </p:cNvPicPr>
          <p:nvPr/>
        </p:nvPicPr>
        <p:blipFill>
          <a:blip r:embed="rId4" cstate="print"/>
          <a:stretch>
            <a:fillRect/>
          </a:stretch>
        </p:blipFill>
        <p:spPr>
          <a:xfrm>
            <a:off x="4716016" y="1484784"/>
            <a:ext cx="3219822" cy="429309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a:latin typeface="Times New Roman" pitchFamily="18" charset="0"/>
                <a:cs typeface="Times New Roman" pitchFamily="18" charset="0"/>
              </a:rPr>
              <a:t/>
            </a:r>
            <a:br>
              <a:rPr lang="ru-RU" sz="3600" b="1" dirty="0">
                <a:latin typeface="Times New Roman" pitchFamily="18" charset="0"/>
                <a:cs typeface="Times New Roman" pitchFamily="18" charset="0"/>
              </a:rPr>
            </a:br>
            <a:r>
              <a:rPr lang="ru-RU" sz="3600" b="1" dirty="0" smtClean="0">
                <a:latin typeface="Times New Roman" pitchFamily="18" charset="0"/>
                <a:cs typeface="Times New Roman" pitchFamily="18" charset="0"/>
              </a:rPr>
              <a:t>Цель</a:t>
            </a:r>
            <a:r>
              <a:rPr lang="ru-RU" sz="3600" b="1" dirty="0">
                <a:latin typeface="Times New Roman" pitchFamily="18" charset="0"/>
                <a:cs typeface="Times New Roman" pitchFamily="18" charset="0"/>
              </a:rPr>
              <a:t>:</a:t>
            </a: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endParaRPr lang="ru-RU" dirty="0" smtClean="0"/>
          </a:p>
          <a:p>
            <a:pPr algn="just">
              <a:buNone/>
            </a:pPr>
            <a:r>
              <a:rPr lang="ru-RU" dirty="0" smtClean="0"/>
              <a:t>- </a:t>
            </a:r>
            <a:r>
              <a:rPr lang="ru-RU" sz="2800" dirty="0" smtClean="0">
                <a:latin typeface="Times New Roman" pitchFamily="18" charset="0"/>
                <a:cs typeface="Times New Roman" pitchFamily="18" charset="0"/>
              </a:rPr>
              <a:t>Формирование </a:t>
            </a:r>
            <a:r>
              <a:rPr lang="ru-RU" sz="2800" dirty="0">
                <a:latin typeface="Times New Roman" pitchFamily="18" charset="0"/>
                <a:cs typeface="Times New Roman" pitchFamily="18" charset="0"/>
              </a:rPr>
              <a:t>у детей основ экологической </a:t>
            </a:r>
            <a:r>
              <a:rPr lang="ru-RU" sz="2800" dirty="0" smtClean="0">
                <a:latin typeface="Times New Roman" pitchFamily="18" charset="0"/>
                <a:cs typeface="Times New Roman" pitchFamily="18" charset="0"/>
              </a:rPr>
              <a:t>культуры , представлений </a:t>
            </a:r>
            <a:r>
              <a:rPr lang="ru-RU" sz="2800" dirty="0">
                <a:latin typeface="Times New Roman" pitchFamily="18" charset="0"/>
                <a:cs typeface="Times New Roman" pitchFamily="18" charset="0"/>
              </a:rPr>
              <a:t>о зимнем времени года. </a:t>
            </a:r>
            <a:endParaRPr lang="ru-RU" sz="2800" dirty="0" smtClean="0">
              <a:latin typeface="Times New Roman" pitchFamily="18" charset="0"/>
              <a:cs typeface="Times New Roman" pitchFamily="18" charset="0"/>
            </a:endParaRPr>
          </a:p>
          <a:p>
            <a:pPr algn="just">
              <a:buNone/>
            </a:pPr>
            <a:endParaRPr lang="ru-RU" sz="2800" dirty="0" smtClean="0">
              <a:latin typeface="Times New Roman" pitchFamily="18" charset="0"/>
              <a:cs typeface="Times New Roman" pitchFamily="18" charset="0"/>
            </a:endParaRPr>
          </a:p>
          <a:p>
            <a:pPr algn="just">
              <a:buNone/>
            </a:pPr>
            <a:r>
              <a:rPr lang="ru-RU" sz="2800" dirty="0" smtClean="0">
                <a:latin typeface="Times New Roman" pitchFamily="18" charset="0"/>
                <a:cs typeface="Times New Roman" pitchFamily="18" charset="0"/>
              </a:rPr>
              <a:t>- Воспитание эмоционально – доброжелательного       отношения </a:t>
            </a:r>
            <a:r>
              <a:rPr lang="ru-RU" sz="2800" dirty="0">
                <a:latin typeface="Times New Roman" pitchFamily="18" charset="0"/>
                <a:cs typeface="Times New Roman" pitchFamily="18" charset="0"/>
              </a:rPr>
              <a:t>к окружающему миру</a:t>
            </a:r>
            <a:r>
              <a:rPr lang="ru-RU" sz="2800" dirty="0" smtClean="0">
                <a:latin typeface="Times New Roman" pitchFamily="18" charset="0"/>
                <a:cs typeface="Times New Roman" pitchFamily="18" charset="0"/>
              </a:rPr>
              <a:t>.</a:t>
            </a:r>
            <a:r>
              <a:rPr lang="ru-RU" sz="2800" dirty="0">
                <a:latin typeface="Times New Roman" pitchFamily="18" charset="0"/>
                <a:cs typeface="Times New Roman" pitchFamily="18" charset="0"/>
              </a:rPr>
              <a:t> </a:t>
            </a:r>
          </a:p>
          <a:p>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4042"/>
          </a:xfrm>
        </p:spPr>
        <p:txBody>
          <a:bodyPr>
            <a:normAutofit fontScale="90000"/>
          </a:bodyPr>
          <a:lstStyle/>
          <a:p>
            <a:endParaRPr lang="ru-RU" dirty="0"/>
          </a:p>
        </p:txBody>
      </p:sp>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pic>
        <p:nvPicPr>
          <p:cNvPr id="5" name="Рисунок 4" descr="4.jpg"/>
          <p:cNvPicPr>
            <a:picLocks noChangeAspect="1"/>
          </p:cNvPicPr>
          <p:nvPr/>
        </p:nvPicPr>
        <p:blipFill>
          <a:blip r:embed="rId3" cstate="print"/>
          <a:stretch>
            <a:fillRect/>
          </a:stretch>
        </p:blipFill>
        <p:spPr>
          <a:xfrm>
            <a:off x="6228185" y="3573016"/>
            <a:ext cx="2016224" cy="2520280"/>
          </a:xfrm>
          <a:prstGeom prst="rect">
            <a:avLst/>
          </a:prstGeom>
        </p:spPr>
      </p:pic>
      <p:pic>
        <p:nvPicPr>
          <p:cNvPr id="6" name="Рисунок 5" descr="77.jpg"/>
          <p:cNvPicPr>
            <a:picLocks noChangeAspect="1"/>
          </p:cNvPicPr>
          <p:nvPr/>
        </p:nvPicPr>
        <p:blipFill>
          <a:blip r:embed="rId4" cstate="print"/>
          <a:stretch>
            <a:fillRect/>
          </a:stretch>
        </p:blipFill>
        <p:spPr>
          <a:xfrm>
            <a:off x="6228184" y="836712"/>
            <a:ext cx="1944216" cy="2592288"/>
          </a:xfrm>
          <a:prstGeom prst="rect">
            <a:avLst/>
          </a:prstGeom>
        </p:spPr>
      </p:pic>
      <p:pic>
        <p:nvPicPr>
          <p:cNvPr id="7" name="Рисунок 6" descr="78.jpg"/>
          <p:cNvPicPr>
            <a:picLocks noChangeAspect="1"/>
          </p:cNvPicPr>
          <p:nvPr/>
        </p:nvPicPr>
        <p:blipFill>
          <a:blip r:embed="rId5" cstate="print"/>
          <a:stretch>
            <a:fillRect/>
          </a:stretch>
        </p:blipFill>
        <p:spPr>
          <a:xfrm>
            <a:off x="899592" y="3573016"/>
            <a:ext cx="2088232" cy="2492896"/>
          </a:xfrm>
          <a:prstGeom prst="rect">
            <a:avLst/>
          </a:prstGeom>
        </p:spPr>
      </p:pic>
      <p:pic>
        <p:nvPicPr>
          <p:cNvPr id="8" name="Рисунок 7" descr="79.jpg"/>
          <p:cNvPicPr>
            <a:picLocks noChangeAspect="1"/>
          </p:cNvPicPr>
          <p:nvPr/>
        </p:nvPicPr>
        <p:blipFill>
          <a:blip r:embed="rId6" cstate="print"/>
          <a:stretch>
            <a:fillRect/>
          </a:stretch>
        </p:blipFill>
        <p:spPr>
          <a:xfrm>
            <a:off x="899592" y="836712"/>
            <a:ext cx="2069303" cy="2564904"/>
          </a:xfrm>
          <a:prstGeom prst="rect">
            <a:avLst/>
          </a:prstGeom>
        </p:spPr>
      </p:pic>
      <p:pic>
        <p:nvPicPr>
          <p:cNvPr id="9" name="Рисунок 8" descr="90.jpg"/>
          <p:cNvPicPr>
            <a:picLocks noChangeAspect="1"/>
          </p:cNvPicPr>
          <p:nvPr/>
        </p:nvPicPr>
        <p:blipFill>
          <a:blip r:embed="rId7" cstate="print"/>
          <a:stretch>
            <a:fillRect/>
          </a:stretch>
        </p:blipFill>
        <p:spPr>
          <a:xfrm>
            <a:off x="3059832" y="1340768"/>
            <a:ext cx="3093808" cy="422108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pic>
        <p:nvPicPr>
          <p:cNvPr id="5" name="Рисунок 4" descr="80.jpg"/>
          <p:cNvPicPr>
            <a:picLocks noChangeAspect="1"/>
          </p:cNvPicPr>
          <p:nvPr/>
        </p:nvPicPr>
        <p:blipFill>
          <a:blip r:embed="rId3" cstate="print"/>
          <a:stretch>
            <a:fillRect/>
          </a:stretch>
        </p:blipFill>
        <p:spPr>
          <a:xfrm>
            <a:off x="971600" y="836712"/>
            <a:ext cx="1998222" cy="2664296"/>
          </a:xfrm>
          <a:prstGeom prst="rect">
            <a:avLst/>
          </a:prstGeom>
        </p:spPr>
      </p:pic>
      <p:pic>
        <p:nvPicPr>
          <p:cNvPr id="6" name="Рисунок 5" descr="81.jpg"/>
          <p:cNvPicPr>
            <a:picLocks noChangeAspect="1"/>
          </p:cNvPicPr>
          <p:nvPr/>
        </p:nvPicPr>
        <p:blipFill>
          <a:blip r:embed="rId4" cstate="print"/>
          <a:stretch>
            <a:fillRect/>
          </a:stretch>
        </p:blipFill>
        <p:spPr>
          <a:xfrm>
            <a:off x="6372200" y="836712"/>
            <a:ext cx="2016224" cy="2760306"/>
          </a:xfrm>
          <a:prstGeom prst="rect">
            <a:avLst/>
          </a:prstGeom>
        </p:spPr>
      </p:pic>
      <p:pic>
        <p:nvPicPr>
          <p:cNvPr id="7" name="Рисунок 6" descr="82.jpg"/>
          <p:cNvPicPr>
            <a:picLocks noChangeAspect="1"/>
          </p:cNvPicPr>
          <p:nvPr/>
        </p:nvPicPr>
        <p:blipFill>
          <a:blip r:embed="rId5" cstate="print"/>
          <a:stretch>
            <a:fillRect/>
          </a:stretch>
        </p:blipFill>
        <p:spPr>
          <a:xfrm>
            <a:off x="3131840" y="1412776"/>
            <a:ext cx="3096344" cy="4128459"/>
          </a:xfrm>
          <a:prstGeom prst="rect">
            <a:avLst/>
          </a:prstGeom>
        </p:spPr>
      </p:pic>
      <p:pic>
        <p:nvPicPr>
          <p:cNvPr id="8" name="Рисунок 7" descr="83.jpg"/>
          <p:cNvPicPr>
            <a:picLocks noChangeAspect="1"/>
          </p:cNvPicPr>
          <p:nvPr/>
        </p:nvPicPr>
        <p:blipFill>
          <a:blip r:embed="rId6" cstate="print"/>
          <a:stretch>
            <a:fillRect/>
          </a:stretch>
        </p:blipFill>
        <p:spPr>
          <a:xfrm>
            <a:off x="6372200" y="3789040"/>
            <a:ext cx="2088232" cy="2088232"/>
          </a:xfrm>
          <a:prstGeom prst="rect">
            <a:avLst/>
          </a:prstGeom>
        </p:spPr>
      </p:pic>
      <p:pic>
        <p:nvPicPr>
          <p:cNvPr id="9" name="Рисунок 8" descr="84.jpg"/>
          <p:cNvPicPr>
            <a:picLocks noChangeAspect="1"/>
          </p:cNvPicPr>
          <p:nvPr/>
        </p:nvPicPr>
        <p:blipFill>
          <a:blip r:embed="rId7" cstate="print"/>
          <a:stretch>
            <a:fillRect/>
          </a:stretch>
        </p:blipFill>
        <p:spPr>
          <a:xfrm>
            <a:off x="899592" y="3717032"/>
            <a:ext cx="2088232" cy="208823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Эксперименты дома</a:t>
            </a:r>
            <a:endParaRPr lang="ru-RU" b="1" dirty="0">
              <a:latin typeface="Times New Roman" pitchFamily="18" charset="0"/>
              <a:cs typeface="Times New Roman" pitchFamily="18" charset="0"/>
            </a:endParaRPr>
          </a:p>
        </p:txBody>
      </p:sp>
      <p:pic>
        <p:nvPicPr>
          <p:cNvPr id="5" name="Рисунок 4" descr="6.1.jpg"/>
          <p:cNvPicPr>
            <a:picLocks noChangeAspect="1"/>
          </p:cNvPicPr>
          <p:nvPr/>
        </p:nvPicPr>
        <p:blipFill>
          <a:blip r:embed="rId3" cstate="print"/>
          <a:stretch>
            <a:fillRect/>
          </a:stretch>
        </p:blipFill>
        <p:spPr>
          <a:xfrm>
            <a:off x="1115616" y="3789040"/>
            <a:ext cx="1728192" cy="2304256"/>
          </a:xfrm>
          <a:prstGeom prst="rect">
            <a:avLst/>
          </a:prstGeom>
        </p:spPr>
      </p:pic>
      <p:pic>
        <p:nvPicPr>
          <p:cNvPr id="6" name="Рисунок 5" descr="6.2.jpg"/>
          <p:cNvPicPr>
            <a:picLocks noChangeAspect="1"/>
          </p:cNvPicPr>
          <p:nvPr/>
        </p:nvPicPr>
        <p:blipFill>
          <a:blip r:embed="rId4" cstate="print"/>
          <a:stretch>
            <a:fillRect/>
          </a:stretch>
        </p:blipFill>
        <p:spPr>
          <a:xfrm>
            <a:off x="1115616" y="1340768"/>
            <a:ext cx="1728192" cy="2304256"/>
          </a:xfrm>
          <a:prstGeom prst="rect">
            <a:avLst/>
          </a:prstGeom>
        </p:spPr>
      </p:pic>
      <p:pic>
        <p:nvPicPr>
          <p:cNvPr id="7" name="Рисунок 6" descr="6.3.jpg"/>
          <p:cNvPicPr>
            <a:picLocks noChangeAspect="1"/>
          </p:cNvPicPr>
          <p:nvPr/>
        </p:nvPicPr>
        <p:blipFill>
          <a:blip r:embed="rId5" cstate="print"/>
          <a:stretch>
            <a:fillRect/>
          </a:stretch>
        </p:blipFill>
        <p:spPr>
          <a:xfrm>
            <a:off x="6228184" y="3789040"/>
            <a:ext cx="1728192" cy="2304256"/>
          </a:xfrm>
          <a:prstGeom prst="rect">
            <a:avLst/>
          </a:prstGeom>
        </p:spPr>
      </p:pic>
      <p:pic>
        <p:nvPicPr>
          <p:cNvPr id="8" name="Рисунок 7" descr="6.4.jpg"/>
          <p:cNvPicPr>
            <a:picLocks noChangeAspect="1"/>
          </p:cNvPicPr>
          <p:nvPr/>
        </p:nvPicPr>
        <p:blipFill>
          <a:blip r:embed="rId6" cstate="print"/>
          <a:stretch>
            <a:fillRect/>
          </a:stretch>
        </p:blipFill>
        <p:spPr>
          <a:xfrm>
            <a:off x="6228184" y="1340769"/>
            <a:ext cx="1728192" cy="2304255"/>
          </a:xfrm>
          <a:prstGeom prst="rect">
            <a:avLst/>
          </a:prstGeom>
        </p:spPr>
      </p:pic>
      <p:pic>
        <p:nvPicPr>
          <p:cNvPr id="9" name="Рисунок 8" descr="6.5.jpg"/>
          <p:cNvPicPr>
            <a:picLocks noChangeAspect="1"/>
          </p:cNvPicPr>
          <p:nvPr/>
        </p:nvPicPr>
        <p:blipFill>
          <a:blip r:embed="rId7" cstate="print"/>
          <a:stretch>
            <a:fillRect/>
          </a:stretch>
        </p:blipFill>
        <p:spPr>
          <a:xfrm>
            <a:off x="3203848" y="1628800"/>
            <a:ext cx="2700300" cy="36004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6.jpg"/>
          <p:cNvPicPr>
            <a:picLocks noGrp="1" noChangeAspect="1"/>
          </p:cNvPicPr>
          <p:nvPr>
            <p:ph idx="1"/>
          </p:nvPr>
        </p:nvPicPr>
        <p:blipFill>
          <a:blip r:embed="rId2" cstate="print"/>
          <a:stretch>
            <a:fillRect/>
          </a:stretch>
        </p:blipFill>
        <p:spPr>
          <a:xfrm>
            <a:off x="0" y="0"/>
            <a:ext cx="9144000" cy="6858000"/>
          </a:xfrm>
        </p:spPr>
      </p:pic>
      <p:pic>
        <p:nvPicPr>
          <p:cNvPr id="6" name="Рисунок 5" descr="6.jpg"/>
          <p:cNvPicPr>
            <a:picLocks noChangeAspect="1"/>
          </p:cNvPicPr>
          <p:nvPr/>
        </p:nvPicPr>
        <p:blipFill>
          <a:blip r:embed="rId3" cstate="print"/>
          <a:stretch>
            <a:fillRect/>
          </a:stretch>
        </p:blipFill>
        <p:spPr>
          <a:xfrm>
            <a:off x="6300192" y="4077072"/>
            <a:ext cx="1916832" cy="1916832"/>
          </a:xfrm>
          <a:prstGeom prst="rect">
            <a:avLst/>
          </a:prstGeom>
        </p:spPr>
      </p:pic>
      <p:pic>
        <p:nvPicPr>
          <p:cNvPr id="7" name="Рисунок 6" descr="100.jpg"/>
          <p:cNvPicPr>
            <a:picLocks noChangeAspect="1"/>
          </p:cNvPicPr>
          <p:nvPr/>
        </p:nvPicPr>
        <p:blipFill>
          <a:blip r:embed="rId4" cstate="print"/>
          <a:stretch>
            <a:fillRect/>
          </a:stretch>
        </p:blipFill>
        <p:spPr>
          <a:xfrm>
            <a:off x="1187624" y="4077072"/>
            <a:ext cx="1988840" cy="1988840"/>
          </a:xfrm>
          <a:prstGeom prst="rect">
            <a:avLst/>
          </a:prstGeom>
        </p:spPr>
      </p:pic>
      <p:pic>
        <p:nvPicPr>
          <p:cNvPr id="8" name="Рисунок 7" descr="101.jpg"/>
          <p:cNvPicPr>
            <a:picLocks noChangeAspect="1"/>
          </p:cNvPicPr>
          <p:nvPr/>
        </p:nvPicPr>
        <p:blipFill>
          <a:blip r:embed="rId5" cstate="print"/>
          <a:stretch>
            <a:fillRect/>
          </a:stretch>
        </p:blipFill>
        <p:spPr>
          <a:xfrm>
            <a:off x="1115616" y="908720"/>
            <a:ext cx="1872208" cy="2496277"/>
          </a:xfrm>
          <a:prstGeom prst="rect">
            <a:avLst/>
          </a:prstGeom>
        </p:spPr>
      </p:pic>
      <p:pic>
        <p:nvPicPr>
          <p:cNvPr id="9" name="Рисунок 8" descr="102.jpg"/>
          <p:cNvPicPr>
            <a:picLocks noChangeAspect="1"/>
          </p:cNvPicPr>
          <p:nvPr/>
        </p:nvPicPr>
        <p:blipFill>
          <a:blip r:embed="rId6" cstate="print"/>
          <a:stretch>
            <a:fillRect/>
          </a:stretch>
        </p:blipFill>
        <p:spPr>
          <a:xfrm>
            <a:off x="3347864" y="1772815"/>
            <a:ext cx="2664296" cy="3552394"/>
          </a:xfrm>
          <a:prstGeom prst="rect">
            <a:avLst/>
          </a:prstGeom>
        </p:spPr>
      </p:pic>
      <p:pic>
        <p:nvPicPr>
          <p:cNvPr id="10" name="Рисунок 9" descr="103.jpg"/>
          <p:cNvPicPr>
            <a:picLocks noChangeAspect="1"/>
          </p:cNvPicPr>
          <p:nvPr/>
        </p:nvPicPr>
        <p:blipFill>
          <a:blip r:embed="rId7" cstate="print"/>
          <a:stretch>
            <a:fillRect/>
          </a:stretch>
        </p:blipFill>
        <p:spPr>
          <a:xfrm>
            <a:off x="6372200" y="980728"/>
            <a:ext cx="1833668" cy="244489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539552" y="-171400"/>
            <a:ext cx="8229600" cy="1143000"/>
          </a:xfrm>
        </p:spPr>
        <p:txBody>
          <a:bodyPr>
            <a:noAutofit/>
          </a:bodyPr>
          <a:lstStyle/>
          <a:p>
            <a:pPr lvl="0">
              <a:spcBef>
                <a:spcPct val="20000"/>
              </a:spcBef>
            </a:pP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a:latin typeface="Times New Roman" pitchFamily="18" charset="0"/>
                <a:cs typeface="Times New Roman" pitchFamily="18" charset="0"/>
              </a:rPr>
              <a:t/>
            </a:r>
            <a:br>
              <a:rPr lang="ru-RU" sz="4000" b="1" dirty="0">
                <a:latin typeface="Times New Roman" pitchFamily="18" charset="0"/>
                <a:cs typeface="Times New Roman" pitchFamily="18" charset="0"/>
              </a:rPr>
            </a:b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a:latin typeface="Times New Roman" pitchFamily="18" charset="0"/>
                <a:cs typeface="Times New Roman" pitchFamily="18" charset="0"/>
              </a:rPr>
              <a:t/>
            </a:r>
            <a:br>
              <a:rPr lang="ru-RU" sz="4000" b="1" dirty="0">
                <a:latin typeface="Times New Roman" pitchFamily="18" charset="0"/>
                <a:cs typeface="Times New Roman" pitchFamily="18" charset="0"/>
              </a:rPr>
            </a:b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a:latin typeface="Times New Roman" pitchFamily="18" charset="0"/>
                <a:cs typeface="Times New Roman" pitchFamily="18" charset="0"/>
              </a:rPr>
              <a:t/>
            </a:r>
            <a:br>
              <a:rPr lang="ru-RU" sz="4000" b="1" dirty="0">
                <a:latin typeface="Times New Roman" pitchFamily="18" charset="0"/>
                <a:cs typeface="Times New Roman" pitchFamily="18" charset="0"/>
              </a:rPr>
            </a:b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a:latin typeface="Times New Roman" pitchFamily="18" charset="0"/>
                <a:cs typeface="Times New Roman" pitchFamily="18" charset="0"/>
              </a:rPr>
              <a:t/>
            </a:r>
            <a:br>
              <a:rPr lang="ru-RU" sz="4000" b="1" dirty="0">
                <a:latin typeface="Times New Roman" pitchFamily="18" charset="0"/>
                <a:cs typeface="Times New Roman" pitchFamily="18" charset="0"/>
              </a:rPr>
            </a:b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Заключение:</a:t>
            </a:r>
            <a:br>
              <a:rPr lang="ru-RU" sz="40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2000" dirty="0" smtClean="0">
                <a:solidFill>
                  <a:prstClr val="black"/>
                </a:solidFill>
                <a:latin typeface="Times New Roman" panose="02020603050405020304" pitchFamily="18" charset="0"/>
                <a:ea typeface="+mn-ea"/>
                <a:cs typeface="Times New Roman" panose="02020603050405020304" pitchFamily="18" charset="0"/>
              </a:rPr>
              <a:t>Целенаправленная </a:t>
            </a:r>
            <a:r>
              <a:rPr lang="ru-RU" sz="2000" dirty="0">
                <a:solidFill>
                  <a:prstClr val="black"/>
                </a:solidFill>
                <a:latin typeface="Times New Roman" panose="02020603050405020304" pitchFamily="18" charset="0"/>
                <a:ea typeface="+mn-ea"/>
                <a:cs typeface="Times New Roman" panose="02020603050405020304" pitchFamily="18" charset="0"/>
              </a:rPr>
              <a:t>работа по формированию экологической культуры у дошкольников привела к изменениям в поступках и поведении детей. Они стали более осознанно относиться к природным богатствам, внимательнее ко всему живому, трудолюбивее и наблюдательнее, что отражается в их рисунках и рассказах.</a:t>
            </a:r>
            <a:br>
              <a:rPr lang="ru-RU" sz="2000" dirty="0">
                <a:solidFill>
                  <a:prstClr val="black"/>
                </a:solidFill>
                <a:latin typeface="Times New Roman" panose="02020603050405020304" pitchFamily="18" charset="0"/>
                <a:ea typeface="+mn-ea"/>
                <a:cs typeface="Times New Roman" panose="02020603050405020304" pitchFamily="18" charset="0"/>
              </a:rPr>
            </a:br>
            <a:r>
              <a:rPr lang="ru-RU" sz="2000" dirty="0">
                <a:solidFill>
                  <a:prstClr val="black"/>
                </a:solidFill>
                <a:latin typeface="Times New Roman" panose="02020603050405020304" pitchFamily="18" charset="0"/>
                <a:ea typeface="+mn-ea"/>
                <a:cs typeface="Times New Roman" panose="02020603050405020304" pitchFamily="18" charset="0"/>
              </a:rPr>
              <a:t>	Использование в работе современных технологий дали видимый результат и являются актуальными. Мы с уверенностью можем сказать, что наши воспитанники гораздо больше, знают о природе родного края, обращают внимание на те стороны нашей природы, которых раньше просто не замечали, стали более ответственны.</a:t>
            </a:r>
            <a:br>
              <a:rPr lang="ru-RU" sz="2000" dirty="0">
                <a:solidFill>
                  <a:prstClr val="black"/>
                </a:solidFill>
                <a:latin typeface="Times New Roman" panose="02020603050405020304" pitchFamily="18" charset="0"/>
                <a:ea typeface="+mn-ea"/>
                <a:cs typeface="Times New Roman" panose="02020603050405020304" pitchFamily="18" charset="0"/>
              </a:rPr>
            </a:br>
            <a:r>
              <a:rPr lang="ru-RU" sz="2000" dirty="0">
                <a:solidFill>
                  <a:prstClr val="black"/>
                </a:solidFill>
                <a:latin typeface="Times New Roman" panose="02020603050405020304" pitchFamily="18" charset="0"/>
                <a:ea typeface="+mn-ea"/>
                <a:cs typeface="Times New Roman" panose="02020603050405020304" pitchFamily="18" charset="0"/>
              </a:rPr>
              <a:t>	Работу в данном направлении мы будем продолжать совместно с детьми и родителями. В дальнейшем планируем совершенствовать использование современных технологий.</a:t>
            </a:r>
            <a:br>
              <a:rPr lang="ru-RU" sz="2000" dirty="0">
                <a:solidFill>
                  <a:prstClr val="black"/>
                </a:solidFill>
                <a:latin typeface="Times New Roman" panose="02020603050405020304" pitchFamily="18" charset="0"/>
                <a:ea typeface="+mn-ea"/>
                <a:cs typeface="Times New Roman" panose="02020603050405020304" pitchFamily="18" charset="0"/>
              </a:rPr>
            </a:br>
            <a:endParaRPr lang="ru-RU" sz="4000" b="1" dirty="0">
              <a:latin typeface="Times New Roman" pitchFamily="18" charset="0"/>
              <a:cs typeface="Times New Roman" pitchFamily="18" charset="0"/>
            </a:endParaRPr>
          </a:p>
        </p:txBody>
      </p:sp>
      <p:sp>
        <p:nvSpPr>
          <p:cNvPr id="3" name="Содержимое 2"/>
          <p:cNvSpPr>
            <a:spLocks noGrp="1"/>
          </p:cNvSpPr>
          <p:nvPr>
            <p:ph idx="1"/>
          </p:nvPr>
        </p:nvSpPr>
        <p:spPr>
          <a:xfrm>
            <a:off x="827584" y="2564904"/>
            <a:ext cx="7416824" cy="3456385"/>
          </a:xfrm>
        </p:spPr>
        <p:txBody>
          <a:bodyPr>
            <a:noAutofit/>
          </a:bodyPr>
          <a:lstStyle/>
          <a:p>
            <a:pPr>
              <a:buNone/>
            </a:pPr>
            <a:endParaRPr lang="ru-RU" sz="2000" dirty="0" smtClean="0"/>
          </a:p>
          <a:p>
            <a:pPr>
              <a:buNone/>
            </a:pPr>
            <a:endParaRPr lang="ru-RU" sz="2000" dirty="0"/>
          </a:p>
          <a:p>
            <a:pPr>
              <a:buNone/>
            </a:pPr>
            <a:r>
              <a:rPr lang="ru-RU" sz="2000" dirty="0" smtClean="0"/>
              <a:t>            </a:t>
            </a:r>
          </a:p>
          <a:p>
            <a:pPr marL="0" indent="0" algn="just">
              <a:buNone/>
            </a:pPr>
            <a:r>
              <a:rPr lang="ru-RU" sz="2000" dirty="0" smtClean="0"/>
              <a:t> 	</a:t>
            </a:r>
            <a:r>
              <a:rPr lang="ru-RU" sz="2000" i="1" dirty="0"/>
              <a:t> </a:t>
            </a:r>
            <a:endParaRPr lang="ru-RU" sz="2000" dirty="0"/>
          </a:p>
          <a:p>
            <a:pPr>
              <a:buNone/>
            </a:pPr>
            <a:r>
              <a:rPr lang="ru-RU" sz="2000" i="1" dirty="0"/>
              <a:t> </a:t>
            </a:r>
            <a:endParaRPr lang="ru-RU" sz="2000" dirty="0"/>
          </a:p>
          <a:p>
            <a:pPr>
              <a:buNone/>
            </a:pPr>
            <a:endParaRPr lang="ru-RU" sz="20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1160877"/>
            <a:ext cx="8229600" cy="580926"/>
          </a:xfrm>
        </p:spPr>
        <p:txBody>
          <a:bodyPr>
            <a:noAutofit/>
          </a:bodyPr>
          <a:lstStyle/>
          <a:p>
            <a:pPr algn="l"/>
            <a:r>
              <a:rPr lang="ru-RU" sz="3600" b="1" dirty="0" smtClean="0">
                <a:latin typeface="Times New Roman" pitchFamily="18" charset="0"/>
                <a:cs typeface="Times New Roman" pitchFamily="18" charset="0"/>
              </a:rPr>
              <a:t>                             Задачи:</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Образовательные</a:t>
            </a:r>
            <a:r>
              <a:rPr lang="ru-RU" sz="3600" dirty="0">
                <a:latin typeface="Times New Roman" pitchFamily="18" charset="0"/>
                <a:cs typeface="Times New Roman" pitchFamily="18" charset="0"/>
              </a:rPr>
              <a:t/>
            </a:r>
            <a:br>
              <a:rPr lang="ru-RU" sz="3600" dirty="0">
                <a:latin typeface="Times New Roman" pitchFamily="18" charset="0"/>
                <a:cs typeface="Times New Roman" pitchFamily="18" charset="0"/>
              </a:rPr>
            </a:b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a:xfrm>
            <a:off x="899592" y="1772816"/>
            <a:ext cx="6840760" cy="4104455"/>
          </a:xfrm>
        </p:spPr>
        <p:txBody>
          <a:bodyPr>
            <a:normAutofit fontScale="92500" lnSpcReduction="10000"/>
          </a:bodyPr>
          <a:lstStyle/>
          <a:p>
            <a:pPr>
              <a:buNone/>
            </a:pP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формировать </a:t>
            </a:r>
            <a:r>
              <a:rPr lang="ru-RU" dirty="0">
                <a:latin typeface="Times New Roman" pitchFamily="18" charset="0"/>
                <a:cs typeface="Times New Roman" pitchFamily="18" charset="0"/>
              </a:rPr>
              <a:t>у детей интерес к явлениям природы;</a:t>
            </a:r>
          </a:p>
          <a:p>
            <a:pPr>
              <a:buNone/>
            </a:pP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формировать элементарные </a:t>
            </a:r>
            <a:r>
              <a:rPr lang="ru-RU" dirty="0">
                <a:latin typeface="Times New Roman" pitchFamily="18" charset="0"/>
                <a:cs typeface="Times New Roman" pitchFamily="18" charset="0"/>
              </a:rPr>
              <a:t>представления о природном объекте – воде, её изменениях в снег, в лёд.</a:t>
            </a:r>
          </a:p>
          <a:p>
            <a:pPr>
              <a:buNone/>
            </a:pPr>
            <a:r>
              <a:rPr lang="ru-RU" dirty="0">
                <a:latin typeface="Times New Roman" pitchFamily="18" charset="0"/>
                <a:cs typeface="Times New Roman" pitchFamily="18" charset="0"/>
              </a:rPr>
              <a:t>- формировать систему представлений детей о доступных объектах и явлениях природы, её многообразии, целостности живого организма;</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23528" y="908720"/>
            <a:ext cx="8229600" cy="508918"/>
          </a:xfrm>
        </p:spPr>
        <p:txBody>
          <a:bodyPr>
            <a:noAutofit/>
          </a:bodyPr>
          <a:lstStyle/>
          <a:p>
            <a:pPr algn="l"/>
            <a:r>
              <a:rPr lang="ru-RU" sz="3600" b="1" dirty="0" smtClean="0">
                <a:latin typeface="Times New Roman" pitchFamily="18" charset="0"/>
                <a:cs typeface="Times New Roman" pitchFamily="18" charset="0"/>
              </a:rPr>
              <a:t>      Развивающие</a:t>
            </a:r>
            <a:r>
              <a:rPr lang="ru-RU" sz="3600" dirty="0">
                <a:latin typeface="Times New Roman" pitchFamily="18" charset="0"/>
                <a:cs typeface="Times New Roman" pitchFamily="18" charset="0"/>
              </a:rPr>
              <a:t/>
            </a:r>
            <a:br>
              <a:rPr lang="ru-RU" sz="3600" dirty="0">
                <a:latin typeface="Times New Roman" pitchFamily="18" charset="0"/>
                <a:cs typeface="Times New Roman" pitchFamily="18" charset="0"/>
              </a:rPr>
            </a:b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a:xfrm>
            <a:off x="971600" y="1340768"/>
            <a:ext cx="7272808" cy="4785395"/>
          </a:xfrm>
        </p:spPr>
        <p:txBody>
          <a:bodyPr>
            <a:normAutofit fontScale="92500"/>
          </a:bodyPr>
          <a:lstStyle/>
          <a:p>
            <a:pPr>
              <a:buNone/>
            </a:pPr>
            <a:r>
              <a:rPr lang="ru-RU" sz="3000" dirty="0">
                <a:latin typeface="Times New Roman" pitchFamily="18" charset="0"/>
                <a:cs typeface="Times New Roman" pitchFamily="18" charset="0"/>
              </a:rPr>
              <a:t>- развивать воображение и творческою активность, внимание, любознательность, активность, инициативу, самостоятельность, обогащая эстетические впечатления;</a:t>
            </a:r>
          </a:p>
          <a:p>
            <a:pPr>
              <a:buNone/>
            </a:pPr>
            <a:r>
              <a:rPr lang="ru-RU" sz="3000" dirty="0">
                <a:latin typeface="Times New Roman" pitchFamily="18" charset="0"/>
                <a:cs typeface="Times New Roman" pitchFamily="18" charset="0"/>
              </a:rPr>
              <a:t>- обогатить словарный запас детей по данной теме: (белый, холодный, круглый, шар);</a:t>
            </a:r>
          </a:p>
          <a:p>
            <a:pPr>
              <a:buNone/>
            </a:pPr>
            <a:r>
              <a:rPr lang="ru-RU" sz="3000" dirty="0">
                <a:latin typeface="Times New Roman" pitchFamily="18" charset="0"/>
                <a:cs typeface="Times New Roman" pitchFamily="18" charset="0"/>
              </a:rPr>
              <a:t>- развивать познавательную активность детей при проведении наблюдений, опытов и экспериментов;</a:t>
            </a: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908720"/>
            <a:ext cx="8229600" cy="508918"/>
          </a:xfrm>
        </p:spPr>
        <p:txBody>
          <a:bodyPr>
            <a:noAutofit/>
          </a:bodyPr>
          <a:lstStyle/>
          <a:p>
            <a:pPr algn="l"/>
            <a:r>
              <a:rPr lang="ru-RU" sz="3600" b="1" dirty="0" smtClean="0">
                <a:latin typeface="Times New Roman" pitchFamily="18" charset="0"/>
                <a:cs typeface="Times New Roman" pitchFamily="18" charset="0"/>
              </a:rPr>
              <a:t>     Воспитательные</a:t>
            </a:r>
            <a:r>
              <a:rPr lang="ru-RU" sz="3600" dirty="0">
                <a:latin typeface="Times New Roman" pitchFamily="18" charset="0"/>
                <a:cs typeface="Times New Roman" pitchFamily="18" charset="0"/>
              </a:rPr>
              <a:t/>
            </a:r>
            <a:br>
              <a:rPr lang="ru-RU" sz="3600" dirty="0">
                <a:latin typeface="Times New Roman" pitchFamily="18" charset="0"/>
                <a:cs typeface="Times New Roman" pitchFamily="18" charset="0"/>
              </a:rPr>
            </a:b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a:xfrm>
            <a:off x="827584" y="1340769"/>
            <a:ext cx="7704856" cy="4392488"/>
          </a:xfrm>
        </p:spPr>
        <p:txBody>
          <a:bodyPr>
            <a:normAutofit fontScale="92500"/>
          </a:bodyPr>
          <a:lstStyle/>
          <a:p>
            <a:pPr>
              <a:buNone/>
            </a:pPr>
            <a:r>
              <a:rPr lang="ru-RU" dirty="0">
                <a:latin typeface="Times New Roman" pitchFamily="18" charset="0"/>
                <a:cs typeface="Times New Roman" pitchFamily="18" charset="0"/>
              </a:rPr>
              <a:t>- развивать эмоциональную отзывчивость и сопереживание к окружающему миру;</a:t>
            </a:r>
          </a:p>
          <a:p>
            <a:pPr>
              <a:buNone/>
            </a:pPr>
            <a:r>
              <a:rPr lang="ru-RU" dirty="0">
                <a:latin typeface="Times New Roman" pitchFamily="18" charset="0"/>
                <a:cs typeface="Times New Roman" pitchFamily="18" charset="0"/>
              </a:rPr>
              <a:t>- приобщать детей к наблюдению за окружающим миром;</a:t>
            </a:r>
          </a:p>
          <a:p>
            <a:pPr>
              <a:buNone/>
            </a:pPr>
            <a:r>
              <a:rPr lang="ru-RU" dirty="0">
                <a:latin typeface="Times New Roman" pitchFamily="18" charset="0"/>
                <a:cs typeface="Times New Roman" pitchFamily="18" charset="0"/>
              </a:rPr>
              <a:t>- воспитывать применение сенсорных ощущений в решении практических задач;</a:t>
            </a:r>
          </a:p>
          <a:p>
            <a:pPr>
              <a:buNone/>
            </a:pPr>
            <a:r>
              <a:rPr lang="ru-RU" dirty="0">
                <a:latin typeface="Times New Roman" pitchFamily="18" charset="0"/>
                <a:cs typeface="Times New Roman" pitchFamily="18" charset="0"/>
              </a:rPr>
              <a:t>- способствовать обогащению собственного опыта детей на основе наблюдений.</a:t>
            </a:r>
          </a:p>
          <a:p>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980728"/>
            <a:ext cx="8229600" cy="144016"/>
          </a:xfrm>
        </p:spPr>
        <p:txBody>
          <a:bodyPr>
            <a:normAutofit fontScale="90000"/>
          </a:bodyPr>
          <a:lstStyle/>
          <a:p>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Планируемые результаты:</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endParaRPr lang="ru-RU" sz="3100" dirty="0">
              <a:latin typeface="Times New Roman" pitchFamily="18" charset="0"/>
              <a:cs typeface="Times New Roman" pitchFamily="18" charset="0"/>
            </a:endParaRPr>
          </a:p>
        </p:txBody>
      </p:sp>
      <p:sp>
        <p:nvSpPr>
          <p:cNvPr id="3" name="Содержимое 2"/>
          <p:cNvSpPr>
            <a:spLocks noGrp="1"/>
          </p:cNvSpPr>
          <p:nvPr>
            <p:ph idx="1"/>
          </p:nvPr>
        </p:nvSpPr>
        <p:spPr>
          <a:xfrm>
            <a:off x="1043608" y="1412776"/>
            <a:ext cx="7344816" cy="4752527"/>
          </a:xfrm>
        </p:spPr>
        <p:txBody>
          <a:bodyPr>
            <a:normAutofit fontScale="25000" lnSpcReduction="20000"/>
          </a:bodyPr>
          <a:lstStyle/>
          <a:p>
            <a:pPr>
              <a:buNone/>
            </a:pPr>
            <a:r>
              <a:rPr lang="ru-RU" sz="8000" dirty="0" smtClean="0">
                <a:latin typeface="Times New Roman" pitchFamily="18" charset="0"/>
                <a:cs typeface="Times New Roman" pitchFamily="18" charset="0"/>
              </a:rPr>
              <a:t>- </a:t>
            </a:r>
            <a:r>
              <a:rPr lang="ru-RU" sz="8000" dirty="0">
                <a:latin typeface="Times New Roman" pitchFamily="18" charset="0"/>
                <a:cs typeface="Times New Roman" pitchFamily="18" charset="0"/>
              </a:rPr>
              <a:t>знание элементарных представлений о природных сезонных явлениях зимой – вода, снег, лёд;</a:t>
            </a:r>
          </a:p>
          <a:p>
            <a:pPr>
              <a:buNone/>
            </a:pPr>
            <a:r>
              <a:rPr lang="ru-RU" sz="8000" dirty="0">
                <a:latin typeface="Times New Roman" pitchFamily="18" charset="0"/>
                <a:cs typeface="Times New Roman" pitchFamily="18" charset="0"/>
              </a:rPr>
              <a:t>- проявлять положительную реакцию и эмоциональный отклик на экспериментирование; </a:t>
            </a:r>
          </a:p>
          <a:p>
            <a:pPr>
              <a:buNone/>
            </a:pPr>
            <a:r>
              <a:rPr lang="ru-RU" sz="8000" dirty="0">
                <a:latin typeface="Times New Roman" pitchFamily="18" charset="0"/>
                <a:cs typeface="Times New Roman" pitchFamily="18" charset="0"/>
              </a:rPr>
              <a:t>- у детей сформируются знания правил безопасности зимой;</a:t>
            </a:r>
          </a:p>
          <a:p>
            <a:pPr>
              <a:buNone/>
            </a:pPr>
            <a:r>
              <a:rPr lang="ru-RU" sz="8000" dirty="0">
                <a:latin typeface="Times New Roman" pitchFamily="18" charset="0"/>
                <a:cs typeface="Times New Roman" pitchFamily="18" charset="0"/>
              </a:rPr>
              <a:t>- сопровождать речью игровые действия;</a:t>
            </a:r>
          </a:p>
          <a:p>
            <a:pPr>
              <a:buNone/>
            </a:pPr>
            <a:r>
              <a:rPr lang="ru-RU" sz="8000" dirty="0">
                <a:latin typeface="Times New Roman" pitchFamily="18" charset="0"/>
                <a:cs typeface="Times New Roman" pitchFamily="18" charset="0"/>
              </a:rPr>
              <a:t>-  общаться в диалоге со взрослым;</a:t>
            </a:r>
          </a:p>
          <a:p>
            <a:pPr>
              <a:buNone/>
            </a:pPr>
            <a:r>
              <a:rPr lang="ru-RU" sz="8000" dirty="0">
                <a:latin typeface="Times New Roman" pitchFamily="18" charset="0"/>
                <a:cs typeface="Times New Roman" pitchFamily="18" charset="0"/>
              </a:rPr>
              <a:t>-  слушать доступные по содержанию стихотворения;</a:t>
            </a:r>
          </a:p>
          <a:p>
            <a:pPr>
              <a:buNone/>
            </a:pPr>
            <a:r>
              <a:rPr lang="ru-RU" sz="8000" dirty="0">
                <a:latin typeface="Times New Roman" pitchFamily="18" charset="0"/>
                <a:cs typeface="Times New Roman" pitchFamily="18" charset="0"/>
              </a:rPr>
              <a:t>- эмоционально откликаться на игру, предложенную взрослым, </a:t>
            </a:r>
            <a:r>
              <a:rPr lang="ru-RU" sz="8000" dirty="0" smtClean="0">
                <a:latin typeface="Times New Roman" pitchFamily="18" charset="0"/>
                <a:cs typeface="Times New Roman" pitchFamily="18" charset="0"/>
              </a:rPr>
              <a:t>подражать его </a:t>
            </a:r>
            <a:r>
              <a:rPr lang="ru-RU" sz="8000" dirty="0">
                <a:latin typeface="Times New Roman" pitchFamily="18" charset="0"/>
                <a:cs typeface="Times New Roman" pitchFamily="18" charset="0"/>
              </a:rPr>
              <a:t>действиям, принимать игровую задачу;</a:t>
            </a:r>
          </a:p>
          <a:p>
            <a:pPr>
              <a:buNone/>
            </a:pPr>
            <a:r>
              <a:rPr lang="ru-RU" sz="8000" dirty="0">
                <a:latin typeface="Times New Roman" pitchFamily="18" charset="0"/>
                <a:cs typeface="Times New Roman" pitchFamily="18" charset="0"/>
              </a:rPr>
              <a:t>- материалы для разработанного </a:t>
            </a:r>
            <a:r>
              <a:rPr lang="ru-RU" sz="8000" dirty="0" err="1" smtClean="0">
                <a:latin typeface="Times New Roman" pitchFamily="18" charset="0"/>
                <a:cs typeface="Times New Roman" pitchFamily="18" charset="0"/>
              </a:rPr>
              <a:t>проекта,которые</a:t>
            </a:r>
            <a:r>
              <a:rPr lang="ru-RU" sz="8000" dirty="0" smtClean="0">
                <a:latin typeface="Times New Roman" pitchFamily="18" charset="0"/>
                <a:cs typeface="Times New Roman" pitchFamily="18" charset="0"/>
              </a:rPr>
              <a:t> </a:t>
            </a:r>
            <a:r>
              <a:rPr lang="ru-RU" sz="8000" dirty="0">
                <a:latin typeface="Times New Roman" pitchFamily="18" charset="0"/>
                <a:cs typeface="Times New Roman" pitchFamily="18" charset="0"/>
              </a:rPr>
              <a:t>выбраны с учётом возрастных особенностей детей раннего дошкольного возраста и объёма информации, детьми воспринята;</a:t>
            </a:r>
          </a:p>
          <a:p>
            <a:pPr>
              <a:buNone/>
            </a:pPr>
            <a:r>
              <a:rPr lang="ru-RU" sz="8000" dirty="0">
                <a:latin typeface="Times New Roman" pitchFamily="18" charset="0"/>
                <a:cs typeface="Times New Roman" pitchFamily="18" charset="0"/>
              </a:rPr>
              <a:t>- достигнуть хорошие результаты сотрудничества между детьми и воспитателем в процессе совместной деятельности.</a:t>
            </a:r>
          </a:p>
          <a:p>
            <a:pPr>
              <a:buNone/>
            </a:pPr>
            <a:endParaRPr lang="ru-RU" sz="6000" dirty="0">
              <a:latin typeface="Times New Roman" pitchFamily="18" charset="0"/>
              <a:cs typeface="Times New Roman" pitchFamily="18" charset="0"/>
            </a:endParaRPr>
          </a:p>
          <a:p>
            <a:pPr>
              <a:buNone/>
            </a:pP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print"/>
          <a:stretch>
            <a:fillRect/>
          </a:stretch>
        </p:blipFill>
        <p:spPr>
          <a:xfrm>
            <a:off x="0" y="68069"/>
            <a:ext cx="9144000" cy="6858000"/>
          </a:xfrm>
          <a:prstGeom prst="rect">
            <a:avLst/>
          </a:prstGeom>
        </p:spPr>
      </p:pic>
      <p:sp>
        <p:nvSpPr>
          <p:cNvPr id="2" name="Заголовок 1"/>
          <p:cNvSpPr>
            <a:spLocks noGrp="1"/>
          </p:cNvSpPr>
          <p:nvPr>
            <p:ph type="ctrTitle"/>
          </p:nvPr>
        </p:nvSpPr>
        <p:spPr/>
        <p:txBody>
          <a:bodyPr>
            <a:noAutofit/>
          </a:bodyPr>
          <a:lstStyle/>
          <a:p>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3" name="Содержимое 2"/>
          <p:cNvSpPr>
            <a:spLocks noGrp="1"/>
          </p:cNvSpPr>
          <p:nvPr>
            <p:ph type="subTitle" idx="1"/>
          </p:nvPr>
        </p:nvSpPr>
        <p:spPr/>
        <p:txBody>
          <a:bodyPr>
            <a:normAutofit/>
          </a:bodyPr>
          <a:lstStyle/>
          <a:p>
            <a:pPr algn="ctr">
              <a:buNone/>
            </a:pPr>
            <a:r>
              <a:rPr lang="ru-RU" sz="3600" b="1" dirty="0" smtClean="0">
                <a:latin typeface="Times New Roman" pitchFamily="18" charset="0"/>
                <a:cs typeface="Times New Roman" pitchFamily="18" charset="0"/>
              </a:rPr>
              <a:t>        </a:t>
            </a:r>
          </a:p>
        </p:txBody>
      </p:sp>
      <p:sp>
        <p:nvSpPr>
          <p:cNvPr id="5" name="Прямоугольник 4"/>
          <p:cNvSpPr/>
          <p:nvPr/>
        </p:nvSpPr>
        <p:spPr>
          <a:xfrm>
            <a:off x="539552" y="639736"/>
            <a:ext cx="7560840" cy="1006429"/>
          </a:xfrm>
          <a:prstGeom prst="rect">
            <a:avLst/>
          </a:prstGeom>
        </p:spPr>
        <p:txBody>
          <a:bodyPr wrap="square">
            <a:spAutoFit/>
          </a:bodyPr>
          <a:lstStyle/>
          <a:p>
            <a:pPr algn="ctr">
              <a:lnSpc>
                <a:spcPct val="115000"/>
              </a:lnSpc>
              <a:spcAft>
                <a:spcPts val="0"/>
              </a:spcAft>
            </a:pPr>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ПРИМЕНЕНИЕ ТЕХНОЛОГИЙ В ОБРАЗОВАТЕЛЬНОМ ПРОЦЕССЕ</a:t>
            </a:r>
            <a:endParaRPr lang="ru-RU"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ru-RU" dirty="0">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 xmlns:p14="http://schemas.microsoft.com/office/powerpoint/2010/main" val="2123516194"/>
              </p:ext>
            </p:extLst>
          </p:nvPr>
        </p:nvGraphicFramePr>
        <p:xfrm>
          <a:off x="1371600" y="1268760"/>
          <a:ext cx="5760640" cy="4802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42142355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TotalTime>
  <Words>1380</Words>
  <Application>Microsoft Office PowerPoint</Application>
  <PresentationFormat>Экран (4:3)</PresentationFormat>
  <Paragraphs>225</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Слайд 1</vt:lpstr>
      <vt:lpstr>Слайд 2</vt:lpstr>
      <vt:lpstr>Актуальность </vt:lpstr>
      <vt:lpstr>  Цель:</vt:lpstr>
      <vt:lpstr>                             Задачи: Образовательные </vt:lpstr>
      <vt:lpstr>      Развивающие </vt:lpstr>
      <vt:lpstr>     Воспитательные </vt:lpstr>
      <vt:lpstr> Планируемые результаты: </vt:lpstr>
      <vt:lpstr> </vt:lpstr>
      <vt:lpstr> </vt:lpstr>
      <vt:lpstr> </vt:lpstr>
      <vt:lpstr> </vt:lpstr>
      <vt:lpstr> </vt:lpstr>
      <vt:lpstr> </vt:lpstr>
      <vt:lpstr> </vt:lpstr>
      <vt:lpstr> </vt:lpstr>
      <vt:lpstr> Этапы реализации проекта: </vt:lpstr>
      <vt:lpstr>Подготовительный этап</vt:lpstr>
      <vt:lpstr>2 этап. Основной (с 17.01.по 21.01.2022г.) </vt:lpstr>
      <vt:lpstr>Реализация проекта</vt:lpstr>
      <vt:lpstr>   Познавательное развитие: </vt:lpstr>
      <vt:lpstr>   Художественно-эстетическое развитие: </vt:lpstr>
      <vt:lpstr>    Социально – коммуникативное развитие: </vt:lpstr>
      <vt:lpstr>       Физическое развитие: </vt:lpstr>
      <vt:lpstr>      Работа с родителями: </vt:lpstr>
      <vt:lpstr>  3 этап.  Заключительный (с 24.01.по 28.01.2022г.) </vt:lpstr>
      <vt:lpstr>  Заключительный этап</vt:lpstr>
      <vt:lpstr>   Беседа с детьми , рассматривание иллюстраций </vt:lpstr>
      <vt:lpstr>Слайд 29</vt:lpstr>
      <vt:lpstr>Аппликация «Веселый снеговик»</vt:lpstr>
      <vt:lpstr>Аппликация «Украсим варежку»</vt:lpstr>
      <vt:lpstr> Рисование ««Выпал беленький снежок»</vt:lpstr>
      <vt:lpstr> Рисование «Деревья зимой»</vt:lpstr>
      <vt:lpstr> Занятие-эксперемент «Снег»</vt:lpstr>
      <vt:lpstr>ььл</vt:lpstr>
      <vt:lpstr>  Занятие-эксперимент «Чудеса со снегом»</vt:lpstr>
      <vt:lpstr>Слайд 37</vt:lpstr>
      <vt:lpstr> Наблюдения</vt:lpstr>
      <vt:lpstr> Зимние прогулки и забавы</vt:lpstr>
      <vt:lpstr>Слайд 40</vt:lpstr>
      <vt:lpstr>Слайд 41</vt:lpstr>
      <vt:lpstr> Эксперименты дома</vt:lpstr>
      <vt:lpstr>Слайд 43</vt:lpstr>
      <vt:lpstr>          Заключение:  Целенаправленная работа по формированию экологической культуры у дошкольников привела к изменениям в поступках и поведении детей. Они стали более осознанно относиться к природным богатствам, внимательнее ко всему живому, трудолюбивее и наблюдательнее, что отражается в их рисунках и рассказах.  Использование в работе современных технологий дали видимый результат и являются актуальными. Мы с уверенностью можем сказать, что наши воспитанники гораздо больше, знают о природе родного края, обращают внимание на те стороны нашей природы, которых раньше просто не замечали, стали более ответственны.  Работу в данном направлении мы будем продолжать совместно с детьми и родителями. В дальнейшем планируем совершенствовать использование современных технологий.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Наиль</dc:creator>
  <cp:lastModifiedBy>Наиль</cp:lastModifiedBy>
  <cp:revision>95</cp:revision>
  <dcterms:created xsi:type="dcterms:W3CDTF">2022-01-23T10:29:23Z</dcterms:created>
  <dcterms:modified xsi:type="dcterms:W3CDTF">2022-01-25T16:02:11Z</dcterms:modified>
</cp:coreProperties>
</file>