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FA9D-69AA-440D-80A4-31CE3CD968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8E0D-8B5C-4E9C-9347-19DDB6025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5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8E0D-8B5C-4E9C-9347-19DDB60250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5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8E0D-8B5C-4E9C-9347-19DDB60250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0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A5C5AD-B40C-450C-856B-7E07FB638B8D}" type="datetimeFigureOut">
              <a:rPr lang="ru-RU" smtClean="0"/>
              <a:t>03.12.2022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2B6107-5A22-4FD3-B99A-3F984BAB303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208912" cy="403244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RussDecor" panose="040E0604070208050204" pitchFamily="82" charset="-52"/>
                <a:ea typeface="Times New Roman"/>
                <a:cs typeface="Times New Roman"/>
              </a:rPr>
              <a:t>БАТЛ</a:t>
            </a:r>
            <a:b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RussDecor" panose="040E0604070208050204" pitchFamily="82" charset="-52"/>
                <a:ea typeface="Times New Roman"/>
                <a:cs typeface="Times New Roman"/>
              </a:rPr>
            </a:br>
            <a: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RussDecor" panose="040E0604070208050204" pitchFamily="82" charset="-52"/>
                <a:ea typeface="Times New Roman"/>
                <a:cs typeface="Times New Roman"/>
              </a:rPr>
              <a:t>РОДИТЕЛИ – ДЕТИ</a:t>
            </a:r>
            <a:b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RussDecor" panose="040E0604070208050204" pitchFamily="82" charset="-52"/>
                <a:ea typeface="Times New Roman"/>
                <a:cs typeface="Times New Roman"/>
              </a:rPr>
            </a:br>
            <a: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4400" b="1" kern="1800" dirty="0" smtClean="0">
                <a:solidFill>
                  <a:schemeClr val="bg2">
                    <a:lumMod val="50000"/>
                  </a:schemeClr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3600" b="1" kern="1800" dirty="0" smtClean="0">
                <a:solidFill>
                  <a:schemeClr val="bg2">
                    <a:lumMod val="50000"/>
                  </a:schemeClr>
                </a:solidFill>
                <a:latin typeface="a_AlgeriusNr"/>
                <a:ea typeface="Times New Roman"/>
                <a:cs typeface="Times New Roman"/>
              </a:rPr>
              <a:t>«Раз ступенька, два ступенька»</a:t>
            </a:r>
            <a:r>
              <a:rPr lang="ru-RU" sz="3600" kern="1800" dirty="0">
                <a:solidFill>
                  <a:schemeClr val="bg2">
                    <a:lumMod val="50000"/>
                  </a:schemeClr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3600" kern="1800" dirty="0">
                <a:solidFill>
                  <a:schemeClr val="bg2">
                    <a:lumMod val="50000"/>
                  </a:schemeClr>
                </a:solidFill>
                <a:latin typeface="a_AlgeriusNr"/>
                <a:ea typeface="Times New Roman"/>
                <a:cs typeface="Times New Roman"/>
              </a:rPr>
            </a:br>
            <a:r>
              <a:rPr lang="ru-RU" sz="36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  <a:t/>
            </a:r>
            <a:br>
              <a:rPr lang="ru-RU" sz="3600" kern="1800" dirty="0" smtClean="0">
                <a:solidFill>
                  <a:prstClr val="black"/>
                </a:solidFill>
                <a:latin typeface="a_AlgeriusNr"/>
                <a:ea typeface="Times New Roman"/>
                <a:cs typeface="Times New Roman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3888432" cy="1800200"/>
          </a:xfrm>
        </p:spPr>
        <p:txBody>
          <a:bodyPr/>
          <a:lstStyle/>
          <a:p>
            <a:r>
              <a:rPr lang="ru-RU" i="1" dirty="0" smtClean="0">
                <a:latin typeface="+mj-lt"/>
              </a:rPr>
              <a:t>Учитель-логопед МБДОУ №3 детский сад общеразвивающего вида</a:t>
            </a:r>
          </a:p>
          <a:p>
            <a:r>
              <a:rPr lang="ru-RU" i="1" dirty="0" err="1" smtClean="0">
                <a:latin typeface="+mj-lt"/>
              </a:rPr>
              <a:t>Волохова</a:t>
            </a:r>
            <a:r>
              <a:rPr lang="ru-RU" i="1" dirty="0" smtClean="0">
                <a:latin typeface="+mj-lt"/>
              </a:rPr>
              <a:t> Н.Н.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Занятия с логопедом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15" y="2348880"/>
            <a:ext cx="2862318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205494"/>
            <a:ext cx="2469751" cy="3293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3" y="1196753"/>
            <a:ext cx="2402959" cy="32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</a:rPr>
              <a:t>Этапы развития фонематического слуха</a:t>
            </a:r>
            <a:endParaRPr lang="ru-RU" sz="3600" b="1" dirty="0">
              <a:solidFill>
                <a:srgbClr val="99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76864" cy="44644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>этап  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знавание </a:t>
            </a:r>
            <a:r>
              <a:rPr lang="ru-RU" sz="4400" b="1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неречевых звуков</a:t>
            </a:r>
            <a:r>
              <a:rPr lang="ru-RU" sz="3600" b="1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36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6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«Угадай, что звучало».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9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Шумящие мешочки».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«Волшебная палочка».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«Жмурки».</a:t>
            </a:r>
            <a:r>
              <a:rPr lang="ru-RU" sz="2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9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«Ушки 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слушки»</a:t>
            </a:r>
            <a:r>
              <a:rPr lang="ru-RU" sz="2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«Кто сказал «Мяу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</a:t>
            </a:r>
            <a:endParaRPr lang="ru-RU" sz="2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«Кто как голос подаёт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«Где звенит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</a:t>
            </a:r>
            <a:endParaRPr lang="ru-RU" sz="2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9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Песенки </a:t>
            </a:r>
            <a:r>
              <a:rPr lang="ru-RU" sz="29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насекомых»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«Чей голос?»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9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ru-RU" sz="29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9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«Звуки транспорта»</a:t>
            </a:r>
            <a:r>
              <a:rPr lang="ru-RU" sz="2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9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12501" b="16329"/>
          <a:stretch/>
        </p:blipFill>
        <p:spPr>
          <a:xfrm>
            <a:off x="4644008" y="2146495"/>
            <a:ext cx="2807424" cy="40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2 этап </a:t>
            </a:r>
            <a:endParaRPr lang="ru-RU" b="1" i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Различение </a:t>
            </a:r>
            <a:r>
              <a:rPr lang="ru-RU" sz="2800" b="1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звуков речи по тембру, силе и высоте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297FD5"/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«Узнай свой голос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».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«Далеко - близко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297FD5"/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«Громко - тихо».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«Три медведя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297FD5"/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</a:rPr>
              <a:t>Игра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latin typeface="Times New Roman"/>
                <a:ea typeface="Times New Roman"/>
              </a:rPr>
              <a:t>«Кто как кричит».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Игра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«Эхо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lvl="0" algn="ctr">
              <a:spcBef>
                <a:spcPts val="0"/>
              </a:spcBef>
              <a:buClr>
                <a:srgbClr val="297FD5"/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Игра 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«Тихо – громко говори».</a:t>
            </a:r>
            <a:endParaRPr lang="ru-RU" sz="1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4" name="Рисунок 3" descr="http://deti-online.com/usr/templates/images/zagadki-pro-muzyku-i-muzykalnye-instrumenty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2667" l="1250" r="99125">
                        <a14:foregroundMark x1="33750" y1="47333" x2="49250" y2="13333"/>
                        <a14:foregroundMark x1="64500" y1="15000" x2="73375" y2="50000"/>
                        <a14:foregroundMark x1="83625" y1="10000" x2="92625" y2="38000"/>
                        <a14:foregroundMark x1="52875" y1="38000" x2="56625" y2="67333"/>
                        <a14:foregroundMark x1="71000" y1="76667" x2="95750" y2="61667"/>
                        <a14:foregroundMark x1="26375" y1="64667" x2="49500" y2="90667"/>
                        <a14:foregroundMark x1="56625" y1="85333" x2="64250" y2="92000"/>
                        <a14:foregroundMark x1="2750" y1="64667" x2="19875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8" y="3861048"/>
            <a:ext cx="5278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1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471387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/>
                <a:ea typeface="Calibri"/>
              </a:rPr>
              <a:t>3 этап </a:t>
            </a:r>
            <a:r>
              <a:rPr lang="ru-RU" sz="3200" b="1" i="1" dirty="0" smtClean="0">
                <a:latin typeface="Times New Roman"/>
                <a:ea typeface="Calibri"/>
              </a:rPr>
              <a:t/>
            </a:r>
            <a:br>
              <a:rPr lang="ru-RU" sz="3200" b="1" i="1" dirty="0" smtClean="0">
                <a:latin typeface="Times New Roman"/>
                <a:ea typeface="Calibri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Times New Roman"/>
                <a:ea typeface="Calibri"/>
              </a:rPr>
              <a:t>Различение </a:t>
            </a:r>
            <a:r>
              <a:rPr lang="ru-RU" sz="3200" b="1" i="1" dirty="0">
                <a:solidFill>
                  <a:srgbClr val="0000FF"/>
                </a:solidFill>
                <a:latin typeface="Times New Roman"/>
                <a:ea typeface="Calibri"/>
              </a:rPr>
              <a:t>сходных по звучанию слов.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416824" cy="43924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1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«Угадай </a:t>
            </a:r>
            <a:r>
              <a:rPr lang="ru-RU" sz="21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словечко»</a:t>
            </a:r>
            <a:endParaRPr lang="ru-RU" sz="2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1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«Найди пару</a:t>
            </a:r>
            <a:r>
              <a:rPr lang="ru-RU" sz="21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endParaRPr lang="ru-RU" sz="21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1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«Слушай и выбирай</a:t>
            </a:r>
            <a:r>
              <a:rPr lang="ru-RU" sz="2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</a:t>
            </a:r>
            <a:endParaRPr lang="ru-RU" sz="2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</a:t>
            </a:r>
            <a:r>
              <a:rPr lang="ru-RU" sz="21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«Верно-неверно».</a:t>
            </a:r>
            <a:r>
              <a:rPr lang="ru-RU" sz="21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«Загадай слово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«Соревнование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«Кто больше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?».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Игра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 Добавь звук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Отними звук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«Вставь пропущенный звук».</a:t>
            </a: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21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</a:t>
            </a:r>
            <a:r>
              <a:rPr lang="ru-RU" sz="21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«Составь новое слово».</a:t>
            </a: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8" y="2020067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241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</a:t>
            </a:r>
            <a: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</a:t>
            </a:r>
            <a:b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азличение слогов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4104456"/>
          </a:xfrm>
        </p:spPr>
        <p:txBody>
          <a:bodyPr/>
          <a:lstStyle/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«Похлопаем».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«Что лишнее?»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«Будь внимательным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Игра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«Найди лишний слог»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2840196" cy="37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ru-RU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b="1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азличение звуков.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824536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                           </a:t>
            </a:r>
          </a:p>
          <a:p>
            <a:pPr marL="0" indent="0">
              <a:buClrTx/>
              <a:buNone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                                                    Игра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«Похлопаем».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ClrTx/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Игра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«Играем в слова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endParaRPr lang="ru-RU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endParaRPr lang="ru-RU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endParaRPr lang="ru-RU" i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endParaRPr lang="ru-RU" i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Игра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«Не зевай, сосчитай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ClrTx/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Игра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«Любопытный».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59" y="3125986"/>
            <a:ext cx="1368152" cy="11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3" y="1373603"/>
            <a:ext cx="1512168" cy="13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985" y="2938898"/>
            <a:ext cx="1368152" cy="127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079" y="1606731"/>
            <a:ext cx="1368152" cy="135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 r="3286"/>
          <a:stretch>
            <a:fillRect/>
          </a:stretch>
        </p:blipFill>
        <p:spPr bwMode="auto">
          <a:xfrm>
            <a:off x="3203492" y="1469362"/>
            <a:ext cx="1485131" cy="11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924" y="3060203"/>
            <a:ext cx="1410970" cy="12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9" y="2683489"/>
            <a:ext cx="3087075" cy="41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44016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i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6</a:t>
            </a:r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своение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навыков анализа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синтеза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632848" cy="3816423"/>
          </a:xfrm>
        </p:spPr>
        <p:txBody>
          <a:bodyPr>
            <a:normAutofit/>
          </a:bodyPr>
          <a:lstStyle/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Назови последний звук в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слове»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«Назови первый звук в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слове»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«Где звук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?»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«Назови звуки по порядку в слогах»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Определи, какой звук в середине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слова»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«Назови звуки по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порядку»</a:t>
            </a:r>
            <a:endParaRPr lang="ru-RU" i="1" dirty="0">
              <a:latin typeface="Times New Roman"/>
              <a:ea typeface="Calibri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Сколько звуков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«Похлопаем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64008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Игра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«Отгадай слово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50000"/>
            <a:ext cx="3877332" cy="2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Взаимодействие </a:t>
            </a:r>
            <a:r>
              <a:rPr lang="ru-RU" dirty="0" smtClean="0">
                <a:solidFill>
                  <a:srgbClr val="7030A0"/>
                </a:solidFill>
              </a:rPr>
              <a:t>с детьми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473571">
            <a:off x="1090622" y="1944445"/>
            <a:ext cx="2167364" cy="1387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Воспитатель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708739">
            <a:off x="5791447" y="2041279"/>
            <a:ext cx="2354415" cy="13781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Родитель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272971">
            <a:off x="5620009" y="4510891"/>
            <a:ext cx="2544737" cy="1297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Музыкальный руководитель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512615">
            <a:off x="877222" y="4332983"/>
            <a:ext cx="2495584" cy="1332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Учитель-логопед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9" y="2059976"/>
            <a:ext cx="1955000" cy="40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всем на диво-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говорить красиво,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язык родной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понимать его любой.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8629"/>
          <a:stretch/>
        </p:blipFill>
        <p:spPr>
          <a:xfrm>
            <a:off x="2663788" y="2852936"/>
            <a:ext cx="3888432" cy="33871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20171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Фонематический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слух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это различение на слух звуков речи</a:t>
            </a:r>
            <a:r>
              <a:rPr lang="ru-RU" sz="3600" dirty="0">
                <a:latin typeface="Times New Roman"/>
                <a:ea typeface="Times New Roman"/>
              </a:rPr>
              <a:t>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09120"/>
            <a:ext cx="7704856" cy="1800200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15000"/>
              </a:lnSpc>
              <a:buClr>
                <a:srgbClr val="AA2B1E"/>
              </a:buClr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Фонематический слух-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способность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 слуховому восприятию речи, фонем.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0" l="1449" r="100000">
                        <a14:foregroundMark x1="20000" y1="52800" x2="1739" y2="68800"/>
                        <a14:foregroundMark x1="15942" y1="88400" x2="48406" y2="88000"/>
                        <a14:foregroundMark x1="88116" y1="90400" x2="98841" y2="98800"/>
                        <a14:foregroundMark x1="33623" y1="74000" x2="44348" y2="71200"/>
                        <a14:foregroundMark x1="43188" y1="91200" x2="50435" y2="9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06" y="2373482"/>
            <a:ext cx="3240360" cy="21700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_AlgeriusNr" panose="04040704040802020702" pitchFamily="82" charset="-52"/>
              </a:rPr>
              <a:t>НАПРАВЛЕНИЯ</a:t>
            </a:r>
            <a:r>
              <a:rPr lang="ru-RU" sz="4000" dirty="0" smtClean="0">
                <a:latin typeface="a_AlgeriusNr" panose="04040704040802020702" pitchFamily="82" charset="-52"/>
              </a:rPr>
              <a:t> </a:t>
            </a:r>
            <a:endParaRPr lang="ru-RU" sz="4000" dirty="0">
              <a:latin typeface="a_AlgeriusNr" panose="04040704040802020702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100" b="1" dirty="0" smtClean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Фонематическое </a:t>
            </a:r>
            <a:r>
              <a:rPr lang="ru-RU" sz="21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восприятие</a:t>
            </a:r>
            <a:r>
              <a:rPr lang="ru-RU" sz="21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– процесс восприятия на слух определенных фонем, независимо от позиционных призвуков. Физиологическая основа – сложные условно-рефлекторные связи. </a:t>
            </a:r>
            <a:endParaRPr lang="ru-RU" sz="2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1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Фонематические представления</a:t>
            </a:r>
            <a:r>
              <a:rPr lang="ru-RU" sz="21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– звуковые образы фонем, воспринятых человеком ранее и в данный момент не действующих на его органы чувств. Физиологическая основа – результат деятельности не одного, а двух и более анализаторов.</a:t>
            </a:r>
            <a:endParaRPr lang="ru-RU" sz="2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Фонематический анализ</a:t>
            </a:r>
            <a:r>
              <a:rPr lang="ru-RU" sz="21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– мысленный процесс разложения целого на составляющие части (предложение – слова – слога – звуки) или мысленное выделение отдельных фонем, установление отношений части к целому, к другим частям целого и составляющим его элементам. </a:t>
            </a:r>
            <a:endParaRPr lang="ru-RU" sz="2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Фонематический синтез</a:t>
            </a:r>
            <a:r>
              <a:rPr lang="ru-RU" sz="21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– мысленный процесс соединения частей в целое. Процесс противоположный анализу, но они тесно взаимосвязаны и неотделимы друг от друга.</a:t>
            </a:r>
            <a:endParaRPr lang="ru-RU" sz="21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200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Возрастные нормы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6903869" cy="43823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latin typeface="Times New Roman"/>
                <a:ea typeface="Times New Roman"/>
              </a:rPr>
              <a:t>1 год 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Реагирует на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резкие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звуки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рислушиваться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тихим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шумам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тыскивает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взглядом источник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звука.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лушает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музыку.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ачинает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подражать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звукам.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/>
              </a:rPr>
              <a:t>2 года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</a:rPr>
              <a:t>М</a:t>
            </a:r>
            <a:r>
              <a:rPr lang="ru-RU" dirty="0" smtClean="0">
                <a:latin typeface="Times New Roman"/>
                <a:ea typeface="Times New Roman"/>
              </a:rPr>
              <a:t>ожет </a:t>
            </a:r>
            <a:r>
              <a:rPr lang="ru-RU" dirty="0">
                <a:latin typeface="Times New Roman"/>
                <a:ea typeface="Times New Roman"/>
              </a:rPr>
              <a:t>различать все фонемы родного языка.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Определяет на </a:t>
            </a:r>
            <a:r>
              <a:rPr lang="ru-RU" dirty="0">
                <a:latin typeface="Times New Roman"/>
                <a:ea typeface="Times New Roman"/>
              </a:rPr>
              <a:t>слух неверно произнесенный звук в речи </a:t>
            </a:r>
            <a:r>
              <a:rPr lang="ru-RU" dirty="0" smtClean="0">
                <a:latin typeface="Times New Roman"/>
                <a:ea typeface="Times New Roman"/>
              </a:rPr>
              <a:t>взрослых.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</a:rPr>
              <a:t>С</a:t>
            </a:r>
            <a:r>
              <a:rPr lang="ru-RU" dirty="0" smtClean="0">
                <a:latin typeface="Times New Roman"/>
                <a:ea typeface="Times New Roman"/>
              </a:rPr>
              <a:t>обственное </a:t>
            </a:r>
            <a:r>
              <a:rPr lang="ru-RU" dirty="0">
                <a:latin typeface="Times New Roman"/>
                <a:ea typeface="Times New Roman"/>
              </a:rPr>
              <a:t>произношение еще не контролирует.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</p:txBody>
      </p:sp>
      <p:pic>
        <p:nvPicPr>
          <p:cNvPr id="9" name="Рисунок 8" descr="http://madam-broshkina.com/wp-content/uploads/2014/01/Razvivayushhie-igryi-dlya-rebenka-v-2-mesyatsa-460x3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3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Возрастные нормы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96855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  <a:p>
            <a:pPr lvl="0">
              <a:spcBef>
                <a:spcPts val="0"/>
              </a:spcBef>
              <a:buClr>
                <a:schemeClr val="bg2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амостоятельно определяют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неверно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произнесенный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 в собственной речи.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Владеют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навыком различения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сходных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фонем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слух и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собственном  произношении.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  <a:p>
            <a:pPr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/>
                <a:ea typeface="Times New Roman"/>
              </a:rPr>
              <a:t>Ф</a:t>
            </a:r>
            <a:r>
              <a:rPr lang="ru-RU" dirty="0" smtClean="0">
                <a:latin typeface="Times New Roman"/>
                <a:ea typeface="Times New Roman"/>
              </a:rPr>
              <a:t>ормируется </a:t>
            </a:r>
            <a:r>
              <a:rPr lang="ru-RU" dirty="0">
                <a:latin typeface="Times New Roman"/>
                <a:ea typeface="Times New Roman"/>
              </a:rPr>
              <a:t>звуковой анализ – умение определять последовательность и количество звуков в </a:t>
            </a:r>
            <a:r>
              <a:rPr lang="ru-RU" dirty="0" smtClean="0">
                <a:latin typeface="Times New Roman"/>
                <a:ea typeface="Times New Roman"/>
              </a:rPr>
              <a:t>слове.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art-konstruktor.ru/files/uploads/783636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584176" cy="20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2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Развитый речевой слух.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6696744" cy="417646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Правильно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произносить звуки;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Четко произносить слова;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Владеть голосом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Овладеть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словарным запасом и грамматическим строем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языка;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Успешно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освоить письмо и чтение.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Проявление нарушения фонематического восприятия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348880"/>
            <a:ext cx="6493336" cy="3528391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latin typeface="Times New Roman"/>
                <a:ea typeface="Calibri"/>
              </a:rPr>
              <a:t>Затрудняются в дифференциации </a:t>
            </a:r>
            <a:r>
              <a:rPr lang="ru-RU" dirty="0">
                <a:latin typeface="Times New Roman"/>
                <a:ea typeface="Calibri"/>
              </a:rPr>
              <a:t>акустически близких звуков </a:t>
            </a:r>
            <a:endParaRPr lang="ru-RU" dirty="0"/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latin typeface="Times New Roman"/>
                <a:ea typeface="Calibri"/>
              </a:rPr>
              <a:t>Не могут определить </a:t>
            </a:r>
            <a:r>
              <a:rPr lang="ru-RU" dirty="0">
                <a:latin typeface="Times New Roman"/>
                <a:ea typeface="Calibri"/>
              </a:rPr>
              <a:t>место, количество и последовательность слов в предложении, слогов и звуков в </a:t>
            </a:r>
            <a:r>
              <a:rPr lang="ru-RU" dirty="0" smtClean="0">
                <a:latin typeface="Times New Roman"/>
                <a:ea typeface="Calibri"/>
              </a:rPr>
              <a:t>словах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latin typeface="Times New Roman"/>
                <a:ea typeface="Calibri"/>
              </a:rPr>
              <a:t>Не могут подобрать слова с </a:t>
            </a:r>
            <a:r>
              <a:rPr lang="ru-RU" dirty="0">
                <a:latin typeface="Times New Roman"/>
                <a:ea typeface="Calibri"/>
              </a:rPr>
              <a:t>определённым количеством слогов или с определённым звуком.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Ошибки при чтении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http://delogazeta.ru/up/news/2011/2011-3-24-devo4kasknigo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210719" cy="226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pad.intertat.ru/media/k2/items/cache/d7701de1f62a457d1443e70fe0e55e55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270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5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Ошибки при письме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Объект 4" descr="http://ntgs.ru/naf/47/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1661" y="3705013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.4mama.com.ua/pictures/content/3/3266_sli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6694"/>
            <a:ext cx="3098651" cy="23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lpha.perm.ru/sosedi/graphika/image/Image-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903" b="70183"/>
          <a:stretch>
            <a:fillRect/>
          </a:stretch>
        </p:blipFill>
        <p:spPr bwMode="auto">
          <a:xfrm>
            <a:off x="1043608" y="4089766"/>
            <a:ext cx="3960440" cy="20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grobukvoteka.ru/img/wor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78" y="1678322"/>
            <a:ext cx="2880320" cy="20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346</TotalTime>
  <Words>526</Words>
  <Application>Microsoft Office PowerPoint</Application>
  <PresentationFormat>Экран (4:3)</PresentationFormat>
  <Paragraphs>114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a_AlgeriusNr</vt:lpstr>
      <vt:lpstr>a_RussDecor</vt:lpstr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Кнопка</vt:lpstr>
      <vt:lpstr>         БАТЛ РОДИТЕЛИ – ДЕТИ  «Раз ступенька, два ступенька»  </vt:lpstr>
      <vt:lpstr>Фонематический слух – это различение на слух звуков речи. </vt:lpstr>
      <vt:lpstr>НАПРАВЛЕНИЯ </vt:lpstr>
      <vt:lpstr>Возрастные нормы</vt:lpstr>
      <vt:lpstr>Возрастные нормы</vt:lpstr>
      <vt:lpstr>Развитый речевой слух.</vt:lpstr>
      <vt:lpstr>Проявление нарушения фонематического восприятия</vt:lpstr>
      <vt:lpstr>Ошибки при чтении</vt:lpstr>
      <vt:lpstr>Ошибки при письме</vt:lpstr>
      <vt:lpstr>Занятия с логопедом</vt:lpstr>
      <vt:lpstr>Этапы развития фонематического слуха</vt:lpstr>
      <vt:lpstr>Презентация PowerPoint</vt:lpstr>
      <vt:lpstr>3 этап  Различение сходных по звучанию слов.</vt:lpstr>
      <vt:lpstr>4 этап Различение слогов</vt:lpstr>
      <vt:lpstr>5этап Различение звуков.  </vt:lpstr>
      <vt:lpstr>  6этап  Освоение навыков анализа и синтеза. </vt:lpstr>
      <vt:lpstr>Взаимодействие с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 воспитателей   «Раз ступенька, два ступенька»</dc:title>
  <dc:creator>МБДОУ</dc:creator>
  <cp:lastModifiedBy>PC</cp:lastModifiedBy>
  <cp:revision>32</cp:revision>
  <dcterms:created xsi:type="dcterms:W3CDTF">2015-02-08T16:04:07Z</dcterms:created>
  <dcterms:modified xsi:type="dcterms:W3CDTF">2022-12-03T16:16:27Z</dcterms:modified>
</cp:coreProperties>
</file>