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321" r:id="rId4"/>
    <p:sldId id="267" r:id="rId5"/>
    <p:sldId id="315" r:id="rId6"/>
    <p:sldId id="318" r:id="rId7"/>
    <p:sldId id="336" r:id="rId8"/>
    <p:sldId id="322" r:id="rId9"/>
    <p:sldId id="320" r:id="rId10"/>
    <p:sldId id="316" r:id="rId11"/>
    <p:sldId id="330" r:id="rId12"/>
    <p:sldId id="275" r:id="rId13"/>
    <p:sldId id="314" r:id="rId14"/>
    <p:sldId id="269" r:id="rId15"/>
    <p:sldId id="305" r:id="rId16"/>
    <p:sldId id="306" r:id="rId17"/>
    <p:sldId id="307" r:id="rId18"/>
    <p:sldId id="276" r:id="rId19"/>
    <p:sldId id="326" r:id="rId20"/>
    <p:sldId id="283" r:id="rId21"/>
    <p:sldId id="288" r:id="rId22"/>
    <p:sldId id="287" r:id="rId23"/>
    <p:sldId id="286" r:id="rId24"/>
    <p:sldId id="289" r:id="rId25"/>
    <p:sldId id="270" r:id="rId26"/>
    <p:sldId id="328" r:id="rId27"/>
    <p:sldId id="290" r:id="rId28"/>
    <p:sldId id="294" r:id="rId29"/>
    <p:sldId id="299" r:id="rId30"/>
    <p:sldId id="300" r:id="rId31"/>
    <p:sldId id="303" r:id="rId32"/>
    <p:sldId id="301" r:id="rId33"/>
    <p:sldId id="304" r:id="rId34"/>
    <p:sldId id="279" r:id="rId35"/>
    <p:sldId id="339" r:id="rId36"/>
    <p:sldId id="337" r:id="rId37"/>
    <p:sldId id="334" r:id="rId38"/>
    <p:sldId id="335" r:id="rId39"/>
    <p:sldId id="342" r:id="rId40"/>
    <p:sldId id="333" r:id="rId41"/>
    <p:sldId id="280" r:id="rId42"/>
    <p:sldId id="281" r:id="rId43"/>
    <p:sldId id="282" r:id="rId44"/>
    <p:sldId id="263" r:id="rId45"/>
    <p:sldId id="323" r:id="rId46"/>
    <p:sldId id="309" r:id="rId47"/>
    <p:sldId id="312" r:id="rId48"/>
    <p:sldId id="324" r:id="rId49"/>
    <p:sldId id="325" r:id="rId50"/>
    <p:sldId id="341" r:id="rId51"/>
    <p:sldId id="319" r:id="rId52"/>
    <p:sldId id="317" r:id="rId53"/>
    <p:sldId id="26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00100" y="714356"/>
            <a:ext cx="7143800" cy="542928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786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214553"/>
            <a:ext cx="6786610" cy="378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C4F0-0595-4138-A0E9-619EEBC5BA55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AC7-B29F-4E1D-9C00-ADD3626B188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314" name="Picture 2" descr="Декор,разделители,украшалочки PNG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214290"/>
            <a:ext cx="638175" cy="6429420"/>
          </a:xfrm>
          <a:prstGeom prst="rect">
            <a:avLst/>
          </a:prstGeom>
          <a:noFill/>
        </p:spPr>
      </p:pic>
      <p:pic>
        <p:nvPicPr>
          <p:cNvPr id="9" name="Picture 2" descr="Декор,разделители,украшалочки PNG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8214" y="285728"/>
            <a:ext cx="638175" cy="6429420"/>
          </a:xfrm>
          <a:prstGeom prst="rect">
            <a:avLst/>
          </a:prstGeom>
          <a:noFill/>
        </p:spPr>
      </p:pic>
      <p:pic>
        <p:nvPicPr>
          <p:cNvPr id="16" name="Picture 2" descr="Декор,разделители,украшалочки PNG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4181450" y="-3109912"/>
            <a:ext cx="638175" cy="6858000"/>
          </a:xfrm>
          <a:prstGeom prst="rect">
            <a:avLst/>
          </a:prstGeom>
          <a:noFill/>
        </p:spPr>
      </p:pic>
      <p:pic>
        <p:nvPicPr>
          <p:cNvPr id="17" name="Picture 2" descr="Декор,разделители,украшалочки PNG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4181451" y="3109912"/>
            <a:ext cx="63817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071546"/>
            <a:ext cx="6858048" cy="2143139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Проект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«Воспитание книгой»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6858048" cy="278608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Бессонова С.В.</a:t>
            </a: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</a:rPr>
              <a:t>Шнитуленко</a:t>
            </a:r>
            <a:r>
              <a:rPr lang="ru-RU" sz="2800" b="1" dirty="0" smtClean="0">
                <a:solidFill>
                  <a:srgbClr val="002060"/>
                </a:solidFill>
              </a:rPr>
              <a:t> О.А.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МБДОУ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«Детский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 сад № 9»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928670"/>
            <a:ext cx="1476385" cy="1207952"/>
          </a:xfrm>
          <a:prstGeom prst="rect">
            <a:avLst/>
          </a:prstGeom>
          <a:noFill/>
        </p:spPr>
      </p:pic>
      <p:pic>
        <p:nvPicPr>
          <p:cNvPr id="5" name="Picture 2" descr="C:\Users\1\Desktop\764883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86124"/>
            <a:ext cx="4357718" cy="25327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Нравственные темы, литературные произведения, формы взаимодействия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1"/>
            <a:ext cx="678661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1.Тема: «Доброта» (НОД по ненецкой сказке «Кукушка»)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Тема: «Жадность» (Квест – игра по сказке В.Г </a:t>
            </a:r>
            <a:r>
              <a:rPr lang="ru-RU" sz="2400" b="1" dirty="0" err="1" smtClean="0">
                <a:solidFill>
                  <a:srgbClr val="002060"/>
                </a:solidFill>
              </a:rPr>
              <a:t>Сутеева</a:t>
            </a:r>
            <a:r>
              <a:rPr lang="ru-RU" sz="2400" b="1" dirty="0" smtClean="0">
                <a:solidFill>
                  <a:srgbClr val="002060"/>
                </a:solidFill>
              </a:rPr>
              <a:t> «Дядя Миша»)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3.Тема: «Дружба» (Групповой конкурс Чтецов)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 Тема: «Любознательность» (Групповой конкурс «Первая буква имени ребенка»)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 Тема: «Любознательность» (Викторина «Знатоки русских народных сказок»)</a:t>
            </a:r>
          </a:p>
          <a:p>
            <a:endParaRPr lang="ru-RU" sz="1800" dirty="0" smtClean="0"/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071570" cy="8767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Нравственные темы, литературные произведения, формы взаимодействия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6786610" cy="44291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6.Тема: «Храбрость» (Викторина по абазинской  народной сказке «Храбрый кот и трусливый медведь»)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7.Тема: «Трудолюбие» (Групповой   конкурс книжек – самоделок литературных произведений различных жанров по теме «Трудолюбие»)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8.Тема: «Терпение» ( Драматизация по русской народной сказке«Волшебная водица)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9.Тема :«Вежливость»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 Совместный детско – родительский КВН по сказке В.Осеевой «Волшебное слово»)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071570" cy="8767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Этапы проекта: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785794"/>
            <a:ext cx="1214446" cy="99363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00174"/>
            <a:ext cx="6429420" cy="4286280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1.Аналитический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изучение методической литературы;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отбор и систематизация материала;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 тематическое планирование  взаимодействия  педагога и учителя – логопеда  ДОУ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2. Практический.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 организация и проведение  мероприятий, направленных на реализацию задач проекта через различные формы работы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3. Заключительный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анализ проведенной работы;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выявления эффективности использованных форм, методов и приемов в работе с детьми по воспитанию читательской культуры;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презентация итогов проектной деятельности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Планируемые результаты: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714356"/>
            <a:ext cx="1214446" cy="99363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00175"/>
            <a:ext cx="6643734" cy="4500594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создание  методической, предметно-развивающей базы для полноценной и качественной работы ;</a:t>
            </a:r>
          </a:p>
          <a:p>
            <a:pPr lvl="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расширение и обогащение кругозора детей дошкольного возраста ;</a:t>
            </a:r>
          </a:p>
          <a:p>
            <a:pPr lvl="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повышение речевого и интеллектуального уровня детей;</a:t>
            </a:r>
          </a:p>
          <a:p>
            <a:pPr lvl="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развитие творческих способностей;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возрождение культуры чтения в семье;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формирование умения давать нравственно – этическую оценку своим поступкам и поступкам окружающих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НОД по ненецкой сказке «Кукушка»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</a:t>
            </a:r>
            <a:r>
              <a:rPr lang="ru-RU" sz="2400" b="1" smtClean="0">
                <a:solidFill>
                  <a:srgbClr val="FF0000"/>
                </a:solidFill>
              </a:rPr>
              <a:t>«Доброта»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6786610" cy="47149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Задачи: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Образовательные: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развивать связную речь и речевой аппарат;  формировать умение понимать смысл сказки и правильно оценивать поступки героев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Развивающие: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обогащать словарный запас, расширять кругозор; закрепить образ буквы А; упражнять в  определении места буквы А в слове , закрепить знание пословиц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Воспитательные: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воспитывать любовь и чуткое отношение к маме</a:t>
            </a:r>
          </a:p>
          <a:p>
            <a:pPr>
              <a:buNone/>
            </a:pPr>
            <a:endParaRPr lang="ru-RU" sz="22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143008" cy="935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НОД по ненецкой сказке «Кукушка»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</a:t>
            </a:r>
            <a:r>
              <a:rPr lang="ru-RU" sz="2400" b="1" smtClean="0">
                <a:solidFill>
                  <a:srgbClr val="FF0000"/>
                </a:solidFill>
              </a:rPr>
              <a:t>«Доброта»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201_153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2643206" cy="3564940"/>
          </a:xfrm>
          <a:prstGeom prst="rect">
            <a:avLst/>
          </a:prstGeom>
          <a:noFill/>
        </p:spPr>
      </p:pic>
      <p:pic>
        <p:nvPicPr>
          <p:cNvPr id="3" name="Picture 2" descr="C:\Users\1\Desktop\IMG_20220201_153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26"/>
            <a:ext cx="4000528" cy="35335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НОД по ненецкой сказке «Кукушка»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</a:t>
            </a:r>
            <a:r>
              <a:rPr lang="ru-RU" sz="2400" b="1" smtClean="0">
                <a:solidFill>
                  <a:srgbClr val="FF0000"/>
                </a:solidFill>
              </a:rPr>
              <a:t>«Доброта»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201_1534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592691" cy="3500429"/>
          </a:xfrm>
          <a:prstGeom prst="rect">
            <a:avLst/>
          </a:prstGeom>
          <a:noFill/>
        </p:spPr>
      </p:pic>
      <p:pic>
        <p:nvPicPr>
          <p:cNvPr id="3" name="Picture 2" descr="C:\Users\1\Desktop\IMG_20220201_15365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368141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НОД по ненецкой сказке «Кукушка»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«Доброта»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201_1538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285992"/>
            <a:ext cx="3214710" cy="2642977"/>
          </a:xfrm>
          <a:prstGeom prst="rect">
            <a:avLst/>
          </a:prstGeom>
          <a:noFill/>
        </p:spPr>
      </p:pic>
      <p:pic>
        <p:nvPicPr>
          <p:cNvPr id="3" name="Picture 2" descr="C:\Users\1\Desktop\IMG_20220201_154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342902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 «Жадность»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51"/>
            <a:ext cx="678661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Задачи: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-  </a:t>
            </a:r>
            <a:r>
              <a:rPr lang="ru-RU" sz="2000" b="1" dirty="0" smtClean="0">
                <a:solidFill>
                  <a:srgbClr val="002060"/>
                </a:solidFill>
              </a:rPr>
              <a:t>формировать умение понимать смысл сказки и правильно оценивать поступки героев ;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закрепить образ буквы О, Ы;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упражнять в нахождении места буквы О в слове;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 упражнять в словообразовании суффиксальным способом, подборе притяжательных прилагательных, согласовании существительных с числительными; развивать речевой аппарат;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 закрепить знание пословиц о жадности;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воспитывать коммуникативные умения и навыки.</a:t>
            </a:r>
          </a:p>
          <a:p>
            <a:endParaRPr lang="ru-RU" b="1" dirty="0"/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857232"/>
            <a:ext cx="1214446" cy="993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800" b="1" dirty="0" err="1" smtClean="0">
                <a:solidFill>
                  <a:srgbClr val="FF0000"/>
                </a:solidFill>
              </a:rPr>
              <a:t>Сутеева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Тема : «Жадность»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51"/>
            <a:ext cx="678661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 помощью интересных заданий литературного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квеста</a:t>
            </a:r>
            <a:r>
              <a:rPr lang="ru-RU" sz="2800" b="1" dirty="0" smtClean="0">
                <a:solidFill>
                  <a:srgbClr val="002060"/>
                </a:solidFill>
              </a:rPr>
              <a:t> , дошколята   совершили увлекательное путешествие по страницам произведения  «Дядя Миша», составляющее золотой фонд детской литературы, познакомились  с творчеством В.Г </a:t>
            </a:r>
            <a:r>
              <a:rPr lang="ru-RU" sz="2800" b="1" dirty="0" err="1" smtClean="0">
                <a:solidFill>
                  <a:srgbClr val="002060"/>
                </a:solidFill>
              </a:rPr>
              <a:t>Сутеева</a:t>
            </a:r>
            <a:r>
              <a:rPr lang="ru-RU" sz="2800" b="1" dirty="0" smtClean="0">
                <a:solidFill>
                  <a:srgbClr val="002060"/>
                </a:solidFill>
              </a:rPr>
              <a:t>, писателя и иллюстратора</a:t>
            </a: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143512"/>
            <a:ext cx="1071570" cy="8767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357982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71612"/>
            <a:ext cx="6786610" cy="44291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последнее время проблема формирования читательской грамотности у подрастающего поколения стала наиболее острой.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Мы живем в эпоху компьютерных технологий, обилия информации, когда чтение уходит на второй план, становится не интересным, не нужным. Постепенно исчезает устойчивая литературная традиция, на которую опирались предшествующие поколения.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Современная ситуация в этом отношении характеризуется как системный кризис читательской культуры, когда мы подошли к критическому пределу пренебрежения чтением.</a:t>
            </a: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785794"/>
            <a:ext cx="1214446" cy="993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1\Desktop\IMG_20220131_0007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2419804" cy="3071807"/>
          </a:xfrm>
          <a:prstGeom prst="rect">
            <a:avLst/>
          </a:prstGeom>
          <a:noFill/>
        </p:spPr>
      </p:pic>
      <p:pic>
        <p:nvPicPr>
          <p:cNvPr id="7" name="Picture 2" descr="C:\Users\1\Desktop\IMG_20220131_000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500462" cy="2644953"/>
          </a:xfrm>
          <a:prstGeom prst="rect">
            <a:avLst/>
          </a:prstGeom>
          <a:noFill/>
        </p:spPr>
      </p:pic>
      <p:pic>
        <p:nvPicPr>
          <p:cNvPr id="5" name="Picture 2" descr="C:\Users\1\Desktop\IMG_20220131_000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419804" cy="3071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11221_092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2329500" cy="3143272"/>
          </a:xfrm>
          <a:prstGeom prst="rect">
            <a:avLst/>
          </a:prstGeom>
          <a:noFill/>
        </p:spPr>
      </p:pic>
      <p:pic>
        <p:nvPicPr>
          <p:cNvPr id="6" name="Picture 3" descr="C:\Users\1\Desktop\IMG_20220131_0014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3086565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1_000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2928958" cy="3465934"/>
          </a:xfrm>
          <a:prstGeom prst="rect">
            <a:avLst/>
          </a:prstGeom>
          <a:noFill/>
        </p:spPr>
      </p:pic>
      <p:pic>
        <p:nvPicPr>
          <p:cNvPr id="3" name="Picture 2" descr="C:\Users\1\Desktop\IMG_20211221_0931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3632160" cy="26987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1\Desktop\IMG_20220131_0004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9"/>
            <a:ext cx="2714644" cy="3491914"/>
          </a:xfrm>
          <a:prstGeom prst="rect">
            <a:avLst/>
          </a:prstGeom>
          <a:noFill/>
        </p:spPr>
      </p:pic>
      <p:pic>
        <p:nvPicPr>
          <p:cNvPr id="1026" name="Picture 2" descr="C:\Users\1\Desktop\IMG_20220111_100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286147" cy="32175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Квест – игра  «В поисках Дядя Миши»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сказке В.Г </a:t>
            </a:r>
            <a:r>
              <a:rPr lang="ru-RU" sz="2400" b="1" dirty="0" err="1" smtClean="0">
                <a:solidFill>
                  <a:srgbClr val="FF0000"/>
                </a:solidFill>
              </a:rPr>
              <a:t>Сутеева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1_000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664" y="2571744"/>
            <a:ext cx="3250022" cy="2158474"/>
          </a:xfrm>
          <a:prstGeom prst="rect">
            <a:avLst/>
          </a:prstGeom>
          <a:noFill/>
        </p:spPr>
      </p:pic>
      <p:pic>
        <p:nvPicPr>
          <p:cNvPr id="3" name="Picture 2" descr="C:\Users\1\Desktop\фото квест дядя миша\IMG_20220131_000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3229796" cy="21666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Театрализованные игры и драматизации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5"/>
            <a:ext cx="678661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реализацию проекта включали театрализованные игры и драматизации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Театрализованная игра по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циклу стихотворений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«Детки в клетке»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познакомила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с литературным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творчеством С.Я. Маршака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714356"/>
            <a:ext cx="857256" cy="701391"/>
          </a:xfrm>
          <a:prstGeom prst="rect">
            <a:avLst/>
          </a:prstGeom>
          <a:noFill/>
        </p:spPr>
      </p:pic>
      <p:pic>
        <p:nvPicPr>
          <p:cNvPr id="1026" name="Picture 2" descr="C:\Users\1\Desktop\IMG_20210301_163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2357454" cy="3179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Конкурс Чтецов «Я, ты, он, она – это Дружная страна»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Тема: «Дружба»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5"/>
            <a:ext cx="678661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Цель</a:t>
            </a:r>
            <a:r>
              <a:rPr lang="ru-RU" sz="1600" b="1" i="1" dirty="0" smtClean="0">
                <a:solidFill>
                  <a:srgbClr val="002060"/>
                </a:solidFill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</a:rPr>
              <a:t> воспитание дружеских чувств и взаимопонимания  посредством поэтических произведений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развивать интонационную выразительность речи;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воспитывать интерес к поэтическим произведениям художественной литературы;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воспитывать дружелюбие, доброту, умение взаимодействовать в паре;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приобщать воспитанников и их родителей  к конкурсному движению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Мероприятие способствовало 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социализации детей 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воспитанию положительного отношения к  поэтическим произведениям;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доставило радость от участия в общем деле и воспитанникам и их родителям;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- обогатило детские впечатления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520184"/>
            <a:ext cx="928694" cy="7598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 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0_234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2973220" cy="3500435"/>
          </a:xfrm>
          <a:prstGeom prst="rect">
            <a:avLst/>
          </a:prstGeom>
          <a:noFill/>
        </p:spPr>
      </p:pic>
      <p:pic>
        <p:nvPicPr>
          <p:cNvPr id="3" name="Picture 2" descr="C:\Users\1\Desktop\IMG_20220131_0003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2743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1\Desktop\IMG_20220131_0004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540761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1_0003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355707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357982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285860"/>
            <a:ext cx="6786610" cy="4714909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ru-RU" sz="1800" dirty="0" smtClean="0"/>
          </a:p>
          <a:p>
            <a:pPr fontAlgn="base"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На сегодняшний день актуальность решения этой проблемы очевидна,  поскольку чтение представляет собой важнейший способ освоения жизненно значимой информации.</a:t>
            </a:r>
          </a:p>
          <a:p>
            <a:pPr fontAlgn="base"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Оно формирует идеалы, расширяет кругозор, обогащает внутренний мир человека. Без чтения немыслима интеграция личности в многонациональную и многослойную культуру, в комплекс духовных, материальных, интеллектуальных и эмоциональных ценностей, характеризующих общество в целом.</a:t>
            </a:r>
          </a:p>
          <a:p>
            <a:pPr fontAlgn="base"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Поскольку, читательская культура  как определенный уровень развития читательских умений, потребностей и кругозора начинает формироваться в дошкольном возрасте, было решено разработать и внедрить совместный с учителем- логопедом проект «Воспитание книгой»</a:t>
            </a:r>
          </a:p>
          <a:p>
            <a:pPr fontAlgn="base">
              <a:buNone/>
            </a:pPr>
            <a:endParaRPr lang="ru-RU" sz="8000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endParaRPr lang="ru-RU" sz="8000" b="1" dirty="0" smtClean="0">
              <a:solidFill>
                <a:srgbClr val="002060"/>
              </a:solidFill>
            </a:endParaRPr>
          </a:p>
          <a:p>
            <a:pPr fontAlgn="base"/>
            <a:endParaRPr lang="ru-RU" sz="8000" dirty="0"/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14356"/>
            <a:ext cx="1143008" cy="935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Тема: 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0_2123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86563" cy="35723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 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1_0008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86563" cy="35346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0_21295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99635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00858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: «Дружба»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130_2111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786563" cy="3808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Литературная копилка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49"/>
            <a:ext cx="6715172" cy="43577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Решая проблемную ситуацию в ходе проведения конкурса Чтецов, возникла идея создания литературной копилки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Цель литературной копилки:  взаимообмен  между педагогами и родителями  литературными произведениями разных жанров по теме недели, конкурсной тематике и календарным праздникам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Литературная копилка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49"/>
            <a:ext cx="6715172" cy="43577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  <p:pic>
        <p:nvPicPr>
          <p:cNvPr id="6" name="Picture 2" descr="C:\Users\1\Desktop\IMG_20220207_153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2928958" cy="3950338"/>
          </a:xfrm>
          <a:prstGeom prst="rect">
            <a:avLst/>
          </a:prstGeom>
          <a:noFill/>
        </p:spPr>
      </p:pic>
      <p:pic>
        <p:nvPicPr>
          <p:cNvPr id="7" name="Picture 2" descr="C:\Users\1\Desktop\IMG_20220207_153258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2928958" cy="3950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10001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Тема: «Любознательность»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(Викторина «Знатоки русских народных сказок»)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49"/>
            <a:ext cx="6715172" cy="43577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Отличным вариантом приобщения дошкольников  к миру книги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является игра – викторина.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Викторина, на основе прочитанных русских народных  сказок , помогла закрепить полученные знания, ее соревновательный дух  стимулировал речевое, познавательное и социально – коммуникативное развитие дошкольников.</a:t>
            </a: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857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Тема: «Любознательность» (Викторина «Знатоки русских народных сказок»)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  <p:pic>
        <p:nvPicPr>
          <p:cNvPr id="1026" name="Picture 2" descr="C:\Users\1\Desktop\IMG_20210512_1603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2786082" cy="3759424"/>
          </a:xfrm>
          <a:prstGeom prst="rect">
            <a:avLst/>
          </a:prstGeom>
          <a:noFill/>
        </p:spPr>
      </p:pic>
      <p:pic>
        <p:nvPicPr>
          <p:cNvPr id="3" name="Picture 2" descr="C:\Users\1\Desktop\IMG_20210512_155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43182"/>
            <a:ext cx="395221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857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Тема: «Любознательность» (Викторина «Знатоки русских народных сказок»)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  <p:pic>
        <p:nvPicPr>
          <p:cNvPr id="4" name="Picture 2" descr="C:\Users\1\Desktop\IMG_20210512_1603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285992"/>
            <a:ext cx="2647088" cy="3571873"/>
          </a:xfrm>
          <a:prstGeom prst="rect">
            <a:avLst/>
          </a:prstGeom>
          <a:noFill/>
        </p:spPr>
      </p:pic>
      <p:pic>
        <p:nvPicPr>
          <p:cNvPr id="1026" name="Picture 2" descr="C:\Users\1\Desktop\IMG_20210512_155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71406"/>
            <a:ext cx="3857652" cy="28588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Тема: «Храбрость» (Викторина по абазинской сказке « Храбрый кот и трусливый </a:t>
            </a:r>
            <a:r>
              <a:rPr lang="ru-RU" sz="2400" b="1" smtClean="0">
                <a:solidFill>
                  <a:srgbClr val="FF0000"/>
                </a:solidFill>
              </a:rPr>
              <a:t>медведь»)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952507" cy="779324"/>
          </a:xfrm>
          <a:prstGeom prst="rect">
            <a:avLst/>
          </a:prstGeom>
          <a:noFill/>
        </p:spPr>
      </p:pic>
      <p:pic>
        <p:nvPicPr>
          <p:cNvPr id="3" name="Picture 2" descr="C:\Users\1\Desktop\IMG_20220318_1021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5106498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1"/>
            <a:ext cx="678661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Цель проекта: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Формирование нравственных качеств посредством воспитания читательской культуры у детей старшего дошкольного возраста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857232"/>
            <a:ext cx="1476385" cy="1207952"/>
          </a:xfrm>
          <a:prstGeom prst="rect">
            <a:avLst/>
          </a:prstGeom>
          <a:noFill/>
        </p:spPr>
      </p:pic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714884"/>
            <a:ext cx="1476385" cy="1207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«Первая буква имени ребенка»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«Любознательность»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43049"/>
            <a:ext cx="6715172" cy="4357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Критерии оценивания: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буква должна быть сделана своими руками;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- при создании поделки допускается использование любых материалов, выполненные в любой из техник декоративно-прикладного творчества;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-размер поделки – формат А 4;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 - оригинальность идеи и применение нестандартных творческих решений;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- художественное оформление (композиция, цветовое решение) качество исполнения работы, аккуратность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Конкурс способствовал :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</a:rPr>
              <a:t>- активизации и повышению интереса к изучению букв;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развитию художественно –творческих способностей воспитанников и их родителей;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smtClean="0">
                <a:solidFill>
                  <a:srgbClr val="002060"/>
                </a:solidFill>
              </a:rPr>
              <a:t>обогащению детско – родительского взаимодействия</a:t>
            </a: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142984"/>
            <a:ext cx="952507" cy="779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642942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«Первая буква имени ребенка»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«Любознательность»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первая буква имени ребенка фото\IMG_20220128_093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2648354" cy="3571882"/>
          </a:xfrm>
          <a:prstGeom prst="rect">
            <a:avLst/>
          </a:prstGeom>
          <a:noFill/>
        </p:spPr>
      </p:pic>
      <p:pic>
        <p:nvPicPr>
          <p:cNvPr id="3" name="Picture 2" descr="C:\Users\1\Desktop\IMG_20220128_093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3"/>
            <a:ext cx="2648367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«Первая буква имени ребенка»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«Любознательность»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1\Desktop\первая буква имени ребенка фото\IMG_20220128_093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2807249" cy="3786187"/>
          </a:xfrm>
          <a:prstGeom prst="rect">
            <a:avLst/>
          </a:prstGeom>
          <a:noFill/>
        </p:spPr>
      </p:pic>
      <p:pic>
        <p:nvPicPr>
          <p:cNvPr id="1026" name="Picture 2" descr="C:\Users\1\Desktop\IMG_20220128_09360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2786082" cy="376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429420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Конкурс «Первая буква имени ребенка»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Тема «Любознательность»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1\Desktop\первая буква имени ребенка фото\IMG_20220128_09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2807249" cy="3786187"/>
          </a:xfrm>
          <a:prstGeom prst="rect">
            <a:avLst/>
          </a:prstGeom>
          <a:noFill/>
        </p:spPr>
      </p:pic>
      <p:pic>
        <p:nvPicPr>
          <p:cNvPr id="1026" name="Picture 2" descr="C:\Users\1\Desktop\первая буква имени ребенка фото\IMG_20220128_093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735932" cy="36952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Книга своими руками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6786610" cy="42148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рамках проектной деятельности  начата работа по созданию рукотворных книг.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Такая  форма взаимодействия взрослого и ребенка: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повышает  интерес к книге,  истории ее возникновения, к профессии писателя и художника – иллюстратора;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развивает речевые и художественно – творческие способности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357322" cy="1110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Книга своими руками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203_2124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3340472" cy="3302252"/>
          </a:xfrm>
          <a:prstGeom prst="rect">
            <a:avLst/>
          </a:prstGeom>
          <a:noFill/>
        </p:spPr>
      </p:pic>
      <p:pic>
        <p:nvPicPr>
          <p:cNvPr id="3" name="Picture 2" descr="C:\Users\1\Desktop\IMG_20220203_212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222146" cy="32908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Книга своими руками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20203_212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500306"/>
            <a:ext cx="2905235" cy="3076569"/>
          </a:xfrm>
          <a:prstGeom prst="rect">
            <a:avLst/>
          </a:prstGeom>
          <a:noFill/>
        </p:spPr>
      </p:pic>
      <p:pic>
        <p:nvPicPr>
          <p:cNvPr id="3" name="Picture 2" descr="C:\Users\1\Desktop\IMG_20220203_211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7835" y="2500306"/>
            <a:ext cx="379318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Книга своими руками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IMG_20220206_1646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01492"/>
            <a:ext cx="3786214" cy="3090457"/>
          </a:xfrm>
          <a:prstGeom prst="rect">
            <a:avLst/>
          </a:prstGeom>
          <a:noFill/>
        </p:spPr>
      </p:pic>
      <p:pic>
        <p:nvPicPr>
          <p:cNvPr id="1026" name="Picture 2" descr="C:\Users\1\Desktop\IMG_20220206_164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286148" cy="3102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Групповая  библиотека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857232"/>
            <a:ext cx="1214446" cy="99363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00175"/>
            <a:ext cx="6786610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«Групповая библиотека» — необходимый элемент развивающей предметной среды , который играет важную роль в формировании у дошкольников интереса и любви к художественной литературе.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Это особое, специально выделенное и оформленное место, где ребенок может самостоятельно, по своему вкусу выбрать книгу и спокойно рассмотреть — «перечитать» ее. 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группе систематически проходят акции «Книга в подарок библиотеке»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Действуют правила временного пользования книгой из групповой  библиотеки для домашнего прочтения и наоборот: книги из дома некоторое время живут в группе – затем возвращаются домой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Групповая библиотека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1214446" cy="993638"/>
          </a:xfrm>
          <a:prstGeom prst="rect">
            <a:avLst/>
          </a:prstGeom>
          <a:noFill/>
        </p:spPr>
      </p:pic>
      <p:pic>
        <p:nvPicPr>
          <p:cNvPr id="3" name="Picture 2" descr="C:\Users\1\Desktop\IMG_20220207_1532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807249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Задачи проектной деятельности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 речевому развитию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6786610" cy="492922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способствовать повышению интереса к художественной литературе и книге;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развивать диалогическую и монологическую речь;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 обогащать словарный запас;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повышать интерес  к поэтическим произведениям;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формировать умения правильно пользоваться системой окончаний существительных, прилагательных, глаголов;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развивать речевой аппарат и интонационную выразительность речи;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упражнять в правильном звукопроизношении;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совершенствовать умение различать гласные и согласные звуки;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познакомить с образом гласных и согласных букв;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закрепить умение определять местоположение звука и буквы в слове</a:t>
            </a: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785794"/>
            <a:ext cx="785818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Групповая библиотека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1214446" cy="993638"/>
          </a:xfrm>
          <a:prstGeom prst="rect">
            <a:avLst/>
          </a:prstGeom>
          <a:noFill/>
        </p:spPr>
      </p:pic>
      <p:pic>
        <p:nvPicPr>
          <p:cNvPr id="3" name="Picture 2" descr="C:\Users\1\Desktop\IMG_20220208_0023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000396" cy="3539609"/>
          </a:xfrm>
          <a:prstGeom prst="rect">
            <a:avLst/>
          </a:prstGeom>
          <a:noFill/>
        </p:spPr>
      </p:pic>
      <p:pic>
        <p:nvPicPr>
          <p:cNvPr id="1026" name="Picture 2" descr="C:\Users\1\Desktop\IMG_20220208_002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275" y="2165193"/>
            <a:ext cx="3049849" cy="35498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Промежуточные итоги проектной деятельности: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6786610" cy="457203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обновление методов и форм работы с детьми;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формирование компетенций «грамотного» читателя у ребенка-дошкольника;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обогащение предметно-развивающей среды;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внедрение новых форм сотрудничества с семьей;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приобщение родительской общественности к воспитанию  читательской культуры и формированию нравственных ценностей;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возрождение культуры совместных чтений в семье;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повышение уровня профессионального взаимодействия  педагогов и учителя - логопеда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17" y="785794"/>
            <a:ext cx="960444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715172" cy="1000132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Методическое обеспечение: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6786610" cy="457203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/>
              <a:t> </a:t>
            </a:r>
          </a:p>
          <a:p>
            <a:pPr lvl="0">
              <a:buFontTx/>
              <a:buChar char="-"/>
            </a:pPr>
            <a:r>
              <a:rPr lang="ru-RU" sz="2400" b="1" dirty="0" err="1" smtClean="0">
                <a:solidFill>
                  <a:srgbClr val="002060"/>
                </a:solidFill>
              </a:rPr>
              <a:t>Фесюкова</a:t>
            </a:r>
            <a:r>
              <a:rPr lang="ru-RU" sz="2400" b="1" dirty="0" smtClean="0">
                <a:solidFill>
                  <a:srgbClr val="002060"/>
                </a:solidFill>
              </a:rPr>
              <a:t> Л.Б. Воспитание сказкой. Харьков: Фолио; М: АСТ, 2000</a:t>
            </a:r>
          </a:p>
          <a:p>
            <a:pPr lvl="0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Смирнова О.Д. Метод проектирования в детском саду. М.: Скрипторий 2003, 2011. </a:t>
            </a:r>
          </a:p>
          <a:p>
            <a:pPr lvl="0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Рыжова Л.В. Методика работы со сказкой». СПб.: Детство-Пресс, 2012. 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14356"/>
            <a:ext cx="1047757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pic>
        <p:nvPicPr>
          <p:cNvPr id="5" name="Picture 2" descr="C:\Users\1\Desktop\764883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4357718" cy="25327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 проектной деятельности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 познавательному развитию: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6715172" cy="450059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расширять кругозор;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познавательные способности;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развивать внимание, мышление, память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2"/>
            <a:ext cx="1143008" cy="935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 проектной деятельности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 социально – коммуникативному развитию: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6715172" cy="450059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коммуникативные навыки, дружелюбие, умение взаимодействовать в парах и мини- группах;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воспитывать основы культурного общения;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формировать социально – нравственные представления детей</a:t>
            </a: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2"/>
            <a:ext cx="1143008" cy="935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проектной деятельности по взаимодействию с родителями: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6643734" cy="442915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способствовать повышению интереса родителей воспитанников  к вопросам нравственного воспитания  и формированию предпосылок читательской грамотности;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приобщать к совместной познавательной, речевой и художественно – творческой деятельности;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побуждать к возрождению традиции домашнего чтения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72074"/>
            <a:ext cx="1166820" cy="9546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8661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Критерии подбора литературных произведений: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6786610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</a:rPr>
              <a:t>воспитательное значение;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доступность по содержанию;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близость личному опыту ребенка, чтобы дошкольник смог дать собственную оценку действиям, поступкам героев;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ярко выраженная последовательность событий;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текст должен обладать четкой композицией;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 мотивация героев произведения была доступна пониманию детей дошкольного возраста;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язык произведения должен характеризоваться доступным для детей словарем, небольшими короткими и четкими фразами, отсутствием сложных грамматических форм, несложными формами прямой речи,  наличием красочных и точных определений, использованием выразительных средств языка.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book-png2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928670"/>
            <a:ext cx="928694" cy="7598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Классическ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Классические</Template>
  <TotalTime>973</TotalTime>
  <Words>1395</Words>
  <Application>Microsoft Office PowerPoint</Application>
  <PresentationFormat>Экран (4:3)</PresentationFormat>
  <Paragraphs>211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3. Классические</vt:lpstr>
      <vt:lpstr>Проект  «Воспитание книгой»  </vt:lpstr>
      <vt:lpstr>Актуальность</vt:lpstr>
      <vt:lpstr>Актуальность</vt:lpstr>
      <vt:lpstr>  </vt:lpstr>
      <vt:lpstr>Задачи проектной деятельности   по речевому развитию</vt:lpstr>
      <vt:lpstr>Задачи  проектной деятельности  по  познавательному развитию:</vt:lpstr>
      <vt:lpstr>Задачи  проектной деятельности  по  социально – коммуникативному развитию:</vt:lpstr>
      <vt:lpstr>Задачи проектной деятельности по взаимодействию с родителями:</vt:lpstr>
      <vt:lpstr>Критерии подбора литературных произведений:</vt:lpstr>
      <vt:lpstr>Нравственные темы, литературные произведения, формы взаимодействия</vt:lpstr>
      <vt:lpstr>Нравственные темы, литературные произведения, формы взаимодействия</vt:lpstr>
      <vt:lpstr>Этапы проекта:</vt:lpstr>
      <vt:lpstr>Планируемые результаты:</vt:lpstr>
      <vt:lpstr>НОД по ненецкой сказке «Кукушка» Тема «Доброта»</vt:lpstr>
      <vt:lpstr>НОД по ненецкой сказке «Кукушка» Тема «Доброта»</vt:lpstr>
      <vt:lpstr>НОД по ненецкой сказке «Кукушка» Тема «Доброта»</vt:lpstr>
      <vt:lpstr>НОД по ненецкой сказке «Кукушка» Тема «Доброта»</vt:lpstr>
      <vt:lpstr>Квест – игра  «В поисках Дядя Миши» по сказке В.Г Сутеева Тема : «Жадность»</vt:lpstr>
      <vt:lpstr>Квест – игра  «В поисках Дядя Миши» по сказке В.Г Сутеева Тема : «Жадность»</vt:lpstr>
      <vt:lpstr>Квест – игра  «В поисках Дядя Миши» по сказке В.Г Сутеева</vt:lpstr>
      <vt:lpstr>Квест – игра  «В поисках Дядя Миши» по сказке В.Г Сутеева</vt:lpstr>
      <vt:lpstr>Квест – игра  «В поисках Дядя Миши» по сказке В.Г Сутеева</vt:lpstr>
      <vt:lpstr>Квест – игра  «В поисках Дядя Миши» по сказке В.Г Сутеева</vt:lpstr>
      <vt:lpstr>Квест – игра  «В поисках Дядя Миши» по сказке В.Г Сутеева</vt:lpstr>
      <vt:lpstr>Театрализованные игры и драматизации</vt:lpstr>
      <vt:lpstr>Конкурс Чтецов «Я, ты, он, она – это Дружная страна»  Тема: «Дружба»</vt:lpstr>
      <vt:lpstr>Конкурс Чтецов  Тема : «Дружба»</vt:lpstr>
      <vt:lpstr>Конкурс Чтецов  Тема :«Дружба»</vt:lpstr>
      <vt:lpstr>Конкурс Чтецов  Тема :«Дружба»</vt:lpstr>
      <vt:lpstr>Конкурс Чтецов  Тема: «Дружба»</vt:lpstr>
      <vt:lpstr>Конкурс Чтецов  Тема : «Дружба»</vt:lpstr>
      <vt:lpstr>Конкурс Чтецов  Тема «Дружба»</vt:lpstr>
      <vt:lpstr>Конкурс Чтецов  Тема : «Дружба»</vt:lpstr>
      <vt:lpstr>  Литературная копилка  </vt:lpstr>
      <vt:lpstr>  Литературная копилка  </vt:lpstr>
      <vt:lpstr>  Тема: «Любознательность»  (Викторина «Знатоки русских народных сказок») </vt:lpstr>
      <vt:lpstr>  Тема: «Любознательность» (Викторина «Знатоки русских народных сказок») </vt:lpstr>
      <vt:lpstr>  Тема: «Любознательность» (Викторина «Знатоки русских народных сказок») </vt:lpstr>
      <vt:lpstr>  Тема: «Храбрость» (Викторина по абазинской сказке « Храбрый кот и трусливый медведь») </vt:lpstr>
      <vt:lpstr>Конкурс «Первая буква имени ребенка» Тема «Любознательность»</vt:lpstr>
      <vt:lpstr>Конкурс «Первая буква имени ребенка» Тема «Любознательность»</vt:lpstr>
      <vt:lpstr>Конкурс «Первая буква имени ребенка» Тема «Любознательность»</vt:lpstr>
      <vt:lpstr>Конкурс «Первая буква имени ребенка» Тема «Любознательность»</vt:lpstr>
      <vt:lpstr>Книга своими руками</vt:lpstr>
      <vt:lpstr>Книга своими руками</vt:lpstr>
      <vt:lpstr>Книга своими руками</vt:lpstr>
      <vt:lpstr>Книга своими руками</vt:lpstr>
      <vt:lpstr> Групповая  библиотека</vt:lpstr>
      <vt:lpstr> Групповая библиотека</vt:lpstr>
      <vt:lpstr> Групповая библиотека</vt:lpstr>
      <vt:lpstr>Промежуточные итоги проектной деятельности: </vt:lpstr>
      <vt:lpstr>Методическое обеспечение: </vt:lpstr>
      <vt:lpstr>СПАСИБО ЗА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«КЛАССИЧЕСКИЕ – 3» </dc:title>
  <dc:creator>user</dc:creator>
  <cp:lastModifiedBy>1</cp:lastModifiedBy>
  <cp:revision>227</cp:revision>
  <dcterms:created xsi:type="dcterms:W3CDTF">2014-05-30T16:27:30Z</dcterms:created>
  <dcterms:modified xsi:type="dcterms:W3CDTF">2022-03-30T17:34:38Z</dcterms:modified>
</cp:coreProperties>
</file>