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72" r:id="rId7"/>
    <p:sldId id="261" r:id="rId8"/>
    <p:sldId id="274" r:id="rId9"/>
    <p:sldId id="262" r:id="rId10"/>
    <p:sldId id="275" r:id="rId11"/>
    <p:sldId id="263" r:id="rId12"/>
    <p:sldId id="276" r:id="rId13"/>
    <p:sldId id="264" r:id="rId14"/>
    <p:sldId id="277" r:id="rId15"/>
    <p:sldId id="265" r:id="rId16"/>
    <p:sldId id="278" r:id="rId17"/>
    <p:sldId id="266" r:id="rId18"/>
    <p:sldId id="279" r:id="rId19"/>
    <p:sldId id="267" r:id="rId20"/>
    <p:sldId id="280" r:id="rId21"/>
    <p:sldId id="268" r:id="rId22"/>
    <p:sldId id="281" r:id="rId23"/>
    <p:sldId id="269" r:id="rId24"/>
    <p:sldId id="282" r:id="rId25"/>
    <p:sldId id="270" r:id="rId26"/>
    <p:sldId id="283" r:id="rId27"/>
    <p:sldId id="271" r:id="rId28"/>
    <p:sldId id="284" r:id="rId29"/>
    <p:sldId id="285" r:id="rId30"/>
    <p:sldId id="286" r:id="rId31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2" autoAdjust="0"/>
  </p:normalViewPr>
  <p:slideViewPr>
    <p:cSldViewPr>
      <p:cViewPr>
        <p:scale>
          <a:sx n="60" d="100"/>
          <a:sy n="60" d="100"/>
        </p:scale>
        <p:origin x="-2010" y="64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7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3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61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1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4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88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3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9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1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05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26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3000" t="-1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6F869-B125-4070-9FE8-4A1ABADE77C4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A4911-E61C-4F37-8592-D595174CB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0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 anchor="ctr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spc="-150" dirty="0">
                <a:solidFill>
                  <a:srgbClr val="002060"/>
                </a:solidFill>
                <a:latin typeface="Gabriola" panose="04040605051002020D02" pitchFamily="82" charset="0"/>
              </a:rPr>
              <a:t>РАБОЧАЯ ТЕТРАДЬ</a:t>
            </a:r>
            <a:br>
              <a:rPr lang="ru-RU" b="1" spc="-15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b="1" spc="-150" dirty="0">
                <a:solidFill>
                  <a:srgbClr val="002060"/>
                </a:solidFill>
                <a:latin typeface="Gabriola" panose="04040605051002020D02" pitchFamily="82" charset="0"/>
              </a:rPr>
              <a:t>для детей старшего дошкольного возраста</a:t>
            </a:r>
            <a:br>
              <a:rPr lang="ru-RU" b="1" spc="-150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b="1" spc="-15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«Любознательным от природы»</a:t>
            </a:r>
            <a:endParaRPr lang="ru-RU" b="1" spc="-15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8800" y="7089659"/>
            <a:ext cx="4560540" cy="59964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Воспитанника(</a:t>
            </a:r>
            <a:r>
              <a:rPr lang="ru-RU" sz="2400" dirty="0" err="1" smtClean="0">
                <a:solidFill>
                  <a:srgbClr val="002060"/>
                </a:solidFill>
                <a:latin typeface="Gabriola" panose="04040605051002020D02" pitchFamily="82" charset="0"/>
              </a:rPr>
              <a:t>цы</a:t>
            </a: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)___________________________________________________</a:t>
            </a:r>
            <a:endParaRPr lang="ru-R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5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3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«ВЕТЕР»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6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4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«ПЕСОК»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	Наблюдение: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	1. Рассмотрите песок 				с помощью лупы.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		2.Сделайте зарисовку.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	Опыт: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	1. Возьмите стакан с 				водой и добавьте 				туда землю.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		2. Наденьте на воронку марлю и насыпьте в нее песок.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3. Подставьте под воронку чистый стакан.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4. Постепенно наливайте воду из стакана в воронку.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5. Какая стала вода после песка?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6. Зарисуйте что у вас получилось</a:t>
            </a: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7" y="992560"/>
            <a:ext cx="666379" cy="66637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9" t="21461" r="31023" b="10937"/>
          <a:stretch/>
        </p:blipFill>
        <p:spPr bwMode="auto">
          <a:xfrm>
            <a:off x="676851" y="1856656"/>
            <a:ext cx="2248093" cy="317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3" y="8049344"/>
            <a:ext cx="864096" cy="864096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586434" y="7185247"/>
            <a:ext cx="3810972" cy="1350751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08720" y="7329264"/>
            <a:ext cx="32709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</a:rPr>
              <a:t>В зависимости от состава, песок может быть не только белым или желтым, но также зеленым, красным и даже черным.</a:t>
            </a:r>
          </a:p>
        </p:txBody>
      </p:sp>
    </p:spTree>
    <p:extLst>
      <p:ext uri="{BB962C8B-B14F-4D97-AF65-F5344CB8AC3E}">
        <p14:creationId xmlns:p14="http://schemas.microsoft.com/office/powerpoint/2010/main" val="384568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4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«ПЕСОК»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9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5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«ДОЖДЬ»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Налейте в банку горячую воду.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Накройте крышкой.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Сверху на крышку положите кубики льда.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Дождитесь когда воздух в банке будет подниматься вверх, и начнет охлаждаться.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Капли воды испаряются и поднимаются к крышке, образуя дождевое облако. 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Сделай зарисовки своего опыта.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" y="1064568"/>
            <a:ext cx="666379" cy="6663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2" y="5295522"/>
            <a:ext cx="3604712" cy="18177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3" y="8049344"/>
            <a:ext cx="864096" cy="864096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586434" y="7185247"/>
            <a:ext cx="4354734" cy="1350751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36712" y="7465729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Palatino Linotype" panose="02040502050505030304" pitchFamily="18" charset="0"/>
              </a:rPr>
              <a:t>Ежегодно на землю проливается 519 000 км3 дождя (каждый км3 – это миллиард тонн воды). Конечно, вся эта вода падает с небес не по разу и не по два — испаряясь, она устремляется вверх, чтобы вскоре снова пролиться вниз дождём.</a:t>
            </a:r>
          </a:p>
        </p:txBody>
      </p:sp>
    </p:spTree>
    <p:extLst>
      <p:ext uri="{BB962C8B-B14F-4D97-AF65-F5344CB8AC3E}">
        <p14:creationId xmlns:p14="http://schemas.microsoft.com/office/powerpoint/2010/main" val="2969130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5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«ДОЖДЬ»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2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6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«ПЕРО»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1800" b="1" dirty="0" smtClean="0">
                <a:latin typeface="Palatino Linotype" panose="02040502050505030304" pitchFamily="18" charset="0"/>
              </a:rPr>
              <a:t>1. Возьмите, птичье перо, подбросьте его вверх и подуйте на него.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800" b="1" dirty="0" smtClean="0">
                <a:latin typeface="Palatino Linotype" panose="02040502050505030304" pitchFamily="18" charset="0"/>
              </a:rPr>
              <a:t>2. Что в этот момент происходит с пером?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800" b="1" dirty="0" smtClean="0">
                <a:latin typeface="Palatino Linotype" panose="02040502050505030304" pitchFamily="18" charset="0"/>
              </a:rPr>
              <a:t>3. А теперь возьмите небольшую емкость и налейте туда немного растительного масла, и окуните перо.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800" b="1" dirty="0" smtClean="0">
                <a:latin typeface="Palatino Linotype" panose="02040502050505030304" pitchFamily="18" charset="0"/>
              </a:rPr>
              <a:t>4. После чего достаньте перо, и повторите первое действие.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800" b="1" dirty="0" smtClean="0">
                <a:latin typeface="Palatino Linotype" panose="02040502050505030304" pitchFamily="18" charset="0"/>
              </a:rPr>
              <a:t>5. Каким стало перо? Сделайте схему опыта.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" y="992560"/>
            <a:ext cx="666379" cy="6663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40" y="1496616"/>
            <a:ext cx="3858586" cy="2627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79501">
            <a:off x="1843142" y="1424607"/>
            <a:ext cx="1140683" cy="876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7833320"/>
            <a:ext cx="864096" cy="864096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696765" y="6790353"/>
            <a:ext cx="4858790" cy="1350751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80728" y="7041232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/>
                </a:solidFill>
                <a:latin typeface="Palatino Linotype" panose="02040502050505030304" pitchFamily="18" charset="0"/>
              </a:rPr>
              <a:t>Механизм защиты перьев от намокания довольно прост. Поверхность перьев отталкивает воду, из-за чего между ней и пухом возникает воздушный слой. В результате у птицы понижается плотность относительно воды. Если перья намокнут, она утонет</a:t>
            </a:r>
            <a:r>
              <a:rPr lang="ru-RU" sz="12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.</a:t>
            </a:r>
            <a:endParaRPr lang="ru-RU" sz="12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7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6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«ПЕРО»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22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7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«БУМАГА»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800" b="1" dirty="0" smtClean="0">
                <a:latin typeface="Palatino Linotype" panose="02040502050505030304" pitchFamily="18" charset="0"/>
              </a:rPr>
              <a:t>1. </a:t>
            </a:r>
            <a:r>
              <a:rPr lang="ru-RU" sz="1800" b="1" dirty="0">
                <a:latin typeface="Palatino Linotype" panose="02040502050505030304" pitchFamily="18" charset="0"/>
              </a:rPr>
              <a:t>Поставьте два стакана рядом друг с другом и сверху расположит лист бумаги. У нас получился мост.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800" b="1" dirty="0" smtClean="0">
                <a:latin typeface="Palatino Linotype" panose="02040502050505030304" pitchFamily="18" charset="0"/>
              </a:rPr>
              <a:t>2. Проверьте, </a:t>
            </a:r>
            <a:r>
              <a:rPr lang="ru-RU" sz="1800" b="1" dirty="0">
                <a:latin typeface="Palatino Linotype" panose="02040502050505030304" pitchFamily="18" charset="0"/>
              </a:rPr>
              <a:t>выдержит ли наш мост легкие предметы. </a:t>
            </a:r>
            <a:r>
              <a:rPr lang="ru-RU" sz="1800" b="1" dirty="0" smtClean="0">
                <a:latin typeface="Palatino Linotype" panose="02040502050505030304" pitchFamily="18" charset="0"/>
              </a:rPr>
              <a:t>Например легкую машинку. Что происходит? Почему мост развалился? Зарисуйте схему в окне для ответа.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800" b="1" dirty="0" smtClean="0">
                <a:latin typeface="Palatino Linotype" panose="02040502050505030304" pitchFamily="18" charset="0"/>
              </a:rPr>
              <a:t>3. Теперь проведем </a:t>
            </a:r>
            <a:r>
              <a:rPr lang="ru-RU" sz="1800" b="1" dirty="0">
                <a:latin typeface="Palatino Linotype" panose="02040502050505030304" pitchFamily="18" charset="0"/>
              </a:rPr>
              <a:t>второй </a:t>
            </a:r>
            <a:r>
              <a:rPr lang="ru-RU" sz="1800" b="1" dirty="0" smtClean="0">
                <a:latin typeface="Palatino Linotype" panose="02040502050505030304" pitchFamily="18" charset="0"/>
              </a:rPr>
              <a:t>опыт.  Сложите </a:t>
            </a:r>
            <a:r>
              <a:rPr lang="ru-RU" sz="1800" b="1" dirty="0">
                <a:latin typeface="Palatino Linotype" panose="02040502050505030304" pitchFamily="18" charset="0"/>
              </a:rPr>
              <a:t>второй лист в виде гармошки. </a:t>
            </a:r>
            <a:r>
              <a:rPr lang="ru-RU" sz="1800" b="1" dirty="0" smtClean="0">
                <a:latin typeface="Palatino Linotype" panose="02040502050505030304" pitchFamily="18" charset="0"/>
              </a:rPr>
              <a:t>Повторите эксперимент и зарисуйте результат.</a:t>
            </a:r>
            <a:endParaRPr lang="ru-RU" sz="18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" y="1064568"/>
            <a:ext cx="666379" cy="6663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2" y="1730947"/>
            <a:ext cx="3882497" cy="2183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7833320"/>
            <a:ext cx="864096" cy="86409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696765" y="6914617"/>
            <a:ext cx="4858790" cy="1350751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0728" y="7188150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</a:rPr>
              <a:t>Изобретателем бумаги является китаец </a:t>
            </a:r>
            <a:r>
              <a:rPr lang="ru-RU" sz="1600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Цай</a:t>
            </a:r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</a:rPr>
              <a:t> Лунь. Он изготовил первую бумагу из волокна тутового дерева ещё в 105 году нашей </a:t>
            </a:r>
            <a:r>
              <a:rPr lang="ru-RU" sz="16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эры.</a:t>
            </a:r>
            <a:endParaRPr lang="ru-RU" sz="16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94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7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«БУМАГА»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28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8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«КОМНАТНЫЕ РАСТЕНИЯ»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Возьмите два стакана, налейте в них воду, поставьте веточки комнатных растений.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В один стакан добавьте красный краситель.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Через некоторое время в этом стакане листья приобретут красный оттенок: растение пьет воду.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Сделайте зарисовку опыта.</a:t>
            </a:r>
          </a:p>
          <a:p>
            <a:pPr marL="457200" indent="-457200">
              <a:spcBef>
                <a:spcPts val="0"/>
              </a:spcBef>
              <a:buAutoNum type="arabicPeriod"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992560"/>
            <a:ext cx="666379" cy="66637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1" b="50000"/>
          <a:stretch/>
        </p:blipFill>
        <p:spPr bwMode="auto">
          <a:xfrm>
            <a:off x="548679" y="2144688"/>
            <a:ext cx="348653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7833320"/>
            <a:ext cx="864096" cy="86409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696765" y="6465169"/>
            <a:ext cx="4858790" cy="1675936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0728" y="6725905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</a:rPr>
              <a:t>"Уверяют, что если поливать растущий в грунте куст пионов разными красками, то на одном кусте будут цветы различной окраски. Но и пионы, как лилии, принимают не все цвета"</a:t>
            </a:r>
          </a:p>
        </p:txBody>
      </p:sp>
    </p:spTree>
    <p:extLst>
      <p:ext uri="{BB962C8B-B14F-4D97-AF65-F5344CB8AC3E}">
        <p14:creationId xmlns:p14="http://schemas.microsoft.com/office/powerpoint/2010/main" val="4000423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728" y="1352600"/>
            <a:ext cx="5561756" cy="7856343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Черкашина Е.Д.</a:t>
            </a:r>
          </a:p>
          <a:p>
            <a:pPr marL="0" indent="450000" algn="just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«Любознательным от природы»: Рабочая тетрадь для детей старшего дошкольного возраста 5-6 лет. 2019 – 30 с.</a:t>
            </a:r>
          </a:p>
          <a:p>
            <a:pPr marL="0" indent="450000" algn="just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Рабочая тетрадь адресована педагогам дошкольных образовательных учреждений, а также родителям для занятий с детьми старшего дошкольного возраста по развитию любознательности детей посредством экспериментирования.</a:t>
            </a:r>
          </a:p>
          <a:p>
            <a:pPr marL="0" indent="450000" algn="just">
              <a:buNone/>
            </a:pPr>
            <a:endParaRPr lang="ru-RU" sz="2000" dirty="0" smtClean="0">
              <a:latin typeface="Gabriola" panose="04040605051002020D02" pitchFamily="82" charset="0"/>
            </a:endParaRPr>
          </a:p>
          <a:p>
            <a:pPr marL="0" indent="450000" algn="just">
              <a:buNone/>
            </a:pPr>
            <a:endParaRPr lang="ru-RU" sz="2000" dirty="0" smtClean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Учебно-методическое издание</a:t>
            </a:r>
          </a:p>
          <a:p>
            <a:pPr marL="0" indent="0" algn="ctr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Черкашина Екатерина Дмитриевна</a:t>
            </a:r>
          </a:p>
          <a:p>
            <a:pPr marL="0" indent="0" algn="ctr">
              <a:buNone/>
            </a:pPr>
            <a:r>
              <a:rPr lang="ru-RU" sz="2000" dirty="0">
                <a:latin typeface="Gabriola" panose="04040605051002020D02" pitchFamily="82" charset="0"/>
              </a:rPr>
              <a:t>«Любознательным от </a:t>
            </a:r>
            <a:r>
              <a:rPr lang="ru-RU" sz="2000" dirty="0" smtClean="0">
                <a:latin typeface="Gabriola" panose="04040605051002020D02" pitchFamily="82" charset="0"/>
              </a:rPr>
              <a:t>природы»</a:t>
            </a:r>
          </a:p>
          <a:p>
            <a:pPr marL="0" indent="0" algn="ctr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Рабочая тетрадь</a:t>
            </a:r>
          </a:p>
          <a:p>
            <a:pPr marL="0" indent="0" algn="ctr">
              <a:buNone/>
            </a:pPr>
            <a:endParaRPr lang="ru-RU" sz="2000" dirty="0" smtClean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Редактор: О.В. </a:t>
            </a:r>
            <a:r>
              <a:rPr lang="ru-RU" sz="2000" dirty="0" err="1" smtClean="0">
                <a:latin typeface="Gabriola" panose="04040605051002020D02" pitchFamily="82" charset="0"/>
              </a:rPr>
              <a:t>Удова</a:t>
            </a:r>
            <a:endParaRPr lang="ru-RU" sz="2000" dirty="0" smtClean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Составитель: Е.Д. Черкашина</a:t>
            </a:r>
          </a:p>
          <a:p>
            <a:pPr marL="0" indent="0" algn="ctr">
              <a:buNone/>
            </a:pPr>
            <a:endParaRPr lang="ru-RU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62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ОПЫТ № 8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           «КОМНАТНЫЕ РАСТЕНИЯ»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11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9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«ВОДА»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Смешайте в небольшой емкости две столовые ложки краски и три столовые ложки жидкого мыла и добавьте полстакана воды.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Вставьте соломинку и дуйте в нее, пока не появятся цветные пузыри.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Приложите кусочек бумаги к ним, они лопнут и оставят следы на бумаге.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Полученный результат можно приклеить после высыхания.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" y="1064568"/>
            <a:ext cx="666379" cy="6663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38" b="21021"/>
          <a:stretch/>
        </p:blipFill>
        <p:spPr>
          <a:xfrm>
            <a:off x="427508" y="2072679"/>
            <a:ext cx="5276850" cy="1923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8265368"/>
            <a:ext cx="864096" cy="86409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696765" y="7222401"/>
            <a:ext cx="4604443" cy="1350751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36712" y="7486054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Palatino Linotype" panose="02040502050505030304" pitchFamily="18" charset="0"/>
              </a:rPr>
              <a:t>В атмосфере Земли содержится больше пресной воды, чем во всех реках планеты вместе взятых.</a:t>
            </a:r>
          </a:p>
        </p:txBody>
      </p:sp>
    </p:spTree>
    <p:extLst>
      <p:ext uri="{BB962C8B-B14F-4D97-AF65-F5344CB8AC3E}">
        <p14:creationId xmlns:p14="http://schemas.microsoft.com/office/powerpoint/2010/main" val="1824701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>
                <a:latin typeface="Palatino Linotype" panose="02040502050505030304" pitchFamily="18" charset="0"/>
              </a:rPr>
              <a:t>	ОПЫТ № 9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>
                <a:latin typeface="Palatino Linotype" panose="02040502050505030304" pitchFamily="18" charset="0"/>
              </a:rPr>
              <a:t>	«ВОДА»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20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892" y="1024706"/>
            <a:ext cx="5750396" cy="7856343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10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«МАГНИТ»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      1. Положите на картон 			        металлические скрепки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       под картон поставьте 		магнит, передвигая магнит, понаблюдайте, что происходит.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2. Возьмите стакан,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положите в него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скрепки, и поднесите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к стеклу магнит. Понаблюдайте что происходит.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    3. Заполните стакан водой 		    и повторите предыдущий 		    опыт. Понаблюдайте что 			    происходит. 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96" y="1024706"/>
            <a:ext cx="666379" cy="6663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76"/>
          <a:stretch/>
        </p:blipFill>
        <p:spPr>
          <a:xfrm>
            <a:off x="620688" y="1928664"/>
            <a:ext cx="1951476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3"/>
          <a:stretch/>
        </p:blipFill>
        <p:spPr>
          <a:xfrm>
            <a:off x="4629886" y="3564713"/>
            <a:ext cx="1391402" cy="11722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71" y="5457056"/>
            <a:ext cx="1451926" cy="12841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7905328"/>
            <a:ext cx="864096" cy="864096"/>
          </a:xfrm>
          <a:prstGeom prst="rect">
            <a:avLst/>
          </a:prstGeom>
        </p:spPr>
      </p:pic>
      <p:sp>
        <p:nvSpPr>
          <p:cNvPr id="9" name="Овальная выноска 8"/>
          <p:cNvSpPr/>
          <p:nvPr/>
        </p:nvSpPr>
        <p:spPr>
          <a:xfrm>
            <a:off x="404664" y="6741170"/>
            <a:ext cx="5112568" cy="1444653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0688" y="7028745"/>
            <a:ext cx="453650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dirty="0">
                <a:solidFill>
                  <a:schemeClr val="tx2"/>
                </a:solidFill>
                <a:latin typeface="Palatino Linotype" panose="02040502050505030304" pitchFamily="18" charset="0"/>
              </a:rPr>
              <a:t>Форма магнита в виде подковы сделана не просто так, именно таким образом получалось максимально приблизить и сделать сильнее полюса. Более того, с помощью подковы удобнее и намного легче поднимать тяжёлые металлические предметы.</a:t>
            </a:r>
          </a:p>
        </p:txBody>
      </p:sp>
    </p:spTree>
    <p:extLst>
      <p:ext uri="{BB962C8B-B14F-4D97-AF65-F5344CB8AC3E}">
        <p14:creationId xmlns:p14="http://schemas.microsoft.com/office/powerpoint/2010/main" val="1682124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		     ОПЫТ </a:t>
            </a:r>
            <a:r>
              <a:rPr lang="ru-RU" sz="2000" b="1" dirty="0">
                <a:latin typeface="Palatino Linotype" panose="02040502050505030304" pitchFamily="18" charset="0"/>
              </a:rPr>
              <a:t>№ </a:t>
            </a:r>
            <a:r>
              <a:rPr lang="ru-RU" sz="2000" b="1" dirty="0" smtClean="0">
                <a:latin typeface="Palatino Linotype" panose="02040502050505030304" pitchFamily="18" charset="0"/>
              </a:rPr>
              <a:t>10</a:t>
            </a:r>
          </a:p>
          <a:p>
            <a:pPr marL="0" indent="450000" algn="ctr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	        «МАГНИТ</a:t>
            </a:r>
            <a:r>
              <a:rPr lang="ru-RU" sz="2000" b="1" dirty="0">
                <a:latin typeface="Palatino Linotype" panose="02040502050505030304" pitchFamily="18" charset="0"/>
              </a:rPr>
              <a:t>»</a:t>
            </a:r>
          </a:p>
          <a:p>
            <a:pPr marL="0" indent="450000" algn="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04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b="1" cap="all" dirty="0" smtClean="0">
                <a:latin typeface="Palatino Linotype" panose="02040502050505030304" pitchFamily="18" charset="0"/>
              </a:rPr>
              <a:t>	Опыт № 11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cap="all" dirty="0">
                <a:latin typeface="Palatino Linotype" panose="02040502050505030304" pitchFamily="18" charset="0"/>
              </a:rPr>
              <a:t>	</a:t>
            </a:r>
            <a:r>
              <a:rPr lang="ru-RU" sz="2000" b="1" cap="all" dirty="0" smtClean="0">
                <a:latin typeface="Palatino Linotype" panose="02040502050505030304" pitchFamily="18" charset="0"/>
              </a:rPr>
              <a:t>«Свет»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cap="all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cap="all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cap="all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cap="all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cap="all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cap="all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cap="all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cap="all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cap="all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cap="all" dirty="0">
                <a:latin typeface="Palatino Linotype" panose="02040502050505030304" pitchFamily="18" charset="0"/>
              </a:rPr>
              <a:t>П</a:t>
            </a:r>
            <a:r>
              <a:rPr lang="ru-RU" sz="1800" b="1" dirty="0" smtClean="0">
                <a:latin typeface="Palatino Linotype" panose="02040502050505030304" pitchFamily="18" charset="0"/>
              </a:rPr>
              <a:t>оставьте зеркало в емкость с водой под небольшим углом. Поймайте зеркалом солнечный луч и направьте его на стену.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800" b="1" dirty="0" smtClean="0">
                <a:latin typeface="Palatino Linotype" panose="02040502050505030304" pitchFamily="18" charset="0"/>
              </a:rPr>
              <a:t>Поворачивайте зеркало до тех пор пока не увидите радугу.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1800" b="1" dirty="0" smtClean="0">
                <a:latin typeface="Palatino Linotype" panose="02040502050505030304" pitchFamily="18" charset="0"/>
              </a:rPr>
              <a:t>Ответ на вопрос: «При помощи чего солнечный зайчик становится радужным?» зарисуйте в окне для ответа.</a:t>
            </a:r>
            <a:endParaRPr lang="ru-RU" sz="18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" y="1064568"/>
            <a:ext cx="666379" cy="6663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60" y="2014509"/>
            <a:ext cx="3672408" cy="2423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7905328"/>
            <a:ext cx="864096" cy="86409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04664" y="6741170"/>
            <a:ext cx="5112568" cy="1444653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0688" y="7044134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  <a:latin typeface="Palatino Linotype" panose="02040502050505030304" pitchFamily="18" charset="0"/>
              </a:rPr>
              <a:t>На свете существует лампа, которая горит уже 118 лет! Такая лампа находится в Калифорнии в пожарной части. Она непрерывно горит с 1901 года.</a:t>
            </a:r>
          </a:p>
        </p:txBody>
      </p:sp>
    </p:spTree>
    <p:extLst>
      <p:ext uri="{BB962C8B-B14F-4D97-AF65-F5344CB8AC3E}">
        <p14:creationId xmlns:p14="http://schemas.microsoft.com/office/powerpoint/2010/main" val="3060557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</a:t>
            </a: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ОПЫТ № 11</a:t>
            </a:r>
          </a:p>
          <a:p>
            <a:pPr marL="0" indent="450000" algn="ctr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		«СВЕТ»</a:t>
            </a:r>
          </a:p>
          <a:p>
            <a:pPr marL="0" indent="450000" algn="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96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000" b="1" cap="all" dirty="0" smtClean="0">
                <a:latin typeface="Palatino Linotype" panose="02040502050505030304" pitchFamily="18" charset="0"/>
              </a:rPr>
              <a:t>	Опыт № 12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cap="all" dirty="0">
                <a:latin typeface="Palatino Linotype" panose="02040502050505030304" pitchFamily="18" charset="0"/>
              </a:rPr>
              <a:t>	</a:t>
            </a:r>
            <a:r>
              <a:rPr lang="ru-RU" sz="2000" b="1" cap="all" dirty="0" smtClean="0">
                <a:latin typeface="Palatino Linotype" panose="02040502050505030304" pitchFamily="18" charset="0"/>
              </a:rPr>
              <a:t>«Лед»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b="1" cap="all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cap="all" dirty="0" smtClean="0">
                <a:latin typeface="Palatino Linotype" panose="02040502050505030304" pitchFamily="18" charset="0"/>
              </a:rPr>
              <a:t>		</a:t>
            </a:r>
            <a:r>
              <a:rPr lang="ru-RU" sz="1900" b="1" cap="all" dirty="0" smtClean="0">
                <a:latin typeface="Palatino Linotype" panose="02040502050505030304" pitchFamily="18" charset="0"/>
              </a:rPr>
              <a:t>1. </a:t>
            </a:r>
            <a:r>
              <a:rPr lang="ru-RU" sz="1900" b="1" dirty="0" smtClean="0">
                <a:latin typeface="Palatino Linotype" panose="02040502050505030304" pitchFamily="18" charset="0"/>
              </a:rPr>
              <a:t>Опустите лед в воду.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900" b="1" dirty="0">
                <a:latin typeface="Palatino Linotype" panose="02040502050505030304" pitchFamily="18" charset="0"/>
              </a:rPr>
              <a:t>	</a:t>
            </a:r>
            <a:r>
              <a:rPr lang="ru-RU" sz="1900" b="1" dirty="0" smtClean="0">
                <a:latin typeface="Palatino Linotype" panose="02040502050505030304" pitchFamily="18" charset="0"/>
              </a:rPr>
              <a:t>	2. Нитку положите на край 			стакана, так чтобы она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900" b="1" dirty="0">
                <a:latin typeface="Palatino Linotype" panose="02040502050505030304" pitchFamily="18" charset="0"/>
              </a:rPr>
              <a:t>	</a:t>
            </a:r>
            <a:r>
              <a:rPr lang="ru-RU" sz="1900" b="1" dirty="0" smtClean="0">
                <a:latin typeface="Palatino Linotype" panose="02040502050505030304" pitchFamily="18" charset="0"/>
              </a:rPr>
              <a:t>	одним концом лежала на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900" b="1" dirty="0">
                <a:latin typeface="Palatino Linotype" panose="02040502050505030304" pitchFamily="18" charset="0"/>
              </a:rPr>
              <a:t>	</a:t>
            </a:r>
            <a:r>
              <a:rPr lang="ru-RU" sz="1900" b="1" dirty="0" smtClean="0">
                <a:latin typeface="Palatino Linotype" panose="02040502050505030304" pitchFamily="18" charset="0"/>
              </a:rPr>
              <a:t>	кубике льда, плавающем на поверхности воды.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900" b="1" dirty="0" smtClean="0">
                <a:latin typeface="Palatino Linotype" panose="02040502050505030304" pitchFamily="18" charset="0"/>
              </a:rPr>
              <a:t>3. Насыпьте немного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900" b="1" dirty="0" smtClean="0">
                <a:latin typeface="Palatino Linotype" panose="02040502050505030304" pitchFamily="18" charset="0"/>
              </a:rPr>
              <a:t>соли на лед и подождите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900" b="1" dirty="0" smtClean="0">
                <a:latin typeface="Palatino Linotype" panose="02040502050505030304" pitchFamily="18" charset="0"/>
              </a:rPr>
              <a:t> 5-10 минут.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900" b="1" dirty="0" smtClean="0">
                <a:latin typeface="Palatino Linotype" panose="02040502050505030304" pitchFamily="18" charset="0"/>
              </a:rPr>
              <a:t>	4.  Возьмите за свободный конец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900" b="1" dirty="0">
                <a:latin typeface="Palatino Linotype" panose="02040502050505030304" pitchFamily="18" charset="0"/>
              </a:rPr>
              <a:t>	</a:t>
            </a:r>
            <a:r>
              <a:rPr lang="ru-RU" sz="1900" b="1" dirty="0" smtClean="0">
                <a:latin typeface="Palatino Linotype" panose="02040502050505030304" pitchFamily="18" charset="0"/>
              </a:rPr>
              <a:t>нитки и вытащите кубик льда из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900" b="1" dirty="0">
                <a:latin typeface="Palatino Linotype" panose="02040502050505030304" pitchFamily="18" charset="0"/>
              </a:rPr>
              <a:t>	</a:t>
            </a:r>
            <a:r>
              <a:rPr lang="ru-RU" sz="1900" b="1" dirty="0" smtClean="0">
                <a:latin typeface="Palatino Linotype" panose="02040502050505030304" pitchFamily="18" charset="0"/>
              </a:rPr>
              <a:t>стакана.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19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1600" b="1" dirty="0" smtClean="0">
                <a:latin typeface="Palatino Linotype" panose="02040502050505030304" pitchFamily="18" charset="0"/>
              </a:rPr>
              <a:t>Соль попав на лед, слегка подтапливает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600" b="1" dirty="0">
                <a:latin typeface="Palatino Linotype" panose="02040502050505030304" pitchFamily="18" charset="0"/>
              </a:rPr>
              <a:t>	</a:t>
            </a:r>
            <a:r>
              <a:rPr lang="ru-RU" sz="1600" b="1" dirty="0" smtClean="0">
                <a:latin typeface="Palatino Linotype" panose="02040502050505030304" pitchFamily="18" charset="0"/>
              </a:rPr>
              <a:t> небольшой его участок. В течение 5-10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1600" b="1" dirty="0">
                <a:latin typeface="Palatino Linotype" panose="02040502050505030304" pitchFamily="18" charset="0"/>
              </a:rPr>
              <a:t>	</a:t>
            </a:r>
            <a:r>
              <a:rPr lang="ru-RU" sz="1600" b="1" dirty="0" smtClean="0">
                <a:latin typeface="Palatino Linotype" panose="02040502050505030304" pitchFamily="18" charset="0"/>
              </a:rPr>
              <a:t>минут соль растворяется в воде, а чистая вода на поверхности льда примораживает его.</a:t>
            </a:r>
            <a:endParaRPr lang="ru-RU" sz="1600" b="1" cap="all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cap="all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" y="992560"/>
            <a:ext cx="666379" cy="666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5" y="7905328"/>
            <a:ext cx="864096" cy="86409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404664" y="6799594"/>
            <a:ext cx="4265006" cy="1364793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64704" y="6951801"/>
            <a:ext cx="3456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  <a:latin typeface="Palatino Linotype" panose="02040502050505030304" pitchFamily="18" charset="0"/>
              </a:rPr>
              <a:t>Лед снабжает планету огромным объемом пресной воды и сдерживает глобальный уровень воды в мировом океане от катастрофического повышения.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7" y="2072680"/>
            <a:ext cx="1905266" cy="1295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3555011"/>
            <a:ext cx="1063586" cy="1036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0" y="4756612"/>
            <a:ext cx="658870" cy="163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0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</a:t>
            </a: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ОПЫТ № 12</a:t>
            </a:r>
          </a:p>
          <a:p>
            <a:pPr marL="0" indent="450000" algn="ctr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		«ЛЕД»</a:t>
            </a:r>
          </a:p>
          <a:p>
            <a:pPr marL="0" indent="450000" algn="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62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sz="2800" b="1" dirty="0" smtClean="0">
                <a:latin typeface="Gabriola" panose="04040605051002020D02" pitchFamily="82" charset="0"/>
              </a:rPr>
              <a:t>Опыты дома!</a:t>
            </a:r>
            <a:endParaRPr lang="ru-RU" sz="2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7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Дорогие родители и педагоги!</a:t>
            </a:r>
          </a:p>
          <a:p>
            <a:pPr marL="0" indent="450000" algn="just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Дети по природе своей любопытны и активны. Важно помочь ребенку удовлетворить его любопытство, объяснить законы природы на элементарном научном уровне доступном для детей. Необходимо, максимально используя любознательность детского ума, направить ребенка к познанию мира, развитию творческих способностей.</a:t>
            </a:r>
          </a:p>
          <a:p>
            <a:pPr marL="0" indent="450000" algn="just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Для этого создана рабочая тетрадь, которая поможет детям старшего дошкольного возраста освоить азы экспериментирования. Благодаря тетради, ребенок:</a:t>
            </a:r>
          </a:p>
          <a:p>
            <a:pPr marL="0" indent="450000" algn="just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• научится рассматривать, анализировать и сравнивать различные предметы, явления;</a:t>
            </a:r>
          </a:p>
          <a:p>
            <a:pPr marL="0" indent="450000" algn="just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• научится задавать вопросы, делать предположения и догадки;</a:t>
            </a:r>
          </a:p>
          <a:p>
            <a:pPr marL="0" indent="450000" algn="just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• научится самостоятельно делать выводы, искать ответы на вопросы.</a:t>
            </a:r>
          </a:p>
          <a:p>
            <a:pPr marL="0" indent="450000" algn="just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Работа с тетрадью должна основываться на совместной деятельности ребенка и взрослого. Задания составлены в доступной форме. Занятия могут проводиться как индивидуально, так и с группой детей.</a:t>
            </a:r>
          </a:p>
          <a:p>
            <a:pPr marL="0" indent="450000" algn="just">
              <a:buNone/>
            </a:pPr>
            <a:r>
              <a:rPr lang="ru-RU" sz="2000" dirty="0" smtClean="0">
                <a:latin typeface="Gabriola" panose="04040605051002020D02" pitchFamily="82" charset="0"/>
              </a:rPr>
              <a:t>Не забудьте похвалить малыша за старание! Желаем удачи вам и вашим детям!</a:t>
            </a:r>
            <a:endParaRPr lang="ru-RU" sz="2000" dirty="0"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ru-RU" sz="20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95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712" y="992560"/>
            <a:ext cx="5750396" cy="7856343"/>
          </a:xfrm>
        </p:spPr>
        <p:txBody>
          <a:bodyPr>
            <a:normAutofit/>
          </a:bodyPr>
          <a:lstStyle/>
          <a:p>
            <a:pPr marL="0" indent="450000" algn="just">
              <a:buNone/>
            </a:pPr>
            <a:r>
              <a:rPr lang="ru-RU" sz="2800" b="1" dirty="0" smtClean="0">
                <a:latin typeface="Gabriola" panose="04040605051002020D02" pitchFamily="82" charset="0"/>
              </a:rPr>
              <a:t>Опыты дома!</a:t>
            </a:r>
            <a:endParaRPr lang="ru-RU" sz="28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2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11461" y="1280592"/>
            <a:ext cx="3600400" cy="5760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Gabriola" panose="04040605051002020D02" pitchFamily="82" charset="0"/>
              </a:rPr>
              <a:t>Давай знакомиться!</a:t>
            </a:r>
            <a:endParaRPr lang="ru-RU" sz="3200" dirty="0">
              <a:latin typeface="Gabriola" panose="04040605051002020D02" pitchFamily="8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0312" y="4044664"/>
            <a:ext cx="3397120" cy="414869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84784" y="2000672"/>
            <a:ext cx="3888432" cy="7200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Gabriola" panose="04040605051002020D02" pitchFamily="82" charset="0"/>
              </a:rPr>
              <a:t>Меня зовут «Нолик», ты меня наверное хорошо знаешь, ведь я друг </a:t>
            </a:r>
            <a:r>
              <a:rPr lang="ru-RU" sz="2000" dirty="0" err="1" smtClean="0">
                <a:latin typeface="Gabriola" panose="04040605051002020D02" pitchFamily="82" charset="0"/>
              </a:rPr>
              <a:t>ДимДимыча</a:t>
            </a:r>
            <a:r>
              <a:rPr lang="ru-RU" sz="2000" dirty="0" smtClean="0">
                <a:latin typeface="Gabriola" panose="04040605051002020D02" pitchFamily="82" charset="0"/>
              </a:rPr>
              <a:t> из мультфильма «</a:t>
            </a:r>
            <a:r>
              <a:rPr lang="ru-RU" sz="2000" dirty="0" err="1" smtClean="0">
                <a:latin typeface="Gabriola" panose="04040605051002020D02" pitchFamily="82" charset="0"/>
              </a:rPr>
              <a:t>Фиксики</a:t>
            </a:r>
            <a:r>
              <a:rPr lang="ru-RU" sz="2000" dirty="0" smtClean="0">
                <a:latin typeface="Gabriola" panose="04040605051002020D02" pitchFamily="82" charset="0"/>
              </a:rPr>
              <a:t>»!</a:t>
            </a:r>
          </a:p>
          <a:p>
            <a:r>
              <a:rPr lang="ru-RU" sz="2000" dirty="0" smtClean="0">
                <a:latin typeface="Gabriola" panose="04040605051002020D02" pitchFamily="82" charset="0"/>
              </a:rPr>
              <a:t>Я буду помогать тебе, но для начала давай узнаем что скрывается за значками: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Gabriola" panose="04040605051002020D02" pitchFamily="82" charset="0"/>
              </a:rPr>
              <a:t>	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Gabriola" panose="04040605051002020D02" pitchFamily="82" charset="0"/>
              </a:rPr>
              <a:t>	</a:t>
            </a:r>
            <a:r>
              <a:rPr lang="ru-RU" sz="2000" dirty="0" smtClean="0">
                <a:latin typeface="Gabriola" panose="04040605051002020D02" pitchFamily="82" charset="0"/>
              </a:rPr>
              <a:t>  - </a:t>
            </a:r>
            <a:r>
              <a:rPr lang="ru-RU" sz="2400" dirty="0" smtClean="0">
                <a:latin typeface="Gabriola" panose="04040605051002020D02" pitchFamily="82" charset="0"/>
              </a:rPr>
              <a:t>задание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Gabriola" panose="04040605051002020D02" pitchFamily="82" charset="0"/>
              </a:rPr>
              <a:t>		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Gabriola" panose="04040605051002020D02" pitchFamily="82" charset="0"/>
              </a:rPr>
              <a:t>	 </a:t>
            </a:r>
            <a:r>
              <a:rPr lang="ru-RU" sz="2400" dirty="0" smtClean="0">
                <a:latin typeface="Gabriola" panose="04040605051002020D02" pitchFamily="82" charset="0"/>
              </a:rPr>
              <a:t>          - ответ</a:t>
            </a:r>
          </a:p>
          <a:p>
            <a:pPr>
              <a:spcBef>
                <a:spcPts val="0"/>
              </a:spcBef>
            </a:pPr>
            <a:endParaRPr lang="ru-RU" sz="2400" dirty="0">
              <a:latin typeface="Gabriola" panose="04040605051002020D02" pitchFamily="82" charset="0"/>
            </a:endParaRP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Gabriola" panose="04040605051002020D02" pitchFamily="82" charset="0"/>
              </a:rPr>
              <a:t>	    	  - факты</a:t>
            </a:r>
          </a:p>
          <a:p>
            <a:pPr>
              <a:spcBef>
                <a:spcPts val="0"/>
              </a:spcBef>
            </a:pPr>
            <a:endParaRPr lang="ru-RU" sz="2400" dirty="0" smtClean="0">
              <a:latin typeface="Gabriola" panose="04040605051002020D02" pitchFamily="82" charset="0"/>
            </a:endParaRPr>
          </a:p>
          <a:p>
            <a:r>
              <a:rPr lang="ru-RU" sz="2000" dirty="0" smtClean="0">
                <a:latin typeface="Gabriola" panose="04040605051002020D02" pitchFamily="82" charset="0"/>
              </a:rPr>
              <a:t>После выполнения задания отметь тот значок который считаешь нужным: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latin typeface="Gabriola" panose="04040605051002020D02" pitchFamily="82" charset="0"/>
              </a:rPr>
              <a:t>	   - трудно</a:t>
            </a:r>
          </a:p>
          <a:p>
            <a:pPr>
              <a:spcBef>
                <a:spcPts val="0"/>
              </a:spcBef>
            </a:pPr>
            <a:endParaRPr lang="ru-RU" sz="2400" dirty="0" smtClean="0">
              <a:latin typeface="Gabriola" panose="04040605051002020D02" pitchFamily="82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Gabriola" panose="04040605051002020D02" pitchFamily="82" charset="0"/>
              </a:rPr>
              <a:t>	</a:t>
            </a:r>
            <a:r>
              <a:rPr lang="ru-RU" sz="2000" dirty="0">
                <a:latin typeface="Gabriola" panose="04040605051002020D02" pitchFamily="82" charset="0"/>
              </a:rPr>
              <a:t> </a:t>
            </a:r>
            <a:r>
              <a:rPr lang="ru-RU" sz="2000" dirty="0" smtClean="0">
                <a:latin typeface="Gabriola" panose="04040605051002020D02" pitchFamily="82" charset="0"/>
              </a:rPr>
              <a:t>       -  </a:t>
            </a:r>
            <a:r>
              <a:rPr lang="ru-RU" sz="2400" dirty="0" smtClean="0">
                <a:latin typeface="Gabriola" panose="04040605051002020D02" pitchFamily="82" charset="0"/>
              </a:rPr>
              <a:t>были затруднения</a:t>
            </a:r>
          </a:p>
          <a:p>
            <a:pPr>
              <a:spcBef>
                <a:spcPts val="0"/>
              </a:spcBef>
            </a:pPr>
            <a:endParaRPr lang="ru-RU" sz="2000" dirty="0" smtClean="0">
              <a:latin typeface="Gabriola" panose="04040605051002020D02" pitchFamily="82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000" dirty="0" smtClean="0">
                <a:latin typeface="Gabriola" panose="04040605051002020D02" pitchFamily="82" charset="0"/>
              </a:rPr>
              <a:t>	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2000" dirty="0">
                <a:latin typeface="Gabriola" panose="04040605051002020D02" pitchFamily="82" charset="0"/>
              </a:rPr>
              <a:t>	 </a:t>
            </a:r>
            <a:r>
              <a:rPr lang="ru-RU" sz="2000" dirty="0" smtClean="0">
                <a:latin typeface="Gabriola" panose="04040605051002020D02" pitchFamily="82" charset="0"/>
              </a:rPr>
              <a:t>                   </a:t>
            </a:r>
            <a:r>
              <a:rPr lang="ru-RU" sz="2400" dirty="0" smtClean="0">
                <a:latin typeface="Gabriola" panose="04040605051002020D02" pitchFamily="82" charset="0"/>
              </a:rPr>
              <a:t>- легко</a:t>
            </a:r>
          </a:p>
          <a:p>
            <a:endParaRPr lang="ru-RU" sz="2000" dirty="0">
              <a:latin typeface="Gabriola" panose="04040605051002020D02" pitchFamily="82" charset="0"/>
            </a:endParaRPr>
          </a:p>
          <a:p>
            <a:endParaRPr lang="ru-RU" sz="2000" dirty="0">
              <a:latin typeface="Gabriola" panose="04040605051002020D02" pitchFamily="8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98" y="3747358"/>
            <a:ext cx="666379" cy="6663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78" y="4413737"/>
            <a:ext cx="918397" cy="9183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80" y="5028397"/>
            <a:ext cx="864096" cy="8640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61" y="6856851"/>
            <a:ext cx="908539" cy="4732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49" y="7330074"/>
            <a:ext cx="969249" cy="8807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84" y="8203615"/>
            <a:ext cx="828184" cy="8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0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1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«ВОЗДУХ»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Возьмите воздушный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шарик, наденьте его на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горлышко пустой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пластиковой бутылки.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2. Поместите бутылку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в емкость с горячей водой…</a:t>
            </a:r>
          </a:p>
          <a:p>
            <a:pPr marL="457200" indent="-457200" algn="just">
              <a:spcBef>
                <a:spcPts val="0"/>
              </a:spcBef>
              <a:buAutoNum type="arabicPeriod"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3. Шарик начнет надуваться!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4. После того как шарик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надулся, опустите бутылку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с холодной водой, шарик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начнет сдуваться!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	</a:t>
            </a: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" y="1064568"/>
            <a:ext cx="666379" cy="6663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4" r="34368" b="1533"/>
          <a:stretch/>
        </p:blipFill>
        <p:spPr>
          <a:xfrm>
            <a:off x="5162525" y="1993455"/>
            <a:ext cx="706953" cy="20254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500642"/>
            <a:ext cx="1606765" cy="10111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4" r="34368" b="1533"/>
          <a:stretch/>
        </p:blipFill>
        <p:spPr>
          <a:xfrm>
            <a:off x="990837" y="5342151"/>
            <a:ext cx="555846" cy="15925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10"/>
          <a:stretch/>
        </p:blipFill>
        <p:spPr>
          <a:xfrm rot="540000">
            <a:off x="824615" y="4512071"/>
            <a:ext cx="888290" cy="10320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4" r="34368" b="1533"/>
          <a:stretch/>
        </p:blipFill>
        <p:spPr>
          <a:xfrm>
            <a:off x="4980073" y="6681192"/>
            <a:ext cx="555846" cy="159256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44" y="5753300"/>
            <a:ext cx="1080120" cy="1080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3" y="8049344"/>
            <a:ext cx="864096" cy="864096"/>
          </a:xfrm>
          <a:prstGeom prst="rect">
            <a:avLst/>
          </a:prstGeom>
        </p:spPr>
      </p:pic>
      <p:sp>
        <p:nvSpPr>
          <p:cNvPr id="16" name="Овальная выноска 15"/>
          <p:cNvSpPr/>
          <p:nvPr/>
        </p:nvSpPr>
        <p:spPr>
          <a:xfrm>
            <a:off x="586433" y="6941515"/>
            <a:ext cx="3526789" cy="1446494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104922" y="7041232"/>
            <a:ext cx="26949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В среднем человек </a:t>
            </a:r>
            <a:endParaRPr lang="ru-RU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ежедневно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потребляет 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порядка </a:t>
            </a:r>
            <a:endParaRPr lang="ru-RU" sz="2000" dirty="0" smtClean="0">
              <a:solidFill>
                <a:srgbClr val="002060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20 </a:t>
            </a:r>
            <a:r>
              <a:rPr lang="ru-RU" sz="2000" dirty="0">
                <a:solidFill>
                  <a:srgbClr val="002060"/>
                </a:solidFill>
                <a:latin typeface="Palatino Linotype" panose="02040502050505030304" pitchFamily="18" charset="0"/>
              </a:rPr>
              <a:t>кг воздуха</a:t>
            </a:r>
            <a:r>
              <a:rPr lang="ru-RU" sz="2000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7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1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«ВОЗДУХ»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29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2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«	ПОЧВА»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Наблюдение: 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Рассмотрите почву. Скажите какого она цвета?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С помощью лупы изучите состав почвы.</a:t>
            </a: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		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	Опыт: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  	1.  Возьмите стакан с 				водой.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	2. Бросьте в стакан 				немного почвы.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		3. Что вы видите?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		4. Какой вывод 				можно сделать?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1064568"/>
            <a:ext cx="666379" cy="6663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17459" r="64598" b="8672"/>
          <a:stretch/>
        </p:blipFill>
        <p:spPr>
          <a:xfrm>
            <a:off x="924731" y="3855798"/>
            <a:ext cx="1702907" cy="3085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3" y="8049344"/>
            <a:ext cx="864096" cy="86409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586433" y="6941515"/>
            <a:ext cx="4210719" cy="1594484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6178" y="7046259"/>
            <a:ext cx="34112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Palatino Linotype" panose="02040502050505030304" pitchFamily="18" charset="0"/>
              </a:rPr>
              <a:t> Почва — является наиболее благоприятным субстратом или средой обитания для подавляющего большинства живых существ — микроорганизмов, животных и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22120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1834" y="1036105"/>
            <a:ext cx="5750396" cy="7856343"/>
          </a:xfrm>
        </p:spPr>
        <p:txBody>
          <a:bodyPr>
            <a:normAutofit/>
          </a:bodyPr>
          <a:lstStyle/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2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>
                <a:latin typeface="Palatino Linotype" panose="02040502050505030304" pitchFamily="18" charset="0"/>
              </a:rPr>
              <a:t>	</a:t>
            </a:r>
            <a:r>
              <a:rPr lang="ru-RU" sz="2000" b="1" dirty="0" smtClean="0">
                <a:latin typeface="Palatino Linotype" panose="02040502050505030304" pitchFamily="18" charset="0"/>
              </a:rPr>
              <a:t>«ПОЧВА»</a:t>
            </a: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ctr" defTabSz="204788">
              <a:spcBef>
                <a:spcPts val="0"/>
              </a:spcBef>
              <a:buNone/>
              <a:tabLst>
                <a:tab pos="3405188" algn="l"/>
                <a:tab pos="3673475" algn="l"/>
              </a:tabLst>
            </a:pPr>
            <a:r>
              <a:rPr lang="ru-RU" sz="2000" b="1" dirty="0" smtClean="0">
                <a:latin typeface="Palatino Linotype" panose="02040502050505030304" pitchFamily="18" charset="0"/>
              </a:rPr>
              <a:t>Оцени задание!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997" y="1064568"/>
            <a:ext cx="666379" cy="6663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89" y="2072680"/>
            <a:ext cx="918397" cy="9183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84784" y="2072680"/>
            <a:ext cx="5112568" cy="460851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372" y="7770328"/>
            <a:ext cx="908539" cy="473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12" y="7499226"/>
            <a:ext cx="969249" cy="880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13" y="7499226"/>
            <a:ext cx="828184" cy="8281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005177"/>
            <a:ext cx="1253073" cy="15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5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992560"/>
            <a:ext cx="5750396" cy="7856343"/>
          </a:xfrm>
        </p:spPr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ОПЫТ № 3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	«ВЕТЕР»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По карте-схеме соберите кораблик, который отправиться в путешествие.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r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Опыт:</a:t>
            </a:r>
          </a:p>
          <a:p>
            <a:pPr marL="457200" indent="-457200" algn="r">
              <a:spcBef>
                <a:spcPts val="0"/>
              </a:spcBef>
              <a:buAutoNum type="arabicPeriod"/>
            </a:pPr>
            <a:r>
              <a:rPr lang="ru-RU" sz="2000" b="1" dirty="0" smtClean="0">
                <a:latin typeface="Palatino Linotype" panose="02040502050505030304" pitchFamily="18" charset="0"/>
              </a:rPr>
              <a:t>Приготовьте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большую емкость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 с водой.</a:t>
            </a:r>
          </a:p>
          <a:p>
            <a:pPr marL="0" indent="450000" algn="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2. </a:t>
            </a:r>
            <a:r>
              <a:rPr lang="ru-RU" sz="2000" b="1" dirty="0">
                <a:latin typeface="Palatino Linotype" panose="02040502050505030304" pitchFamily="18" charset="0"/>
              </a:rPr>
              <a:t>Возьмите </a:t>
            </a:r>
            <a:r>
              <a:rPr lang="ru-RU" sz="2000" b="1" dirty="0" smtClean="0">
                <a:latin typeface="Palatino Linotype" panose="02040502050505030304" pitchFamily="18" charset="0"/>
              </a:rPr>
              <a:t>ваш</a:t>
            </a:r>
          </a:p>
          <a:p>
            <a:pPr marL="0" indent="450000" algn="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 </a:t>
            </a:r>
            <a:r>
              <a:rPr lang="ru-RU" sz="2000" b="1" dirty="0">
                <a:latin typeface="Palatino Linotype" panose="02040502050505030304" pitchFamily="18" charset="0"/>
              </a:rPr>
              <a:t>получившийся </a:t>
            </a: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кораблик. </a:t>
            </a:r>
          </a:p>
          <a:p>
            <a:pPr marL="0" indent="450000" algn="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И отпустите</a:t>
            </a:r>
          </a:p>
          <a:p>
            <a:pPr marL="0" indent="450000" algn="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 его в воду.</a:t>
            </a:r>
          </a:p>
          <a:p>
            <a:pPr marL="0" indent="450000" algn="r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  <a:p>
            <a:pPr marL="0" indent="450000" algn="r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r">
              <a:spcBef>
                <a:spcPts val="0"/>
              </a:spcBef>
              <a:buNone/>
            </a:pPr>
            <a:r>
              <a:rPr lang="ru-RU" sz="2000" b="1" dirty="0" smtClean="0">
                <a:latin typeface="Palatino Linotype" panose="02040502050505030304" pitchFamily="18" charset="0"/>
              </a:rPr>
              <a:t>3. Что нужно сделать чтобы кораблик поплыл?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 smtClean="0">
              <a:latin typeface="Palatino Linotype" panose="0204050205050503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1" y="1064568"/>
            <a:ext cx="666379" cy="6663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" y="2809027"/>
            <a:ext cx="2794341" cy="346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3" y="8049344"/>
            <a:ext cx="864096" cy="864096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586433" y="6941515"/>
            <a:ext cx="4210719" cy="1594484"/>
          </a:xfrm>
          <a:prstGeom prst="wedgeEllipseCallou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6178" y="7046259"/>
            <a:ext cx="3411227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>
                <a:solidFill>
                  <a:schemeClr val="tx2"/>
                </a:solidFill>
                <a:latin typeface="Palatino Linotype" panose="02040502050505030304" pitchFamily="18" charset="0"/>
              </a:rPr>
              <a:t>Ветер у поверхности земли измеряют флюгером, а на высотах – специальным резиновым шаром, который наполняется водородом</a:t>
            </a:r>
            <a:r>
              <a:rPr lang="ru-RU" sz="1700" dirty="0" smtClean="0">
                <a:solidFill>
                  <a:schemeClr val="tx2"/>
                </a:solidFill>
                <a:latin typeface="Palatino Linotype" panose="02040502050505030304" pitchFamily="18" charset="0"/>
              </a:rPr>
              <a:t>.</a:t>
            </a:r>
            <a:endParaRPr lang="ru-RU" sz="1700" dirty="0">
              <a:solidFill>
                <a:schemeClr val="tx2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665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579</Words>
  <Application>Microsoft Office PowerPoint</Application>
  <PresentationFormat>Лист A4 (210x297 мм)</PresentationFormat>
  <Paragraphs>466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РАБОЧАЯ ТЕТРАДЬ для детей старшего дошкольного возраста «Любознательным от природы»</vt:lpstr>
      <vt:lpstr>Презентация PowerPoint</vt:lpstr>
      <vt:lpstr>Презентация PowerPoint</vt:lpstr>
      <vt:lpstr>Давай знакомиться!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56</cp:revision>
  <dcterms:created xsi:type="dcterms:W3CDTF">2021-01-10T14:17:32Z</dcterms:created>
  <dcterms:modified xsi:type="dcterms:W3CDTF">2022-03-31T10:40:05Z</dcterms:modified>
</cp:coreProperties>
</file>