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9"/>
  </p:handoutMasterIdLst>
  <p:sldIdLst>
    <p:sldId id="256" r:id="rId2"/>
    <p:sldId id="263" r:id="rId3"/>
    <p:sldId id="264" r:id="rId4"/>
    <p:sldId id="267" r:id="rId5"/>
    <p:sldId id="265" r:id="rId6"/>
    <p:sldId id="266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2C7C62C-6075-426B-B9CE-B65FA7FF71B9}">
          <p14:sldIdLst>
            <p14:sldId id="256"/>
            <p14:sldId id="263"/>
            <p14:sldId id="264"/>
            <p14:sldId id="267"/>
            <p14:sldId id="265"/>
            <p14:sldId id="266"/>
            <p14:sldId id="26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5896"/>
    <a:srgbClr val="EB752B"/>
    <a:srgbClr val="F1F1F1"/>
    <a:srgbClr val="C6D4DF"/>
    <a:srgbClr val="F3F0ED"/>
    <a:srgbClr val="E1DAD2"/>
    <a:srgbClr val="FEFEFE"/>
    <a:srgbClr val="C1C9CD"/>
    <a:srgbClr val="7C96A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326" y="-11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D9794-A4CC-42D0-9A65-24C6B9EF4076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D9794-A4CC-42D0-9A65-24C6B9EF4076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D9794-A4CC-42D0-9A65-24C6B9EF4076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D9794-A4CC-42D0-9A65-24C6B9EF4076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D9794-A4CC-42D0-9A65-24C6B9EF4076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D9794-A4CC-42D0-9A65-24C6B9EF4076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D9794-A4CC-42D0-9A65-24C6B9EF4076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D9794-A4CC-42D0-9A65-24C6B9EF4076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D9794-A4CC-42D0-9A65-24C6B9EF4076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D9794-A4CC-42D0-9A65-24C6B9EF4076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D9794-A4CC-42D0-9A65-24C6B9EF4076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BD9794-A4CC-42D0-9A65-24C6B9EF4076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5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3"/>
          <a:stretch/>
        </p:blipFill>
        <p:spPr>
          <a:xfrm>
            <a:off x="0" y="5451770"/>
            <a:ext cx="2291784" cy="14062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0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3487479"/>
            <a:ext cx="9144000" cy="19532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734206"/>
            <a:ext cx="9143999" cy="5123794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29"/>
          <p:cNvSpPr/>
          <p:nvPr/>
        </p:nvSpPr>
        <p:spPr>
          <a:xfrm>
            <a:off x="0" y="0"/>
            <a:ext cx="9144000" cy="171701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МЕТОДИЧЕСКАЯ РАЗРАБОТКА И ТРЕБОВАНИЯ, ПРЕДЪЯВЛЯЕМЫЕ К НЕЙ</a:t>
            </a:r>
            <a:endParaRPr lang="en-US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30936" y="4582758"/>
            <a:ext cx="76167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Составила: ст.воспитатель Гамбург О.Н.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2"/>
          <p:cNvGrpSpPr>
            <a:grpSpLocks/>
          </p:cNvGrpSpPr>
          <p:nvPr/>
        </p:nvGrpSpPr>
        <p:grpSpPr bwMode="auto">
          <a:xfrm>
            <a:off x="2019300" y="-1973207"/>
            <a:ext cx="5105400" cy="350"/>
            <a:chOff x="1248" y="3230"/>
            <a:chExt cx="3216" cy="350"/>
          </a:xfrm>
        </p:grpSpPr>
        <p:sp>
          <p:nvSpPr>
            <p:cNvPr id="29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1" name="Text Box 25"/>
            <p:cNvSpPr txBox="1">
              <a:spLocks noChangeArrowheads="1"/>
            </p:cNvSpPr>
            <p:nvPr/>
          </p:nvSpPr>
          <p:spPr bwMode="gray">
            <a:xfrm>
              <a:off x="2256" y="3272"/>
              <a:ext cx="14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2400" dirty="0"/>
                <a:t>Click to add Title</a:t>
              </a:r>
            </a:p>
          </p:txBody>
        </p:sp>
        <p:sp>
          <p:nvSpPr>
            <p:cNvPr id="32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31228" y="336331"/>
            <a:ext cx="837674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Методическая разработка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пособие, раскрывающее формы, средства, методы обучения, элементы современных педагогических технологий или сами технологии обучения и воспитания применительно к конкретной теме урока, теме учебной программы, преподаванию курса в целом.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Методическая разработка может быть как индивидуальной, так и коллективной работой.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0208" y="2039007"/>
            <a:ext cx="717856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i="1" u="sng" dirty="0" smtClean="0"/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Методическая разработка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издание, содержащее конкретные материалы в помощь по проведению какого-либо мероприятия, сочетающее описание последовательности действий, отражающих ход его проведения, с методическими советами по его организации.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1229" y="3016469"/>
            <a:ext cx="81244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i="1" u="sng" dirty="0" smtClean="0"/>
          </a:p>
          <a:p>
            <a:endParaRPr lang="ru-RU" b="1" i="1" u="sng" dirty="0" smtClean="0"/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Методическая разработка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логично структурированный и подробно описанный ход проведения учебного занятия, мероприятия. Описание последовательности действий должно также включать поставленные педагогом цели, средства их достижения, ожидаемые результаты и сопровождаться соответствующими методическими советами.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410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019300" y="-1973207"/>
            <a:ext cx="5105400" cy="350"/>
            <a:chOff x="1248" y="3230"/>
            <a:chExt cx="3216" cy="350"/>
          </a:xfrm>
        </p:grpSpPr>
        <p:sp>
          <p:nvSpPr>
            <p:cNvPr id="29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1" name="Text Box 25"/>
            <p:cNvSpPr txBox="1">
              <a:spLocks noChangeArrowheads="1"/>
            </p:cNvSpPr>
            <p:nvPr/>
          </p:nvSpPr>
          <p:spPr bwMode="gray">
            <a:xfrm>
              <a:off x="2256" y="3272"/>
              <a:ext cx="14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2400" dirty="0"/>
                <a:t>Click to add Title</a:t>
              </a:r>
            </a:p>
          </p:txBody>
        </p:sp>
        <p:sp>
          <p:nvSpPr>
            <p:cNvPr id="32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73270" y="546538"/>
            <a:ext cx="836623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Методическая разработка может представлять собой: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разработку конкретного занятия;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разработку серии занятий;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разработку темы программы;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разработку частной (авторской) методики преподавания дисциплины;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разработку общей методики преподавания дисциплин;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разработку новых форм, методов или средств обучения и воспитания;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методические разработки, связанные с изменением материально-технических условий преподавания дисциплины;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методические разработки, связанные с новыми учебными специальностями, интегрированными специальностями;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410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019300" y="-1973207"/>
            <a:ext cx="5105400" cy="350"/>
            <a:chOff x="1248" y="3230"/>
            <a:chExt cx="3216" cy="350"/>
          </a:xfrm>
        </p:grpSpPr>
        <p:sp>
          <p:nvSpPr>
            <p:cNvPr id="29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1" name="Text Box 25"/>
            <p:cNvSpPr txBox="1">
              <a:spLocks noChangeArrowheads="1"/>
            </p:cNvSpPr>
            <p:nvPr/>
          </p:nvSpPr>
          <p:spPr bwMode="gray">
            <a:xfrm>
              <a:off x="2256" y="3272"/>
              <a:ext cx="14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2400" dirty="0"/>
                <a:t>Click to add Title</a:t>
              </a:r>
            </a:p>
          </p:txBody>
        </p:sp>
        <p:sp>
          <p:nvSpPr>
            <p:cNvPr id="32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662153" y="557048"/>
            <a:ext cx="754642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методических рекомендаций.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как вид методической продукции включают: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титульный лист;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аннотацию;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сведения об авторе (авторах);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пояснительную записку;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содержание;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список рекомендуемой литературы по данной теме;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приложения (при необходимости).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410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019300" y="-1973207"/>
            <a:ext cx="5105400" cy="350"/>
            <a:chOff x="1248" y="3230"/>
            <a:chExt cx="3216" cy="350"/>
          </a:xfrm>
        </p:grpSpPr>
        <p:sp>
          <p:nvSpPr>
            <p:cNvPr id="29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1" name="Text Box 25"/>
            <p:cNvSpPr txBox="1">
              <a:spLocks noChangeArrowheads="1"/>
            </p:cNvSpPr>
            <p:nvPr/>
          </p:nvSpPr>
          <p:spPr bwMode="gray">
            <a:xfrm>
              <a:off x="2256" y="3272"/>
              <a:ext cx="14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2400" dirty="0"/>
                <a:t>Click to add Title</a:t>
              </a:r>
            </a:p>
          </p:txBody>
        </p:sp>
        <p:sp>
          <p:nvSpPr>
            <p:cNvPr id="32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20718" y="147145"/>
            <a:ext cx="848184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u="sng" dirty="0" smtClean="0">
                <a:cs typeface="Times New Roman" pitchFamily="18" charset="0"/>
              </a:rPr>
              <a:t>Требования к МР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методическая разработка должна раскрывать вопрос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«Как учить?»;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МР должна содержать конкретные материалы, которые может использовать педагог в своей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работе; 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МР должно четко соответствовать теме и цели;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авторские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(частные) методики не должны повторять содержание учебников и учебных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материал должен быть систематизирован, изложен максимально просто и четко;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язык методической разработки должен быть четким, лаконичным, грамотным, убедительным;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рекомендуемые методы, методические приемы, формы и средства обучения должны обосноваться ссылками на свой педагогический опыт;</a:t>
            </a:r>
          </a:p>
        </p:txBody>
      </p:sp>
    </p:spTree>
    <p:extLst>
      <p:ext uri="{BB962C8B-B14F-4D97-AF65-F5344CB8AC3E}">
        <p14:creationId xmlns:p14="http://schemas.microsoft.com/office/powerpoint/2010/main" val="4172410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019300" y="-1973207"/>
            <a:ext cx="5105400" cy="350"/>
            <a:chOff x="1248" y="3230"/>
            <a:chExt cx="3216" cy="350"/>
          </a:xfrm>
        </p:grpSpPr>
        <p:sp>
          <p:nvSpPr>
            <p:cNvPr id="29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1" name="Text Box 25"/>
            <p:cNvSpPr txBox="1">
              <a:spLocks noChangeArrowheads="1"/>
            </p:cNvSpPr>
            <p:nvPr/>
          </p:nvSpPr>
          <p:spPr bwMode="gray">
            <a:xfrm>
              <a:off x="2256" y="3272"/>
              <a:ext cx="14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2400" dirty="0"/>
                <a:t>Click to add Title</a:t>
              </a:r>
            </a:p>
          </p:txBody>
        </p:sp>
        <p:sp>
          <p:nvSpPr>
            <p:cNvPr id="32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72966" y="157654"/>
            <a:ext cx="7546427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u="sng" dirty="0" smtClean="0"/>
          </a:p>
          <a:p>
            <a:pPr algn="ctr"/>
            <a:r>
              <a:rPr lang="ru-RU" sz="2000" b="1" u="sng" dirty="0" smtClean="0"/>
              <a:t>Инструкция по написанию методической разработки</a:t>
            </a:r>
          </a:p>
          <a:p>
            <a:pPr algn="ctr"/>
            <a:endParaRPr lang="ru-RU" sz="2000" u="sng" dirty="0" smtClean="0"/>
          </a:p>
          <a:p>
            <a:pPr algn="ctr"/>
            <a:endParaRPr lang="ru-RU" sz="2000" u="sng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темы методической разработки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Титульный лист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Аннотация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Введение (пояснительная записка) Проблема , Задачи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Основная часть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Список использованных источников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Приложение</a:t>
            </a: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2410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019300" y="-1973207"/>
            <a:ext cx="5105400" cy="350"/>
            <a:chOff x="1248" y="3230"/>
            <a:chExt cx="3216" cy="350"/>
          </a:xfrm>
        </p:grpSpPr>
        <p:sp>
          <p:nvSpPr>
            <p:cNvPr id="29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1" name="Text Box 25"/>
            <p:cNvSpPr txBox="1">
              <a:spLocks noChangeArrowheads="1"/>
            </p:cNvSpPr>
            <p:nvPr/>
          </p:nvSpPr>
          <p:spPr bwMode="gray">
            <a:xfrm>
              <a:off x="2256" y="3272"/>
              <a:ext cx="14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2400" dirty="0"/>
                <a:t>Click to add Title</a:t>
              </a:r>
            </a:p>
          </p:txBody>
        </p:sp>
        <p:sp>
          <p:nvSpPr>
            <p:cNvPr id="32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480441" y="2438400"/>
            <a:ext cx="4996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4106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769</TotalTime>
  <Words>188</Words>
  <Application>Microsoft Office PowerPoint</Application>
  <PresentationFormat>Экран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PJSC "New Engineering Technologies"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Admin</cp:lastModifiedBy>
  <cp:revision>172</cp:revision>
  <dcterms:created xsi:type="dcterms:W3CDTF">2016-11-18T14:12:19Z</dcterms:created>
  <dcterms:modified xsi:type="dcterms:W3CDTF">2023-03-24T02:48:59Z</dcterms:modified>
</cp:coreProperties>
</file>