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65" r:id="rId5"/>
    <p:sldId id="284" r:id="rId6"/>
    <p:sldId id="298" r:id="rId7"/>
    <p:sldId id="270" r:id="rId8"/>
    <p:sldId id="293" r:id="rId9"/>
    <p:sldId id="275" r:id="rId10"/>
    <p:sldId id="277" r:id="rId11"/>
    <p:sldId id="287" r:id="rId12"/>
    <p:sldId id="288" r:id="rId13"/>
    <p:sldId id="289" r:id="rId14"/>
    <p:sldId id="297" r:id="rId15"/>
    <p:sldId id="292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3" autoAdjust="0"/>
  </p:normalViewPr>
  <p:slideViewPr>
    <p:cSldViewPr snapToGrid="0" showGuides="1">
      <p:cViewPr varScale="1">
        <p:scale>
          <a:sx n="59" d="100"/>
          <a:sy n="59" d="100"/>
        </p:scale>
        <p:origin x="6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90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15.12.2021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3201416"/>
          </a:xfrm>
        </p:spPr>
        <p:txBody>
          <a:bodyPr rtlCol="0"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МАДОУ №35</a:t>
            </a:r>
            <a:br>
              <a:rPr lang="ru-RU" sz="1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взаимодействия с семьями воспитанников с целью позитивной социализации детей раннего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33870"/>
          </a:xfrm>
        </p:spPr>
        <p:txBody>
          <a:bodyPr rtlCol="0">
            <a:normAutofit/>
          </a:bodyPr>
          <a:lstStyle/>
          <a:p>
            <a:pPr algn="r" rtl="0"/>
            <a:endParaRPr lang="ru-RU" dirty="0" smtClean="0"/>
          </a:p>
          <a:p>
            <a:pPr algn="r" rtl="0"/>
            <a:endParaRPr lang="ru-RU" dirty="0"/>
          </a:p>
          <a:p>
            <a:pPr algn="r" rtl="0"/>
            <a:endParaRPr lang="ru-RU" dirty="0" smtClean="0"/>
          </a:p>
          <a:p>
            <a:pPr algn="r" rtl="0"/>
            <a:r>
              <a:rPr lang="ru-RU" sz="2800" dirty="0" smtClean="0"/>
              <a:t>Воспитатель: </a:t>
            </a:r>
            <a:endParaRPr lang="ru-RU" sz="2800" dirty="0" smtClean="0"/>
          </a:p>
          <a:p>
            <a:pPr algn="r" rtl="0"/>
            <a:r>
              <a:rPr lang="ru-RU" sz="2800" dirty="0" err="1" smtClean="0"/>
              <a:t>Хабибулина</a:t>
            </a:r>
            <a:r>
              <a:rPr lang="ru-RU" sz="2800" dirty="0" smtClean="0"/>
              <a:t> </a:t>
            </a:r>
            <a:r>
              <a:rPr lang="ru-RU" sz="2800" dirty="0" smtClean="0"/>
              <a:t>Любовь Николаевна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«Ожерелье любимых семейных игр»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105" y="1027906"/>
            <a:ext cx="6551466" cy="339951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обобщение опыта семейного воспитания через создание родителями картотеки популярных в их семьях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897" y="2635216"/>
            <a:ext cx="3124202" cy="462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2823" y="548226"/>
            <a:ext cx="3299548" cy="4458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91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457200"/>
            <a:ext cx="10817352" cy="566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Кейс-технология. Разбор ситуаций.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473" y="1316736"/>
            <a:ext cx="5676483" cy="45443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9264" y="2551836"/>
            <a:ext cx="460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roprikol.ru/wp-content/uploads/2019/07/chelovechki-prikolnye-kartinki-30-650x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4823154"/>
            <a:ext cx="4763548" cy="175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0353" y="2101850"/>
            <a:ext cx="5047488" cy="2751454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технологии включает в себя: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 (введение) и распределение ролей; 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заданий (этапы прохождения, список вопросов и т. д.);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выполнения поставленной задачи 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 (приз).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079" y="708355"/>
            <a:ext cx="4854257" cy="1078992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Кейс - технология — это разбор ситуации или конкретного случая, деловая игра.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0352" y="2101850"/>
            <a:ext cx="5047488" cy="37592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технологии включает в себя: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 (введение) и распределение ролей; 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заданий (этапы прохождения, список вопросов и т. д.);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выполнения поставленной задачи 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 (приз).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8396" y="740664"/>
            <a:ext cx="5056696" cy="3776472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кейс - технологиям относятся: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ситуационного анализа (метод анализа конкретных ситуаций, ситуационные задачи и упражнения; кейс-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фотокейсы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кейс иллюстрации);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инцидента;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ситуационно-ролевых игр;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разбора деловой корреспонденции; 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1572769"/>
            <a:ext cx="9747504" cy="2678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Готовы к сотрудничеству!</a:t>
            </a:r>
            <a:br>
              <a:rPr lang="ru-RU" dirty="0" smtClean="0"/>
            </a:br>
            <a:r>
              <a:rPr lang="ru-RU" dirty="0" smtClean="0"/>
              <a:t>8(96137)74092.</a:t>
            </a:r>
            <a:br>
              <a:rPr lang="ru-RU" dirty="0" smtClean="0"/>
            </a:br>
            <a:r>
              <a:rPr lang="en-US" dirty="0" smtClean="0"/>
              <a:t>email</a:t>
            </a:r>
            <a:r>
              <a:rPr lang="ru-RU" dirty="0" smtClean="0"/>
              <a:t>:</a:t>
            </a:r>
            <a:r>
              <a:rPr lang="en-US" dirty="0" smtClean="0"/>
              <a:t>mbdoy_ds_35@mail.ru</a:t>
            </a:r>
            <a:endParaRPr lang="ru-RU" dirty="0"/>
          </a:p>
        </p:txBody>
      </p:sp>
      <p:pic>
        <p:nvPicPr>
          <p:cNvPr id="3" name="Рисунок 2" descr="https://shevtsova-elena.ru/wp-content/uploads/2018/06/unnam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03" y="4251008"/>
            <a:ext cx="7576457" cy="195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 descr="butterfl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11" y="631599"/>
            <a:ext cx="16922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g3_54707" descr="im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95" y="496231"/>
            <a:ext cx="3024187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 семья: шаги навстречу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 семья – два воспитательных феномена, каждый из которых по-своему дает ребенку социальный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0_7625" descr="j0301326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43093"/>
            <a:ext cx="439261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57" y="711201"/>
            <a:ext cx="83457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позитивной социализации детей раннего возраста в игре через реализацию модели эффективного сотрудничества с семьями воспитанников. </a:t>
            </a:r>
          </a:p>
          <a:p>
            <a:pPr lvl="0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модели сотрудничества; 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игровых форм сотрудничества с семьями воспитанников;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родителями, построение модели сотрудничества, анализ ее эффективности и корректировка.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1" descr="butterfly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131" y="192687"/>
            <a:ext cx="16922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g3_54707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31" y="5543293"/>
            <a:ext cx="3024187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g4_54707" descr="img4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31" y="5032118"/>
            <a:ext cx="15525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0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ринципы взаимодействия с родителями: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0" y="1690688"/>
            <a:ext cx="10063843" cy="4486275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индивидуального подхода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семье  на основе безоговорочного признания ее уникальности и ценности. </a:t>
            </a:r>
          </a:p>
          <a:p>
            <a:pPr lvl="0"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взаимодействие всех участников учебно-воспитательного процесса. </a:t>
            </a:r>
          </a:p>
          <a:p>
            <a:pPr lvl="0"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предполагает, что сотрудничество детского сада и семьи носит непрерывный характер и выстраивается как системная деятельность, в основе которой лежит внутренняя непротиворечивость, опора на современные достижения в области социальных наук, взаимосвязь и взаимообусловленность отдельных компонентов. </a:t>
            </a:r>
          </a:p>
          <a:p>
            <a:pPr lvl="0"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рациональности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в основе использования форм и методов психологического взаимодействия и обуславливает необходимость их отбора с учетом оптимальной сложности, информативности и пользы.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015"/>
          <p:cNvPicPr/>
          <p:nvPr/>
        </p:nvPicPr>
        <p:blipFill>
          <a:blip r:embed="rId3"/>
          <a:stretch>
            <a:fillRect/>
          </a:stretch>
        </p:blipFill>
        <p:spPr>
          <a:xfrm>
            <a:off x="4915666" y="2925193"/>
            <a:ext cx="2560247" cy="2320028"/>
          </a:xfrm>
          <a:prstGeom prst="rect">
            <a:avLst/>
          </a:prstGeom>
        </p:spPr>
      </p:pic>
      <p:sp>
        <p:nvSpPr>
          <p:cNvPr id="96" name="Shape 1037"/>
          <p:cNvSpPr/>
          <p:nvPr/>
        </p:nvSpPr>
        <p:spPr>
          <a:xfrm>
            <a:off x="6974450" y="1752746"/>
            <a:ext cx="1291725" cy="1419225"/>
          </a:xfrm>
          <a:custGeom>
            <a:avLst/>
            <a:gdLst/>
            <a:ahLst/>
            <a:cxnLst/>
            <a:rect l="0" t="0" r="0" b="0"/>
            <a:pathLst>
              <a:path w="949960" h="1419861">
                <a:moveTo>
                  <a:pt x="0" y="0"/>
                </a:moveTo>
                <a:cubicBezTo>
                  <a:pt x="524637" y="0"/>
                  <a:pt x="949960" y="241936"/>
                  <a:pt x="949960" y="540386"/>
                </a:cubicBezTo>
                <a:lnTo>
                  <a:pt x="949960" y="777875"/>
                </a:lnTo>
                <a:cubicBezTo>
                  <a:pt x="949960" y="1024255"/>
                  <a:pt x="656844" y="1239521"/>
                  <a:pt x="237490" y="1301115"/>
                </a:cubicBezTo>
                <a:lnTo>
                  <a:pt x="237490" y="1419861"/>
                </a:lnTo>
                <a:lnTo>
                  <a:pt x="0" y="1199515"/>
                </a:lnTo>
                <a:lnTo>
                  <a:pt x="237490" y="944880"/>
                </a:lnTo>
                <a:lnTo>
                  <a:pt x="237490" y="1063625"/>
                </a:lnTo>
                <a:cubicBezTo>
                  <a:pt x="582295" y="1012952"/>
                  <a:pt x="848360" y="856742"/>
                  <a:pt x="926719" y="659130"/>
                </a:cubicBezTo>
                <a:cubicBezTo>
                  <a:pt x="829183" y="412623"/>
                  <a:pt x="444246" y="237490"/>
                  <a:pt x="0" y="237490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7" name="Shape 1043"/>
          <p:cNvSpPr/>
          <p:nvPr/>
        </p:nvSpPr>
        <p:spPr>
          <a:xfrm>
            <a:off x="3918431" y="1704464"/>
            <a:ext cx="1201698" cy="1419860"/>
          </a:xfrm>
          <a:custGeom>
            <a:avLst/>
            <a:gdLst/>
            <a:ahLst/>
            <a:cxnLst/>
            <a:rect l="0" t="0" r="0" b="0"/>
            <a:pathLst>
              <a:path w="985520" h="1419987">
                <a:moveTo>
                  <a:pt x="985520" y="0"/>
                </a:moveTo>
                <a:cubicBezTo>
                  <a:pt x="441198" y="0"/>
                  <a:pt x="0" y="238887"/>
                  <a:pt x="0" y="533654"/>
                </a:cubicBezTo>
                <a:lnTo>
                  <a:pt x="0" y="780161"/>
                </a:lnTo>
                <a:cubicBezTo>
                  <a:pt x="0" y="1023365"/>
                  <a:pt x="304038" y="1235963"/>
                  <a:pt x="739140" y="1296797"/>
                </a:cubicBezTo>
                <a:lnTo>
                  <a:pt x="739140" y="1419987"/>
                </a:lnTo>
                <a:lnTo>
                  <a:pt x="985520" y="1190625"/>
                </a:lnTo>
                <a:lnTo>
                  <a:pt x="739140" y="927226"/>
                </a:lnTo>
                <a:lnTo>
                  <a:pt x="739140" y="1050417"/>
                </a:lnTo>
                <a:cubicBezTo>
                  <a:pt x="385318" y="1000887"/>
                  <a:pt x="110998" y="849375"/>
                  <a:pt x="26670" y="656844"/>
                </a:cubicBezTo>
                <a:lnTo>
                  <a:pt x="26670" y="656844"/>
                </a:lnTo>
                <a:cubicBezTo>
                  <a:pt x="132080" y="416306"/>
                  <a:pt x="528955" y="246380"/>
                  <a:pt x="985520" y="2463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Shape 991"/>
          <p:cNvSpPr/>
          <p:nvPr/>
        </p:nvSpPr>
        <p:spPr>
          <a:xfrm>
            <a:off x="9370911" y="3432800"/>
            <a:ext cx="1662430" cy="2117608"/>
          </a:xfrm>
          <a:custGeom>
            <a:avLst/>
            <a:gdLst/>
            <a:ahLst/>
            <a:cxnLst/>
            <a:rect l="0" t="0" r="0" b="0"/>
            <a:pathLst>
              <a:path w="1662557" h="1157605">
                <a:moveTo>
                  <a:pt x="0" y="0"/>
                </a:moveTo>
                <a:cubicBezTo>
                  <a:pt x="918210" y="0"/>
                  <a:pt x="1662557" y="162814"/>
                  <a:pt x="1662557" y="363601"/>
                </a:cubicBezTo>
                <a:lnTo>
                  <a:pt x="1662557" y="654431"/>
                </a:lnTo>
                <a:cubicBezTo>
                  <a:pt x="1662557" y="830580"/>
                  <a:pt x="1084453" y="981456"/>
                  <a:pt x="290957" y="1012190"/>
                </a:cubicBezTo>
                <a:lnTo>
                  <a:pt x="290957" y="1157605"/>
                </a:lnTo>
                <a:lnTo>
                  <a:pt x="127" y="872490"/>
                </a:lnTo>
                <a:lnTo>
                  <a:pt x="290957" y="575945"/>
                </a:lnTo>
                <a:lnTo>
                  <a:pt x="290957" y="721360"/>
                </a:lnTo>
                <a:cubicBezTo>
                  <a:pt x="838581" y="700151"/>
                  <a:pt x="1301242" y="620395"/>
                  <a:pt x="1523746" y="508889"/>
                </a:cubicBezTo>
                <a:cubicBezTo>
                  <a:pt x="1259332" y="376428"/>
                  <a:pt x="661035" y="290830"/>
                  <a:pt x="127" y="290830"/>
                </a:cubicBez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F81B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99" name="Shape 983"/>
          <p:cNvSpPr/>
          <p:nvPr/>
        </p:nvSpPr>
        <p:spPr>
          <a:xfrm>
            <a:off x="1469098" y="3766084"/>
            <a:ext cx="2097061" cy="2071596"/>
          </a:xfrm>
          <a:custGeom>
            <a:avLst/>
            <a:gdLst/>
            <a:ahLst/>
            <a:cxnLst/>
            <a:rect l="0" t="0" r="0" b="0"/>
            <a:pathLst>
              <a:path w="1496187" h="1156335">
                <a:moveTo>
                  <a:pt x="1496187" y="0"/>
                </a:moveTo>
                <a:lnTo>
                  <a:pt x="1496060" y="290830"/>
                </a:lnTo>
                <a:cubicBezTo>
                  <a:pt x="901192" y="290830"/>
                  <a:pt x="362839" y="376428"/>
                  <a:pt x="124968" y="508889"/>
                </a:cubicBezTo>
                <a:cubicBezTo>
                  <a:pt x="320929" y="618109"/>
                  <a:pt x="724535" y="696976"/>
                  <a:pt x="1205230" y="720090"/>
                </a:cubicBezTo>
                <a:lnTo>
                  <a:pt x="1205230" y="574675"/>
                </a:lnTo>
                <a:lnTo>
                  <a:pt x="1496060" y="872490"/>
                </a:lnTo>
                <a:lnTo>
                  <a:pt x="1205230" y="1156335"/>
                </a:lnTo>
                <a:lnTo>
                  <a:pt x="1205230" y="1010920"/>
                </a:lnTo>
                <a:cubicBezTo>
                  <a:pt x="504825" y="977138"/>
                  <a:pt x="0" y="827913"/>
                  <a:pt x="0" y="654431"/>
                </a:cubicBezTo>
                <a:lnTo>
                  <a:pt x="0" y="363601"/>
                </a:lnTo>
                <a:cubicBezTo>
                  <a:pt x="0" y="162814"/>
                  <a:pt x="669798" y="0"/>
                  <a:pt x="1496187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4F81B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00" name="Shape 989"/>
          <p:cNvSpPr/>
          <p:nvPr/>
        </p:nvSpPr>
        <p:spPr>
          <a:xfrm>
            <a:off x="6305630" y="5550408"/>
            <a:ext cx="1788771" cy="1390267"/>
          </a:xfrm>
          <a:custGeom>
            <a:avLst/>
            <a:gdLst/>
            <a:ahLst/>
            <a:cxnLst/>
            <a:rect l="0" t="0" r="0" b="0"/>
            <a:pathLst>
              <a:path w="1478915" h="1103630">
                <a:moveTo>
                  <a:pt x="1478915" y="0"/>
                </a:moveTo>
                <a:cubicBezTo>
                  <a:pt x="1478915" y="609473"/>
                  <a:pt x="1236726" y="1103630"/>
                  <a:pt x="937895" y="1103630"/>
                </a:cubicBezTo>
                <a:cubicBezTo>
                  <a:pt x="937895" y="1103630"/>
                  <a:pt x="937895" y="1103630"/>
                  <a:pt x="937895" y="1103630"/>
                </a:cubicBezTo>
                <a:lnTo>
                  <a:pt x="661924" y="1103630"/>
                </a:lnTo>
                <a:cubicBezTo>
                  <a:pt x="415163" y="1103630"/>
                  <a:pt x="199771" y="763143"/>
                  <a:pt x="138049" y="275844"/>
                </a:cubicBezTo>
                <a:lnTo>
                  <a:pt x="0" y="275844"/>
                </a:lnTo>
                <a:lnTo>
                  <a:pt x="258826" y="0"/>
                </a:lnTo>
                <a:lnTo>
                  <a:pt x="551815" y="275844"/>
                </a:lnTo>
                <a:lnTo>
                  <a:pt x="413893" y="275844"/>
                </a:lnTo>
                <a:cubicBezTo>
                  <a:pt x="462915" y="662686"/>
                  <a:pt x="610489" y="965327"/>
                  <a:pt x="799846" y="1067181"/>
                </a:cubicBezTo>
                <a:lnTo>
                  <a:pt x="799973" y="1067181"/>
                </a:lnTo>
                <a:cubicBezTo>
                  <a:pt x="1037463" y="939419"/>
                  <a:pt x="1203071" y="501142"/>
                  <a:pt x="1203071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01" name="Picture 1033"/>
          <p:cNvPicPr/>
          <p:nvPr/>
        </p:nvPicPr>
        <p:blipFill>
          <a:blip r:embed="rId4"/>
          <a:stretch>
            <a:fillRect/>
          </a:stretch>
        </p:blipFill>
        <p:spPr>
          <a:xfrm>
            <a:off x="7279157" y="4537377"/>
            <a:ext cx="1982052" cy="1794510"/>
          </a:xfrm>
          <a:prstGeom prst="rect">
            <a:avLst/>
          </a:prstGeom>
        </p:spPr>
      </p:pic>
      <p:pic>
        <p:nvPicPr>
          <p:cNvPr id="102" name="Picture 1022"/>
          <p:cNvPicPr/>
          <p:nvPr/>
        </p:nvPicPr>
        <p:blipFill>
          <a:blip r:embed="rId5"/>
          <a:stretch>
            <a:fillRect/>
          </a:stretch>
        </p:blipFill>
        <p:spPr>
          <a:xfrm>
            <a:off x="7558796" y="2790617"/>
            <a:ext cx="2133844" cy="1817370"/>
          </a:xfrm>
          <a:prstGeom prst="rect">
            <a:avLst/>
          </a:prstGeom>
        </p:spPr>
      </p:pic>
      <p:pic>
        <p:nvPicPr>
          <p:cNvPr id="103" name="Picture 1006"/>
          <p:cNvPicPr/>
          <p:nvPr/>
        </p:nvPicPr>
        <p:blipFill>
          <a:blip r:embed="rId6"/>
          <a:stretch>
            <a:fillRect/>
          </a:stretch>
        </p:blipFill>
        <p:spPr>
          <a:xfrm>
            <a:off x="2668382" y="2870262"/>
            <a:ext cx="2056850" cy="1945052"/>
          </a:xfrm>
          <a:prstGeom prst="rect">
            <a:avLst/>
          </a:prstGeom>
        </p:spPr>
      </p:pic>
      <p:sp>
        <p:nvSpPr>
          <p:cNvPr id="105" name="Shape 997"/>
          <p:cNvSpPr/>
          <p:nvPr/>
        </p:nvSpPr>
        <p:spPr>
          <a:xfrm>
            <a:off x="4389350" y="5594031"/>
            <a:ext cx="1923344" cy="1324204"/>
          </a:xfrm>
          <a:custGeom>
            <a:avLst/>
            <a:gdLst/>
            <a:ahLst/>
            <a:cxnLst/>
            <a:rect l="0" t="0" r="0" b="0"/>
            <a:pathLst>
              <a:path w="1327023" h="1103630">
                <a:moveTo>
                  <a:pt x="0" y="0"/>
                </a:moveTo>
                <a:cubicBezTo>
                  <a:pt x="0" y="609473"/>
                  <a:pt x="207645" y="1103630"/>
                  <a:pt x="463931" y="1103630"/>
                </a:cubicBezTo>
                <a:lnTo>
                  <a:pt x="739775" y="1103630"/>
                </a:lnTo>
                <a:cubicBezTo>
                  <a:pt x="951357" y="1103630"/>
                  <a:pt x="1136142" y="763143"/>
                  <a:pt x="1188974" y="275844"/>
                </a:cubicBezTo>
                <a:lnTo>
                  <a:pt x="1327023" y="275844"/>
                </a:lnTo>
                <a:lnTo>
                  <a:pt x="1065784" y="0"/>
                </a:lnTo>
                <a:lnTo>
                  <a:pt x="775208" y="275844"/>
                </a:lnTo>
                <a:lnTo>
                  <a:pt x="913130" y="275844"/>
                </a:lnTo>
                <a:cubicBezTo>
                  <a:pt x="872998" y="645922"/>
                  <a:pt x="755269" y="940181"/>
                  <a:pt x="601853" y="1053719"/>
                </a:cubicBezTo>
                <a:lnTo>
                  <a:pt x="601853" y="1053719"/>
                </a:lnTo>
                <a:cubicBezTo>
                  <a:pt x="407924" y="910082"/>
                  <a:pt x="275844" y="483109"/>
                  <a:pt x="275844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06" name="Picture 1033"/>
          <p:cNvPicPr/>
          <p:nvPr/>
        </p:nvPicPr>
        <p:blipFill>
          <a:blip r:embed="rId4"/>
          <a:stretch>
            <a:fillRect/>
          </a:stretch>
        </p:blipFill>
        <p:spPr>
          <a:xfrm>
            <a:off x="3566160" y="4607987"/>
            <a:ext cx="1993391" cy="2001837"/>
          </a:xfrm>
          <a:prstGeom prst="rect">
            <a:avLst/>
          </a:prstGeom>
        </p:spPr>
      </p:pic>
      <p:pic>
        <p:nvPicPr>
          <p:cNvPr id="89" name="Picture 1028"/>
          <p:cNvPicPr/>
          <p:nvPr/>
        </p:nvPicPr>
        <p:blipFill>
          <a:blip r:embed="rId7"/>
          <a:stretch>
            <a:fillRect/>
          </a:stretch>
        </p:blipFill>
        <p:spPr>
          <a:xfrm>
            <a:off x="5102352" y="1146155"/>
            <a:ext cx="1862340" cy="1849548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5547985" y="1733773"/>
            <a:ext cx="104483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/>
              <a:t>Деловая игра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2858816" y="3278069"/>
            <a:ext cx="1607401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Мастер-класс в игровой форме</a:t>
            </a: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5351022" y="3253593"/>
            <a:ext cx="1718854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Игровые формы сотрудничества с семьями воспитанников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3852844" y="5257461"/>
            <a:ext cx="128959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Кейс-технология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7840230" y="5168626"/>
            <a:ext cx="98388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err="1" smtClean="0"/>
              <a:t>Квест</a:t>
            </a:r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7937553" y="3028836"/>
            <a:ext cx="135047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Театр педагогических технологий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0624" y="26713"/>
            <a:ext cx="11237976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инновационых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игровых форм сотрудничества с родителями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26250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0552" y="1746505"/>
            <a:ext cx="6912864" cy="4340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Консультации,беседы,информационное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информирование, памятки;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 чаты с родителями;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Кветы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 игры;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мастер- классы;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Разнообразные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-технологии;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3182112"/>
            <a:ext cx="2953511" cy="24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99950"/>
            <a:ext cx="9029700" cy="57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168" y="575212"/>
            <a:ext cx="8421025" cy="596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«Путешествие по станциям развития»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«Тест для СУПЕР-РОДИТЕЛЕЙ»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Игротека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Рубрика в раздевалке группы «Игра недели»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«Ожерелье любимых семейных игр»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«На вес золота» - эмоциональное и познавательное развитие ребенка посредством игр с песком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«Изготовим куклу сами – вспомним, как в нее играть»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вопросы семейного воспитания детей раннего возраста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Веселые картотеки для родителей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работе с родителями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Кейс - технология «Накал страстей» или «Как стать «подкованным родителем»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78" y="240244"/>
            <a:ext cx="2896147" cy="2896147"/>
          </a:xfrm>
          <a:prstGeom prst="rect">
            <a:avLst/>
          </a:prstGeom>
        </p:spPr>
      </p:pic>
      <p:pic>
        <p:nvPicPr>
          <p:cNvPr id="1026" name="Picture 2" descr="вос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77" y="4681237"/>
            <a:ext cx="3533938" cy="18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0"/>
            <a:ext cx="9029700" cy="2191657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станциям детского развития»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0" y="1587881"/>
            <a:ext cx="9791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Знакомство родителей с условиями ДОУ и специалистами. Актуализация специалистами ДОУ основных направлений развития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://2.bp.blogspot.com/-Hf8LMFL6Fh4/VBb6ZFRlWlI/AAAAAAAAAG0/KyGp2HW6cKE/s1600/%25D0%25BB%25D0%25BE%25D0%25B3%25D0%25BE%25D1%2582%25D0%25B8%25D0%25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920570"/>
            <a:ext cx="78295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932" y="0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662781"/>
            <a:ext cx="11265408" cy="20804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обогащения игрового опыта детей посредством взаимообмена играми между семьями в рамках группы.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32" y="2353587"/>
            <a:ext cx="3528060" cy="2392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s://deti.jofo.me/data/userfiles/5019/images/1833676-28125_2e5a7a13df7a97240e8e58646713bde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6" y="2476637"/>
            <a:ext cx="3438144" cy="2489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314"/>
          <p:cNvPicPr/>
          <p:nvPr/>
        </p:nvPicPr>
        <p:blipFill>
          <a:blip r:embed="rId4"/>
          <a:stretch>
            <a:fillRect/>
          </a:stretch>
        </p:blipFill>
        <p:spPr>
          <a:xfrm>
            <a:off x="2380746" y="4483902"/>
            <a:ext cx="3108961" cy="2184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6" name="Picture 10" descr="https://www.maam.ru/upload/blogs/detsad-287361-14444755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68" y="2476636"/>
            <a:ext cx="3234870" cy="2489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grushki-rukami-svoimi.ru/wp-content/uploads/2016/02/Razvivayushhij-kubik-svoimi-rukami-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17" y="4337597"/>
            <a:ext cx="3127247" cy="2330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www.w3.org/XML/1998/namespace"/>
    <ds:schemaRef ds:uri="a4f35948-e619-41b3-aa29-22878b09cfd2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498</TotalTime>
  <Words>549</Words>
  <Application>Microsoft Office PowerPoint</Application>
  <PresentationFormat>Широкоэкранный</PresentationFormat>
  <Paragraphs>74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Шаблон в оформлении «Облачный шкипер»</vt:lpstr>
      <vt:lpstr>    Муниципальное автономное дошкольное образовательное учреждение МАДОУ №35  « Об организации взаимодействия с семьями воспитанников с целью позитивной социализации детей раннего возраста»</vt:lpstr>
      <vt:lpstr>Детский сад и семья: шаги навстречу</vt:lpstr>
      <vt:lpstr>Презентация PowerPoint</vt:lpstr>
      <vt:lpstr>Принципы взаимодействия с родителями:</vt:lpstr>
      <vt:lpstr>Презентация PowerPoint</vt:lpstr>
      <vt:lpstr>Формы работы с родителями:</vt:lpstr>
      <vt:lpstr> План мероприятий:</vt:lpstr>
      <vt:lpstr>Квест: «Путешествие по станциям детского развития» </vt:lpstr>
      <vt:lpstr>Игротека </vt:lpstr>
      <vt:lpstr>«Ожерелье любимых семейных игр» </vt:lpstr>
      <vt:lpstr>Кейс-технология. Разбор ситуаций. </vt:lpstr>
      <vt:lpstr>Готовы к сотрудничеству! 8(96137)74092. email:mbdoy_ds_35@mail.ru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Учетная запись Майкрософт</dc:creator>
  <cp:lastModifiedBy>Учетная запись Майкрософт</cp:lastModifiedBy>
  <cp:revision>37</cp:revision>
  <dcterms:created xsi:type="dcterms:W3CDTF">2021-12-14T11:51:52Z</dcterms:created>
  <dcterms:modified xsi:type="dcterms:W3CDTF">2021-12-15T12:49:50Z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