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44" r:id="rId1"/>
  </p:sldMasterIdLst>
  <p:notesMasterIdLst>
    <p:notesMasterId r:id="rId19"/>
  </p:notesMasterIdLst>
  <p:sldIdLst>
    <p:sldId id="303" r:id="rId2"/>
    <p:sldId id="302" r:id="rId3"/>
    <p:sldId id="260" r:id="rId4"/>
    <p:sldId id="316" r:id="rId5"/>
    <p:sldId id="309" r:id="rId6"/>
    <p:sldId id="293" r:id="rId7"/>
    <p:sldId id="314" r:id="rId8"/>
    <p:sldId id="319" r:id="rId9"/>
    <p:sldId id="280" r:id="rId10"/>
    <p:sldId id="304" r:id="rId11"/>
    <p:sldId id="306" r:id="rId12"/>
    <p:sldId id="305" r:id="rId13"/>
    <p:sldId id="282" r:id="rId14"/>
    <p:sldId id="284" r:id="rId15"/>
    <p:sldId id="295" r:id="rId16"/>
    <p:sldId id="297" r:id="rId17"/>
    <p:sldId id="272" r:id="rId18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853"/>
    <a:srgbClr val="00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7019" autoAdjust="0"/>
    <p:restoredTop sz="94608" autoAdjust="0"/>
  </p:normalViewPr>
  <p:slideViewPr>
    <p:cSldViewPr>
      <p:cViewPr varScale="1">
        <p:scale>
          <a:sx n="73" d="100"/>
          <a:sy n="73" d="100"/>
        </p:scale>
        <p:origin x="-123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607940C9-6FA2-457D-B9F8-9F3017EFCF56}" type="datetimeFigureOut">
              <a:rPr lang="ru-RU"/>
              <a:pPr>
                <a:defRPr/>
              </a:pPr>
              <a:t>27.04.2021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C3C49B2-30F7-401C-822E-DBAC6A8D87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693679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DDC0B7A-3D04-4E30-9C39-E41D23275B45}" type="slidenum">
              <a:rPr kumimoji="1" lang="ru-RU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6</a:t>
            </a:fld>
            <a:endParaRPr kumimoji="1" lang="ru-RU" smtClean="0">
              <a:latin typeface="Times New Roman" panose="02020603050405020304" pitchFamily="18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7575" y="754063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xmlns="" val="40450282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07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4345DBA-9C73-4C60-9FEF-00B04CF5109F}" type="slidenum">
              <a:rPr lang="ru-RU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9</a:t>
            </a:fld>
            <a:endParaRPr 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685843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713E94B-3D6F-48BB-AC2E-0E086498A34D}" type="slidenum">
              <a:rPr kumimoji="1" lang="ru-RU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15</a:t>
            </a:fld>
            <a:endParaRPr kumimoji="1" lang="ru-RU" smtClean="0">
              <a:latin typeface="Times New Roman" panose="02020603050405020304" pitchFamily="18" charset="0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7575" y="754063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xmlns="" val="42222180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AA2583E-D660-4367-AE7D-F51C2BF4DA3C}" type="slidenum">
              <a:rPr kumimoji="1" lang="ru-RU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16</a:t>
            </a:fld>
            <a:endParaRPr kumimoji="1" lang="ru-RU" smtClean="0">
              <a:latin typeface="Times New Roman" panose="02020603050405020304" pitchFamily="18" charset="0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7575" y="754063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xmlns="" val="41719347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Droplets-S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/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/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08C08D-FFE5-44B1-ABE6-CE70339132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585896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A10061-1C87-47DF-BCC9-D5F5FF8436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43113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610913-2ACE-4611-A612-80C21F306B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114454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2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38188" y="887413"/>
            <a:ext cx="546100" cy="585787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en-US" sz="8000" dirty="0">
                <a:effectLst/>
              </a:rPr>
              <a:t>“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850188" y="3119438"/>
            <a:ext cx="554037" cy="585787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>
              <a:defRPr/>
            </a:pPr>
            <a:r>
              <a:rPr lang="en-US" sz="8000" dirty="0"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872588"/>
            <a:ext cx="6977064" cy="2729915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/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773986-573D-4A65-9D40-F02D888606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574648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93A205-16DA-4CBE-9C5B-0A146F4C9A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367129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3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Date Placeholder 2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Slide Number Placeholder 4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8E7575-2746-45F2-B52C-6B3C380866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91585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Date Placeholder 2"/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Footer Placeholder 3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3DCE71-2F43-41B8-BB89-7A65DE29F6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300585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3508C3-56AE-406A-89A9-44262A998A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854429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64912F-DA21-4E26-9B38-E88855EF0B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535254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219B23-71BD-4073-9C11-707BF1B6C5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83197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55FFFE-0F8B-43AF-B8CC-0BA6D27314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65633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B748A0-2C88-4E51-BFBC-C030998DAD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966199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0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9BFF3B-F99F-45ED-9361-1F0F977708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62493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F77CA6-43C0-41BA-AEEA-C9434EB489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813524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9EE779-5B8D-4F9D-A507-B42C5B4FC2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885576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82A228-3986-4E3C-90FA-DD23BEF0C5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81003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09600"/>
            <a:ext cx="4129618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04270" y="609601"/>
            <a:ext cx="3005851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129604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DC372C-037B-407F-A0B1-B27B385468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325032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619125"/>
            <a:ext cx="7772400" cy="15954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366963"/>
            <a:ext cx="7772400" cy="34242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450" y="58832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83275"/>
            <a:ext cx="500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113" y="5883275"/>
            <a:ext cx="5730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307BBB9-721D-4195-855C-2DFCD4FCE7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13" r:id="rId1"/>
    <p:sldLayoutId id="2147484214" r:id="rId2"/>
    <p:sldLayoutId id="2147484215" r:id="rId3"/>
    <p:sldLayoutId id="2147484216" r:id="rId4"/>
    <p:sldLayoutId id="2147484217" r:id="rId5"/>
    <p:sldLayoutId id="2147484218" r:id="rId6"/>
    <p:sldLayoutId id="2147484219" r:id="rId7"/>
    <p:sldLayoutId id="2147484220" r:id="rId8"/>
    <p:sldLayoutId id="2147484221" r:id="rId9"/>
    <p:sldLayoutId id="2147484222" r:id="rId10"/>
    <p:sldLayoutId id="2147484223" r:id="rId11"/>
    <p:sldLayoutId id="2147484224" r:id="rId12"/>
    <p:sldLayoutId id="2147484225" r:id="rId13"/>
    <p:sldLayoutId id="2147484226" r:id="rId14"/>
    <p:sldLayoutId id="2147484227" r:id="rId15"/>
    <p:sldLayoutId id="2147484228" r:id="rId16"/>
    <p:sldLayoutId id="2147484229" r:id="rId17"/>
  </p:sldLayoutIdLst>
  <p:txStyles>
    <p:titleStyle>
      <a:lvl1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kern="1200" cap="all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anose="020B0602020104020603" pitchFamily="34" charset="0"/>
        </a:defRPr>
      </a:lvl2pPr>
      <a:lvl3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anose="020B0602020104020603" pitchFamily="34" charset="0"/>
        </a:defRPr>
      </a:lvl3pPr>
      <a:lvl4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anose="020B0602020104020603" pitchFamily="34" charset="0"/>
        </a:defRPr>
      </a:lvl4pPr>
      <a:lvl5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anose="020B0602020104020603" pitchFamily="34" charset="0"/>
        </a:defRPr>
      </a:lvl5pPr>
      <a:lvl6pPr marL="4572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anose="020B0602020104020603" pitchFamily="34" charset="0"/>
        </a:defRPr>
      </a:lvl6pPr>
      <a:lvl7pPr marL="9144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anose="020B0602020104020603" pitchFamily="34" charset="0"/>
        </a:defRPr>
      </a:lvl7pPr>
      <a:lvl8pPr marL="13716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anose="020B0602020104020603" pitchFamily="34" charset="0"/>
        </a:defRPr>
      </a:lvl8pPr>
      <a:lvl9pPr marL="18288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anose="020B0602020104020603" pitchFamily="34" charset="0"/>
        </a:defRPr>
      </a:lvl9pPr>
    </p:titleStyle>
    <p:bodyStyle>
      <a:lvl1pPr marL="228600" indent="-228600" algn="l" rtl="0" eaLnBrk="1" fontAlgn="base" hangingPunct="1">
        <a:lnSpc>
          <a:spcPct val="120000"/>
        </a:lnSpc>
        <a:spcBef>
          <a:spcPts val="10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2000" kern="1200" cap="all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120000"/>
        </a:lnSpc>
        <a:spcBef>
          <a:spcPts val="5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kern="1200" cap="all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120000"/>
        </a:lnSpc>
        <a:spcBef>
          <a:spcPts val="5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1600" kern="1200" cap="all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120000"/>
        </a:lnSpc>
        <a:spcBef>
          <a:spcPts val="5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1400" kern="1200" cap="all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120000"/>
        </a:lnSpc>
        <a:spcBef>
          <a:spcPts val="5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1400" kern="1200" cap="all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438" y="5516563"/>
            <a:ext cx="7772400" cy="1003300"/>
          </a:xfrm>
        </p:spPr>
        <p:txBody>
          <a:bodyPr/>
          <a:lstStyle/>
          <a:p>
            <a:pPr eaLnBrk="1" hangingPunct="1">
              <a:defRPr/>
            </a:pPr>
            <a:r>
              <a:rPr lang="ru-RU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Владикавказ,  2017</a:t>
            </a:r>
            <a:endParaRPr lang="ru-RU" sz="1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685800" y="4205288"/>
            <a:ext cx="7772400" cy="158591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Из опыта  работы  воспитателя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Баграевой Тамары Юрьевны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ru-RU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4" name="WordArt 6" descr="8d535868f10aa60990"/>
          <p:cNvSpPr>
            <a:spLocks noChangeArrowheads="1" noChangeShapeType="1" noTextEdit="1"/>
          </p:cNvSpPr>
          <p:nvPr/>
        </p:nvSpPr>
        <p:spPr bwMode="auto">
          <a:xfrm>
            <a:off x="1054005" y="1628800"/>
            <a:ext cx="7243738" cy="2305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800" b="1" kern="10" dirty="0" smtClean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Техника «</a:t>
            </a:r>
            <a:r>
              <a:rPr lang="ru-RU" sz="2800" b="1" kern="10" dirty="0" err="1" smtClean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Декупаж</a:t>
            </a:r>
            <a:r>
              <a:rPr lang="ru-RU" sz="2800" b="1" kern="10" dirty="0" smtClean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</a:t>
            </a:r>
            <a:endParaRPr lang="ru-RU" sz="2800" b="1" kern="10" dirty="0">
              <a:ln w="9525">
                <a:solidFill>
                  <a:schemeClr val="bg1"/>
                </a:solidFill>
                <a:round/>
                <a:headEnd/>
                <a:tailEnd/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285728"/>
            <a:ext cx="85725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Муниципальное  бюджетное дошкольное образовательное учреждение </a:t>
            </a:r>
          </a:p>
          <a:p>
            <a:pPr algn="ctr"/>
            <a:r>
              <a:rPr lang="ru-RU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Детский сад № 84 комбинированного вида.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761003" y="548680"/>
            <a:ext cx="7772400" cy="1187450"/>
          </a:xfrm>
        </p:spPr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Украшение тарелки</a:t>
            </a:r>
            <a:endParaRPr lang="ru-RU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2320" y="1695797"/>
            <a:ext cx="7404803" cy="4454452"/>
          </a:xfrm>
          <a:prstGeom prst="rect">
            <a:avLst/>
          </a:prstGeom>
          <a:ln w="57150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xmlns="" val="1812958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22545" y="3717032"/>
            <a:ext cx="4536504" cy="2728991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1164208" y="177265"/>
            <a:ext cx="6959600" cy="815975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Горшочки для фиалок</a:t>
            </a:r>
            <a:endParaRPr lang="ru-RU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7730" y="1257385"/>
            <a:ext cx="4146278" cy="2334290"/>
          </a:xfrm>
          <a:prstGeom prst="rect">
            <a:avLst/>
          </a:prstGeom>
          <a:ln w="57150">
            <a:solidFill>
              <a:srgbClr val="C00000"/>
            </a:solidFill>
          </a:ln>
        </p:spPr>
      </p:pic>
      <p:sp>
        <p:nvSpPr>
          <p:cNvPr id="7" name="Заголовок 3"/>
          <p:cNvSpPr txBox="1">
            <a:spLocks/>
          </p:cNvSpPr>
          <p:nvPr/>
        </p:nvSpPr>
        <p:spPr>
          <a:xfrm>
            <a:off x="6948264" y="2636912"/>
            <a:ext cx="6959600" cy="8159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457200"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914400"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1371600"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1828800"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endParaRPr lang="ru-RU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30499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5938" y="1700808"/>
            <a:ext cx="2554375" cy="3749426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1547664" y="620688"/>
            <a:ext cx="6552727" cy="575915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Новогодняя открытка</a:t>
            </a:r>
            <a:endParaRPr lang="ru-RU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11960" y="2207369"/>
            <a:ext cx="4548660" cy="2736304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xmlns="" val="2923889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9917" y="1235542"/>
            <a:ext cx="3784932" cy="2276873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83968" y="3512415"/>
            <a:ext cx="4428959" cy="2664296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1763688" y="404664"/>
            <a:ext cx="6120680" cy="808038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Магнитик для папы</a:t>
            </a:r>
            <a:endParaRPr lang="ru-RU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99738" y="428604"/>
            <a:ext cx="423250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sz="3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ПОДАРОК МАМЕ</a:t>
            </a:r>
            <a:endParaRPr lang="ru-RU" sz="36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2581" y="1268760"/>
            <a:ext cx="4251152" cy="2557334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07414" y="3861048"/>
            <a:ext cx="4247662" cy="2555234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556791" y="188640"/>
            <a:ext cx="7773988" cy="936104"/>
          </a:xfrm>
        </p:spPr>
        <p:txBody>
          <a:bodyPr lIns="90000" tIns="46800" rIns="90000" bIns="46800" anchorCtr="1">
            <a:normAutofit fontScale="90000"/>
          </a:bodyPr>
          <a:lstStyle/>
          <a:p>
            <a:pPr defTabSz="449263" eaLnBrk="1" fontAlgn="auto" hangingPunct="1"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Практическая часть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GB" sz="27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ТЕХНИКА</a:t>
            </a:r>
            <a:r>
              <a:rPr lang="ru-RU" sz="27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выполнения</a:t>
            </a:r>
            <a:r>
              <a:rPr lang="en-GB" sz="27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GB" sz="27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32240" y="2691790"/>
            <a:ext cx="2243390" cy="1682969"/>
          </a:xfrm>
          <a:prstGeom prst="rect">
            <a:avLst/>
          </a:prstGeom>
          <a:noFill/>
          <a:ln w="38100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8916" name="Rectangle 4"/>
          <p:cNvSpPr>
            <a:spLocks noChangeArrowheads="1"/>
          </p:cNvSpPr>
          <p:nvPr/>
        </p:nvSpPr>
        <p:spPr bwMode="auto">
          <a:xfrm>
            <a:off x="302424" y="1272177"/>
            <a:ext cx="5688632" cy="1387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 anchor="ctr">
            <a:spAutoFit/>
          </a:bodyPr>
          <a:lstStyle>
            <a:lvl1pPr indent="447675" defTabSz="449263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 defTabSz="449263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 defTabSz="449263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 defTabSz="449263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 defTabSz="449263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49263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49263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49263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49263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>
                <a:srgbClr val="FFFFFF"/>
              </a:buClr>
              <a:buFont typeface="Arial" panose="020B0604020202020204" pitchFamily="34" charset="0"/>
              <a:buNone/>
            </a:pP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GB" sz="28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Первая</a:t>
            </a:r>
            <a:r>
              <a:rPr lang="en-GB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en-GB" sz="2800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самая</a:t>
            </a:r>
            <a:r>
              <a:rPr lang="en-GB" sz="28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важная</a:t>
            </a:r>
            <a:r>
              <a:rPr lang="en-GB" sz="28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операция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GB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это</a:t>
            </a:r>
            <a:r>
              <a:rPr lang="en-GB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выбор</a:t>
            </a:r>
            <a:r>
              <a:rPr lang="en-GB" sz="28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изделия</a:t>
            </a:r>
            <a:r>
              <a:rPr lang="en-GB" sz="28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GB" sz="2800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для</a:t>
            </a:r>
            <a:r>
              <a:rPr lang="en-GB" sz="28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декупирования</a:t>
            </a:r>
            <a:r>
              <a:rPr lang="en-GB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GB" sz="28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32240" y="1064009"/>
            <a:ext cx="2261858" cy="1468291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7" name="Прямоугольник 6"/>
          <p:cNvSpPr/>
          <p:nvPr/>
        </p:nvSpPr>
        <p:spPr>
          <a:xfrm>
            <a:off x="251520" y="2708920"/>
            <a:ext cx="773582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A35DD1">
                    <a:lumMod val="75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en-GB" sz="2800" b="1" dirty="0">
                <a:solidFill>
                  <a:srgbClr val="A35DD1">
                    <a:lumMod val="75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b="1" dirty="0" err="1">
                <a:solidFill>
                  <a:srgbClr val="A35DD1">
                    <a:lumMod val="75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Выберите</a:t>
            </a:r>
            <a:r>
              <a:rPr lang="en-GB" sz="2800" b="1" dirty="0">
                <a:solidFill>
                  <a:srgbClr val="A35DD1">
                    <a:lumMod val="75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b="1" dirty="0" err="1">
                <a:solidFill>
                  <a:srgbClr val="A35DD1">
                    <a:lumMod val="75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понравившийся</a:t>
            </a:r>
            <a:r>
              <a:rPr lang="en-GB" sz="2800" b="1" dirty="0">
                <a:solidFill>
                  <a:srgbClr val="A35DD1">
                    <a:lumMod val="75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b="1" dirty="0" err="1">
                <a:solidFill>
                  <a:srgbClr val="A35DD1">
                    <a:lumMod val="75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рисунок</a:t>
            </a:r>
            <a:r>
              <a:rPr lang="en-GB" sz="2800" b="1" dirty="0">
                <a:solidFill>
                  <a:srgbClr val="A35DD1">
                    <a:lumMod val="75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A35DD1">
                    <a:lumMod val="75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    </a:t>
            </a:r>
            <a:r>
              <a:rPr lang="en-GB" sz="2800" b="1" dirty="0" smtClean="0">
                <a:solidFill>
                  <a:srgbClr val="A35DD1">
                    <a:lumMod val="75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en-GB" sz="2800" b="1" dirty="0" err="1">
                <a:solidFill>
                  <a:srgbClr val="A35DD1">
                    <a:lumMod val="75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вырежьте</a:t>
            </a:r>
            <a:r>
              <a:rPr lang="en-GB" sz="2800" b="1" dirty="0">
                <a:solidFill>
                  <a:srgbClr val="A35DD1">
                    <a:lumMod val="75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b="1" dirty="0" err="1">
                <a:solidFill>
                  <a:srgbClr val="A35DD1">
                    <a:lumMod val="75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его</a:t>
            </a:r>
            <a:r>
              <a:rPr lang="en-GB" sz="2800" b="1" dirty="0">
                <a:solidFill>
                  <a:srgbClr val="A35DD1">
                    <a:lumMod val="75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GB" sz="2800" b="1" dirty="0" err="1">
                <a:solidFill>
                  <a:srgbClr val="A35DD1">
                    <a:lumMod val="75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Разделите</a:t>
            </a:r>
            <a:r>
              <a:rPr lang="en-GB" sz="2800" b="1" dirty="0">
                <a:solidFill>
                  <a:srgbClr val="A35DD1">
                    <a:lumMod val="75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b="1" dirty="0" err="1">
                <a:solidFill>
                  <a:srgbClr val="A35DD1">
                    <a:lumMod val="75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салфетку</a:t>
            </a:r>
            <a:r>
              <a:rPr lang="en-GB" sz="2800" b="1" dirty="0">
                <a:solidFill>
                  <a:srgbClr val="A35DD1">
                    <a:lumMod val="75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b="1" dirty="0" err="1">
                <a:solidFill>
                  <a:srgbClr val="A35DD1">
                    <a:lumMod val="75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en-GB" sz="2800" b="1" dirty="0">
                <a:solidFill>
                  <a:srgbClr val="A35DD1">
                    <a:lumMod val="75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A35DD1">
                    <a:lumMod val="75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</a:t>
            </a:r>
            <a:r>
              <a:rPr lang="en-GB" sz="2800" b="1" dirty="0" err="1" smtClean="0">
                <a:solidFill>
                  <a:srgbClr val="A35DD1">
                    <a:lumMod val="75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слои</a:t>
            </a:r>
            <a:r>
              <a:rPr lang="en-GB" sz="2800" b="1" dirty="0">
                <a:solidFill>
                  <a:srgbClr val="A35DD1">
                    <a:lumMod val="75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2800" b="1" dirty="0" err="1">
                <a:solidFill>
                  <a:srgbClr val="A35DD1">
                    <a:lumMod val="75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далее</a:t>
            </a:r>
            <a:r>
              <a:rPr lang="en-GB" sz="2800" b="1" dirty="0">
                <a:solidFill>
                  <a:srgbClr val="A35DD1">
                    <a:lumMod val="75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b="1" dirty="0" err="1">
                <a:solidFill>
                  <a:srgbClr val="A35DD1">
                    <a:lumMod val="75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работайте</a:t>
            </a:r>
            <a:r>
              <a:rPr lang="en-GB" sz="2800" b="1" dirty="0">
                <a:solidFill>
                  <a:srgbClr val="A35DD1">
                    <a:lumMod val="75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b="1" dirty="0" err="1">
                <a:solidFill>
                  <a:srgbClr val="A35DD1">
                    <a:lumMod val="75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только</a:t>
            </a:r>
            <a:r>
              <a:rPr lang="en-GB" sz="2800" b="1" dirty="0">
                <a:solidFill>
                  <a:srgbClr val="A35DD1">
                    <a:lumMod val="75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с </a:t>
            </a:r>
            <a:r>
              <a:rPr lang="en-GB" sz="2800" b="1" dirty="0" err="1">
                <a:solidFill>
                  <a:srgbClr val="A35DD1">
                    <a:lumMod val="75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самым</a:t>
            </a:r>
            <a:r>
              <a:rPr lang="en-GB" sz="2800" b="1" dirty="0">
                <a:solidFill>
                  <a:srgbClr val="A35DD1">
                    <a:lumMod val="75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b="1" dirty="0" err="1">
                <a:solidFill>
                  <a:srgbClr val="A35DD1">
                    <a:lumMod val="75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верхним</a:t>
            </a:r>
            <a:r>
              <a:rPr lang="en-GB" sz="2800" b="1" dirty="0">
                <a:solidFill>
                  <a:srgbClr val="A35DD1">
                    <a:lumMod val="75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2800" b="1" dirty="0" err="1">
                <a:solidFill>
                  <a:srgbClr val="A35DD1">
                    <a:lumMod val="75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красочным</a:t>
            </a:r>
            <a:r>
              <a:rPr lang="en-GB" sz="2800" b="1" dirty="0">
                <a:solidFill>
                  <a:srgbClr val="A35DD1">
                    <a:lumMod val="75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b="1" dirty="0" err="1">
                <a:solidFill>
                  <a:srgbClr val="A35DD1">
                    <a:lumMod val="75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слоем</a:t>
            </a:r>
            <a:r>
              <a:rPr lang="en-GB" sz="2800" b="1" dirty="0">
                <a:solidFill>
                  <a:srgbClr val="A35DD1">
                    <a:lumMod val="75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7967" y="4566502"/>
            <a:ext cx="3579937" cy="2153556"/>
          </a:xfrm>
          <a:prstGeom prst="rect">
            <a:avLst/>
          </a:prstGeom>
          <a:ln w="57150">
            <a:solidFill>
              <a:srgbClr val="C00000"/>
            </a:solidFill>
          </a:ln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92080" y="4495054"/>
            <a:ext cx="3683550" cy="2215885"/>
          </a:xfrm>
          <a:prstGeom prst="rect">
            <a:avLst/>
          </a:prstGeom>
          <a:ln w="57150">
            <a:solidFill>
              <a:srgbClr val="C00000"/>
            </a:solidFill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1000"/>
                                        <p:tgtEl>
                                          <p:spTgt spid="7034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703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898" decel="100000" fill="hold"/>
                                        <p:tgtEl>
                                          <p:spTgt spid="703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703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7586" name="Text Box 2"/>
          <p:cNvSpPr txBox="1">
            <a:spLocks noChangeArrowheads="1"/>
          </p:cNvSpPr>
          <p:nvPr/>
        </p:nvSpPr>
        <p:spPr bwMode="auto">
          <a:xfrm>
            <a:off x="592108" y="322351"/>
            <a:ext cx="7724308" cy="296263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41313" indent="-341313" defTabSz="449263">
              <a:spcBef>
                <a:spcPts val="800"/>
              </a:spcBef>
              <a:buClr>
                <a:srgbClr val="99FF99"/>
              </a:buClr>
              <a:buSzPct val="80000"/>
              <a:buFont typeface="Wingdings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ru-RU" sz="2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GB" sz="24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Нанесите</a:t>
            </a:r>
            <a:r>
              <a:rPr lang="en-GB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клей</a:t>
            </a:r>
            <a:r>
              <a:rPr lang="en-GB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en-GB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поверхность</a:t>
            </a:r>
            <a:r>
              <a:rPr lang="en-GB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GB" sz="2400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наложите</a:t>
            </a:r>
            <a:r>
              <a:rPr lang="en-GB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вырезанный</a:t>
            </a:r>
            <a:r>
              <a:rPr lang="en-GB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мотив</a:t>
            </a:r>
            <a:r>
              <a:rPr lang="en-GB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GB" sz="2400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Покройте</a:t>
            </a:r>
            <a:r>
              <a:rPr lang="en-GB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двумя</a:t>
            </a:r>
            <a:r>
              <a:rPr lang="en-GB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слоями</a:t>
            </a:r>
            <a:r>
              <a:rPr lang="en-GB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клея</a:t>
            </a:r>
            <a:r>
              <a:rPr lang="en-GB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2400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который</a:t>
            </a:r>
            <a:r>
              <a:rPr lang="en-GB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соответствует</a:t>
            </a:r>
            <a:r>
              <a:rPr lang="en-GB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вашей</a:t>
            </a:r>
            <a:r>
              <a:rPr lang="en-GB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поверхности</a:t>
            </a:r>
            <a:r>
              <a:rPr lang="en-GB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GB" sz="2400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Салфетка</a:t>
            </a:r>
            <a:r>
              <a:rPr lang="en-GB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должна</a:t>
            </a:r>
            <a:r>
              <a:rPr lang="en-GB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полностью</a:t>
            </a:r>
            <a:r>
              <a:rPr lang="en-GB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пропитаться</a:t>
            </a:r>
            <a:r>
              <a:rPr lang="en-GB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клеем</a:t>
            </a:r>
            <a:r>
              <a:rPr lang="en-GB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en-GB" sz="2400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рисунок</a:t>
            </a:r>
            <a:r>
              <a:rPr lang="en-GB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надо</a:t>
            </a:r>
            <a:r>
              <a:rPr lang="en-GB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тщательно</a:t>
            </a:r>
            <a:r>
              <a:rPr lang="en-GB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GB" sz="2400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очень</a:t>
            </a:r>
            <a:r>
              <a:rPr lang="en-GB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аккуратно</a:t>
            </a:r>
            <a:r>
              <a:rPr lang="en-GB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разгладить</a:t>
            </a:r>
            <a:r>
              <a:rPr lang="en-GB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кисть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ю</a:t>
            </a:r>
            <a:r>
              <a:rPr lang="en-GB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br>
              <a:rPr lang="en-GB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GB" sz="24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Время</a:t>
            </a:r>
            <a:r>
              <a:rPr lang="en-GB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высыхания</a:t>
            </a:r>
            <a:r>
              <a:rPr lang="en-GB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GB" sz="2400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обработка</a:t>
            </a:r>
            <a:r>
              <a:rPr lang="en-GB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поверхности</a:t>
            </a:r>
            <a:r>
              <a:rPr lang="en-GB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после</a:t>
            </a:r>
            <a:r>
              <a:rPr lang="en-GB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высыхания</a:t>
            </a:r>
            <a:r>
              <a:rPr lang="en-GB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зависит</a:t>
            </a:r>
            <a:r>
              <a:rPr lang="en-GB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от</a:t>
            </a:r>
            <a:r>
              <a:rPr lang="en-GB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использованного</a:t>
            </a:r>
            <a:r>
              <a:rPr lang="en-GB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клея</a:t>
            </a:r>
            <a:r>
              <a:rPr lang="en-GB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GB" sz="28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GB" sz="28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GB" sz="2800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GB" sz="2800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en-GB" sz="2800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3013" name="Picture 5" descr="JD element 3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27254" y="4065632"/>
            <a:ext cx="2120156" cy="2308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3490704"/>
            <a:ext cx="2376264" cy="3259655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00192" y="3486161"/>
            <a:ext cx="2304256" cy="3259655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5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1000"/>
                                        <p:tgtEl>
                                          <p:spTgt spid="7075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7075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1000" fill="hold"/>
                                        <p:tgtEl>
                                          <p:spTgt spid="7075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1115616" y="4509120"/>
            <a:ext cx="712879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sz="5400" b="1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Спасибо </a:t>
            </a:r>
            <a:r>
              <a:rPr lang="ru-RU" sz="5400" b="1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sz="5400" b="1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внимание!</a:t>
            </a:r>
            <a:endParaRPr lang="ru-RU" sz="54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857232"/>
            <a:ext cx="7848872" cy="313932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ru-RU" sz="66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Творите,</a:t>
            </a:r>
          </a:p>
          <a:p>
            <a:pPr algn="ctr" eaLnBrk="1" hangingPunct="1">
              <a:defRPr/>
            </a:pPr>
            <a:r>
              <a:rPr lang="ru-RU" sz="66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фантазируйте</a:t>
            </a:r>
            <a:r>
              <a:rPr lang="ru-RU" sz="6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!</a:t>
            </a:r>
            <a:endParaRPr lang="ru-RU" sz="66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ru-RU" sz="66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Все в Ваших руках!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971600" y="1124744"/>
            <a:ext cx="7772400" cy="3816424"/>
          </a:xfrm>
        </p:spPr>
        <p:txBody>
          <a:bodyPr>
            <a:normAutofit fontScale="70000" lnSpcReduction="20000"/>
          </a:bodyPr>
          <a:lstStyle/>
          <a:p>
            <a:pPr eaLnBrk="1" fontAlgn="auto" hangingPunct="1">
              <a:lnSpc>
                <a:spcPct val="170000"/>
              </a:lnSpc>
              <a:spcAft>
                <a:spcPts val="0"/>
              </a:spcAft>
              <a:buFontTx/>
              <a:buNone/>
              <a:defRPr/>
            </a:pPr>
            <a:r>
              <a:rPr lang="ru-RU" sz="46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«Творчеству научить нельзя, зато научить людей позволить себе творить можно вполне…»</a:t>
            </a: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endParaRPr lang="ru-RU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</a:t>
            </a:r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Джулия </a:t>
            </a:r>
            <a:r>
              <a:rPr lang="ru-RU" sz="24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Кэмерон</a:t>
            </a:r>
            <a:endParaRPr lang="ru-RU" sz="2400" b="1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4149080"/>
            <a:ext cx="2493963" cy="2084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928662" y="188640"/>
            <a:ext cx="789940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4000" b="1" i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Что такое </a:t>
            </a:r>
            <a:r>
              <a:rPr lang="ru-RU" sz="4000" b="1" i="1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декупаж</a:t>
            </a:r>
            <a:r>
              <a:rPr lang="ru-RU" sz="4000" b="1" i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  <a:endParaRPr lang="ru-RU" sz="4000" b="1" dirty="0">
              <a:ln w="10160">
                <a:solidFill>
                  <a:schemeClr val="accent1"/>
                </a:solidFill>
                <a:prstDash val="solid"/>
              </a:ln>
              <a:solidFill>
                <a:srgbClr val="00B05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Декупаж</a:t>
            </a:r>
            <a:r>
              <a:rPr lang="ru-RU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французское слово, в переводе оно означает «вырезать», а </a:t>
            </a:r>
            <a:r>
              <a:rPr lang="ru-RU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техника </a:t>
            </a:r>
            <a:r>
              <a:rPr lang="ru-RU" sz="28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декупажа</a:t>
            </a:r>
            <a:r>
              <a:rPr lang="ru-RU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– это техника украшения, декорирования с </a:t>
            </a: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помощью</a:t>
            </a:r>
            <a:r>
              <a:rPr 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вырезанных  </a:t>
            </a:r>
            <a:r>
              <a:rPr 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картинок из  различных </a:t>
            </a: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материалов (дерево</a:t>
            </a:r>
            <a:r>
              <a:rPr 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кожа, </a:t>
            </a: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ткань, бумага </a:t>
            </a:r>
            <a:r>
              <a:rPr 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 т.п.), которые затем наклеиваются  или прикрепляются </a:t>
            </a: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иным способом </a:t>
            </a:r>
            <a:r>
              <a:rPr 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 различные  поверхности для декорирования.</a:t>
            </a:r>
          </a:p>
          <a:p>
            <a:pPr eaLnBrk="1" hangingPunct="1">
              <a:defRPr/>
            </a:pPr>
            <a:endParaRPr lang="ru-RU" sz="1600" dirty="0">
              <a:solidFill>
                <a:srgbClr val="7030A0"/>
              </a:solidFill>
              <a:latin typeface="Arial" charset="0"/>
            </a:endParaRPr>
          </a:p>
        </p:txBody>
      </p:sp>
      <p:pic>
        <p:nvPicPr>
          <p:cNvPr id="5" name="Рисунок 4" descr="F:\идеи\декупаж МК,идеи\50221985_006_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8313" y="4312846"/>
            <a:ext cx="3095575" cy="2462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 descr="F:\идеи\декупаж МК,идеи\50687424_24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41963" y="4312846"/>
            <a:ext cx="2918469" cy="2494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3080" y="1239590"/>
            <a:ext cx="2484744" cy="2528828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4371" y="4653136"/>
            <a:ext cx="2462162" cy="1877585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98054" y="1237483"/>
            <a:ext cx="3231098" cy="2134935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40152" y="4221088"/>
            <a:ext cx="1953207" cy="2467951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7" name="Заголовок 6"/>
          <p:cNvSpPr>
            <a:spLocks noGrp="1"/>
          </p:cNvSpPr>
          <p:nvPr>
            <p:ph type="title" idx="4294967295"/>
          </p:nvPr>
        </p:nvSpPr>
        <p:spPr>
          <a:xfrm>
            <a:off x="899591" y="171699"/>
            <a:ext cx="7338033" cy="921139"/>
          </a:xfrm>
          <a:ln>
            <a:noFill/>
          </a:ln>
        </p:spPr>
        <p:txBody>
          <a:bodyPr>
            <a:noAutofit/>
          </a:bodyPr>
          <a:lstStyle/>
          <a:p>
            <a:r>
              <a:rPr lang="ru-RU" sz="2400" b="1" i="1" dirty="0" smtClean="0">
                <a:solidFill>
                  <a:srgbClr val="00B8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Известные художники, использовавшие технику </a:t>
            </a:r>
            <a:r>
              <a:rPr lang="ru-RU" sz="2400" b="1" i="1" dirty="0" err="1" smtClean="0">
                <a:solidFill>
                  <a:srgbClr val="00B8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декупаж</a:t>
            </a:r>
            <a:r>
              <a:rPr lang="ru-RU" sz="2400" b="1" i="1" dirty="0" smtClean="0">
                <a:solidFill>
                  <a:srgbClr val="00B8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своих работах</a:t>
            </a:r>
            <a:endParaRPr lang="ru-RU" sz="2400" b="1" i="1" dirty="0">
              <a:solidFill>
                <a:srgbClr val="00B85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Текст 9"/>
          <p:cNvSpPr>
            <a:spLocks noGrp="1"/>
          </p:cNvSpPr>
          <p:nvPr>
            <p:ph type="body" idx="4294967295"/>
          </p:nvPr>
        </p:nvSpPr>
        <p:spPr>
          <a:xfrm>
            <a:off x="588837" y="3884971"/>
            <a:ext cx="2484744" cy="708570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r>
              <a:rPr lang="ru-RU" dirty="0" smtClean="0"/>
              <a:t>  </a:t>
            </a:r>
            <a:r>
              <a:rPr lang="ru-RU" sz="6400" b="1" dirty="0" smtClean="0">
                <a:solidFill>
                  <a:schemeClr val="accent6">
                    <a:lumMod val="50000"/>
                  </a:schemeClr>
                </a:solidFill>
              </a:rPr>
              <a:t>Анри Матиас</a:t>
            </a:r>
          </a:p>
          <a:p>
            <a:pPr marL="0" indent="0" algn="ctr">
              <a:buNone/>
            </a:pPr>
            <a:r>
              <a:rPr lang="ru-RU" sz="6400" b="1" dirty="0" smtClean="0">
                <a:solidFill>
                  <a:schemeClr val="accent6">
                    <a:lumMod val="50000"/>
                  </a:schemeClr>
                </a:solidFill>
              </a:rPr>
              <a:t>1869-1954</a:t>
            </a:r>
            <a:endParaRPr lang="ru-RU" sz="6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4294967295"/>
          </p:nvPr>
        </p:nvSpPr>
        <p:spPr>
          <a:xfrm>
            <a:off x="5652120" y="3468349"/>
            <a:ext cx="2520280" cy="600137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r>
              <a:rPr lang="ru-RU" sz="6400" dirty="0" smtClean="0">
                <a:solidFill>
                  <a:srgbClr val="7030A0"/>
                </a:solidFill>
              </a:rPr>
              <a:t>   </a:t>
            </a:r>
            <a:r>
              <a:rPr lang="ru-RU" sz="6400" b="1" dirty="0" smtClean="0">
                <a:solidFill>
                  <a:srgbClr val="7030A0"/>
                </a:solidFill>
              </a:rPr>
              <a:t>Пабло Пикассо</a:t>
            </a:r>
          </a:p>
          <a:p>
            <a:pPr marL="0" indent="0" algn="ctr">
              <a:buNone/>
            </a:pPr>
            <a:r>
              <a:rPr lang="ru-RU" sz="6400" b="1" dirty="0" smtClean="0">
                <a:solidFill>
                  <a:srgbClr val="7030A0"/>
                </a:solidFill>
              </a:rPr>
              <a:t>1881-1973</a:t>
            </a:r>
            <a:endParaRPr lang="ru-RU" sz="6400" b="1" dirty="0">
              <a:solidFill>
                <a:srgbClr val="7030A0"/>
              </a:solidFill>
            </a:endParaRPr>
          </a:p>
          <a:p>
            <a:endParaRPr lang="ru-RU" dirty="0" smtClean="0">
              <a:solidFill>
                <a:srgbClr val="7030A0"/>
              </a:solidFill>
            </a:endParaRPr>
          </a:p>
          <a:p>
            <a:endParaRPr lang="ru-RU" dirty="0">
              <a:solidFill>
                <a:srgbClr val="7030A0"/>
              </a:solidFill>
            </a:endParaRPr>
          </a:p>
          <a:p>
            <a:endParaRPr lang="ru-RU" dirty="0" smtClean="0">
              <a:solidFill>
                <a:srgbClr val="7030A0"/>
              </a:solidFill>
            </a:endParaRPr>
          </a:p>
          <a:p>
            <a:endParaRPr lang="ru-RU" dirty="0">
              <a:solidFill>
                <a:srgbClr val="7030A0"/>
              </a:solidFill>
            </a:endParaRPr>
          </a:p>
          <a:p>
            <a:endParaRPr lang="ru-RU" dirty="0" smtClean="0">
              <a:solidFill>
                <a:srgbClr val="7030A0"/>
              </a:solidFill>
            </a:endParaRPr>
          </a:p>
          <a:p>
            <a:endParaRPr lang="ru-RU" dirty="0">
              <a:solidFill>
                <a:srgbClr val="7030A0"/>
              </a:solidFill>
            </a:endParaRPr>
          </a:p>
          <a:p>
            <a:endParaRPr lang="ru-RU" dirty="0" smtClean="0">
              <a:solidFill>
                <a:srgbClr val="7030A0"/>
              </a:solidFill>
            </a:endParaRPr>
          </a:p>
          <a:p>
            <a:endParaRPr lang="ru-RU" dirty="0">
              <a:solidFill>
                <a:srgbClr val="7030A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>
              <a:solidFill>
                <a:srgbClr val="7030A0"/>
              </a:solidFill>
            </a:endParaRPr>
          </a:p>
          <a:p>
            <a:endParaRPr lang="ru-RU" dirty="0" smtClean="0">
              <a:solidFill>
                <a:srgbClr val="7030A0"/>
              </a:solidFill>
            </a:endParaRPr>
          </a:p>
          <a:p>
            <a:endParaRPr lang="ru-RU" dirty="0">
              <a:solidFill>
                <a:srgbClr val="7030A0"/>
              </a:solidFill>
            </a:endParaRPr>
          </a:p>
          <a:p>
            <a:endParaRPr lang="ru-RU" dirty="0" smtClean="0">
              <a:solidFill>
                <a:srgbClr val="7030A0"/>
              </a:solidFill>
            </a:endParaRPr>
          </a:p>
          <a:p>
            <a:endParaRPr lang="ru-RU" dirty="0">
              <a:solidFill>
                <a:srgbClr val="7030A0"/>
              </a:solidFill>
            </a:endParaRPr>
          </a:p>
          <a:p>
            <a:endParaRPr lang="ru-RU" dirty="0" smtClean="0">
              <a:solidFill>
                <a:srgbClr val="7030A0"/>
              </a:solidFill>
            </a:endParaRPr>
          </a:p>
          <a:p>
            <a:endParaRPr lang="ru-RU" dirty="0">
              <a:solidFill>
                <a:srgbClr val="7030A0"/>
              </a:solidFill>
            </a:endParaRPr>
          </a:p>
          <a:p>
            <a:endParaRPr lang="ru-RU" dirty="0" smtClean="0">
              <a:solidFill>
                <a:srgbClr val="7030A0"/>
              </a:solidFill>
            </a:endParaRPr>
          </a:p>
          <a:p>
            <a:endParaRPr lang="ru-RU" dirty="0">
              <a:solidFill>
                <a:srgbClr val="7030A0"/>
              </a:solidFill>
            </a:endParaRPr>
          </a:p>
          <a:p>
            <a:endParaRPr lang="ru-RU" dirty="0" smtClean="0">
              <a:solidFill>
                <a:srgbClr val="7030A0"/>
              </a:solidFill>
            </a:endParaRPr>
          </a:p>
          <a:p>
            <a:endParaRPr lang="ru-RU" dirty="0">
              <a:solidFill>
                <a:srgbClr val="7030A0"/>
              </a:solidFill>
            </a:endParaRPr>
          </a:p>
          <a:p>
            <a:endParaRPr lang="ru-RU" dirty="0" smtClean="0">
              <a:solidFill>
                <a:srgbClr val="7030A0"/>
              </a:solidFill>
            </a:endParaRPr>
          </a:p>
          <a:p>
            <a:endParaRPr lang="ru-RU" dirty="0">
              <a:solidFill>
                <a:srgbClr val="7030A0"/>
              </a:solidFill>
            </a:endParaRPr>
          </a:p>
          <a:p>
            <a:endParaRPr lang="ru-RU" dirty="0" smtClean="0">
              <a:solidFill>
                <a:srgbClr val="7030A0"/>
              </a:solidFill>
            </a:endParaRPr>
          </a:p>
          <a:p>
            <a:endParaRPr lang="ru-RU" dirty="0">
              <a:solidFill>
                <a:srgbClr val="7030A0"/>
              </a:solidFill>
            </a:endParaRPr>
          </a:p>
          <a:p>
            <a:endParaRPr lang="ru-RU" dirty="0" smtClean="0">
              <a:solidFill>
                <a:srgbClr val="7030A0"/>
              </a:solidFill>
            </a:endParaRPr>
          </a:p>
          <a:p>
            <a:endParaRPr lang="ru-RU" dirty="0">
              <a:solidFill>
                <a:srgbClr val="7030A0"/>
              </a:solidFill>
            </a:endParaRPr>
          </a:p>
          <a:p>
            <a:endParaRPr lang="ru-RU" dirty="0" smtClean="0">
              <a:solidFill>
                <a:srgbClr val="7030A0"/>
              </a:solidFill>
            </a:endParaRPr>
          </a:p>
          <a:p>
            <a:endParaRPr lang="ru-RU" dirty="0">
              <a:solidFill>
                <a:srgbClr val="7030A0"/>
              </a:solidFill>
            </a:endParaRPr>
          </a:p>
          <a:p>
            <a:endParaRPr lang="ru-RU" dirty="0" smtClean="0">
              <a:solidFill>
                <a:srgbClr val="7030A0"/>
              </a:solidFill>
            </a:endParaRPr>
          </a:p>
          <a:p>
            <a:endParaRPr lang="ru-RU" dirty="0">
              <a:solidFill>
                <a:srgbClr val="7030A0"/>
              </a:solidFill>
            </a:endParaRPr>
          </a:p>
          <a:p>
            <a:endParaRPr lang="ru-RU" dirty="0" smtClean="0">
              <a:solidFill>
                <a:srgbClr val="7030A0"/>
              </a:solidFill>
            </a:endParaRPr>
          </a:p>
          <a:p>
            <a:endParaRPr lang="ru-RU" dirty="0">
              <a:solidFill>
                <a:srgbClr val="7030A0"/>
              </a:solidFill>
            </a:endParaRPr>
          </a:p>
          <a:p>
            <a:endParaRPr lang="ru-RU" dirty="0" smtClean="0">
              <a:solidFill>
                <a:srgbClr val="7030A0"/>
              </a:solidFill>
            </a:endParaRPr>
          </a:p>
          <a:p>
            <a:endParaRPr lang="ru-RU" dirty="0">
              <a:solidFill>
                <a:srgbClr val="7030A0"/>
              </a:solidFill>
            </a:endParaRPr>
          </a:p>
          <a:p>
            <a:endParaRPr lang="ru-RU" dirty="0" smtClean="0">
              <a:solidFill>
                <a:srgbClr val="7030A0"/>
              </a:solidFill>
            </a:endParaRPr>
          </a:p>
          <a:p>
            <a:endParaRPr lang="ru-RU" dirty="0">
              <a:solidFill>
                <a:srgbClr val="7030A0"/>
              </a:solidFill>
            </a:endParaRPr>
          </a:p>
          <a:p>
            <a:endParaRPr lang="ru-RU" dirty="0" smtClean="0">
              <a:solidFill>
                <a:srgbClr val="7030A0"/>
              </a:solidFill>
            </a:endParaRPr>
          </a:p>
          <a:p>
            <a:endParaRPr lang="ru-RU" dirty="0">
              <a:solidFill>
                <a:srgbClr val="7030A0"/>
              </a:solidFill>
            </a:endParaRPr>
          </a:p>
          <a:p>
            <a:endParaRPr lang="ru-RU" dirty="0" smtClean="0">
              <a:solidFill>
                <a:srgbClr val="7030A0"/>
              </a:solidFill>
            </a:endParaRPr>
          </a:p>
          <a:p>
            <a:endParaRPr lang="ru-RU" dirty="0">
              <a:solidFill>
                <a:srgbClr val="7030A0"/>
              </a:solidFill>
            </a:endParaRPr>
          </a:p>
          <a:p>
            <a:endParaRPr lang="ru-RU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80583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9004" y="260648"/>
            <a:ext cx="8543475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Где используется техника декорирования</a:t>
            </a:r>
          </a:p>
          <a:p>
            <a:pPr lvl="0" algn="ctr"/>
            <a:r>
              <a:rPr lang="ru-RU" sz="34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Декупаж</a:t>
            </a:r>
            <a:endParaRPr lang="ru-RU" sz="2400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buFont typeface="Arial" pitchFamily="34" charset="0"/>
              <a:buChar char="•"/>
            </a:pP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на мебели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на шкатулках, коробочках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на посуде (тарелки, вазы, горшки,  подносы)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на разделочных досках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на абажурах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на рамках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на свечах и пр.</a:t>
            </a:r>
          </a:p>
          <a:p>
            <a:pPr lvl="0"/>
            <a:endParaRPr lang="ru-RU" sz="2400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2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52320" y="991134"/>
            <a:ext cx="1568072" cy="17014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20192" y="2852936"/>
            <a:ext cx="1800200" cy="20353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82055" y="5010735"/>
            <a:ext cx="1938337" cy="178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84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76118" y="5010734"/>
            <a:ext cx="1785937" cy="178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84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9632" y="5290134"/>
            <a:ext cx="1890713" cy="1506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147891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Oval 5"/>
          <p:cNvSpPr>
            <a:spLocks noChangeArrowheads="1"/>
          </p:cNvSpPr>
          <p:nvPr/>
        </p:nvSpPr>
        <p:spPr bwMode="auto">
          <a:xfrm>
            <a:off x="3367013" y="2559833"/>
            <a:ext cx="2448271" cy="1242097"/>
          </a:xfrm>
          <a:prstGeom prst="ellipse">
            <a:avLst/>
          </a:prstGeom>
          <a:solidFill>
            <a:srgbClr val="FFC000"/>
          </a:solidFill>
          <a:ln w="9360">
            <a:solidFill>
              <a:srgbClr val="FFFFFF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 defTabSz="449263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 defTabSz="449263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 defTabSz="449263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 defTabSz="449263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 defTabSz="449263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49263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49263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49263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49263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>
                <a:srgbClr val="FFFFFF"/>
              </a:buClr>
              <a:buFont typeface="Times New Roman" panose="02020603050405020304" pitchFamily="18" charset="0"/>
              <a:buNone/>
            </a:pPr>
            <a:r>
              <a:rPr lang="ru-RU" b="1" dirty="0" smtClean="0">
                <a:solidFill>
                  <a:srgbClr val="1D02A2"/>
                </a:solidFill>
                <a:latin typeface="Times New Roman" pitchFamily="18" charset="0"/>
                <a:cs typeface="Times New Roman" pitchFamily="18" charset="0"/>
              </a:rPr>
              <a:t>Основные виды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Clr>
                <a:srgbClr val="FFFFFF"/>
              </a:buClr>
              <a:buFont typeface="Times New Roman" panose="02020603050405020304" pitchFamily="18" charset="0"/>
              <a:buNone/>
            </a:pPr>
            <a:r>
              <a:rPr lang="en-GB" b="1" dirty="0" err="1" smtClean="0">
                <a:solidFill>
                  <a:srgbClr val="1D02A2"/>
                </a:solidFill>
                <a:latin typeface="Times New Roman" pitchFamily="18" charset="0"/>
                <a:cs typeface="Times New Roman" pitchFamily="18" charset="0"/>
              </a:rPr>
              <a:t>декупажа</a:t>
            </a:r>
            <a:endParaRPr lang="en-GB" b="1" dirty="0">
              <a:solidFill>
                <a:srgbClr val="1D02A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28" name="Line 6"/>
          <p:cNvSpPr>
            <a:spLocks noChangeShapeType="1"/>
          </p:cNvSpPr>
          <p:nvPr/>
        </p:nvSpPr>
        <p:spPr bwMode="auto">
          <a:xfrm>
            <a:off x="5629774" y="3465475"/>
            <a:ext cx="958450" cy="171450"/>
          </a:xfrm>
          <a:prstGeom prst="line">
            <a:avLst/>
          </a:prstGeom>
          <a:noFill/>
          <a:ln w="38100">
            <a:solidFill>
              <a:srgbClr val="FF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6629" name="Line 8"/>
          <p:cNvSpPr>
            <a:spLocks noChangeShapeType="1"/>
          </p:cNvSpPr>
          <p:nvPr/>
        </p:nvSpPr>
        <p:spPr bwMode="auto">
          <a:xfrm flipH="1">
            <a:off x="2659686" y="3306653"/>
            <a:ext cx="707326" cy="125772"/>
          </a:xfrm>
          <a:prstGeom prst="line">
            <a:avLst/>
          </a:prstGeom>
          <a:noFill/>
          <a:ln w="38100">
            <a:solidFill>
              <a:srgbClr val="FF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6630" name="Line 9"/>
          <p:cNvSpPr>
            <a:spLocks noChangeShapeType="1"/>
          </p:cNvSpPr>
          <p:nvPr/>
        </p:nvSpPr>
        <p:spPr bwMode="auto">
          <a:xfrm flipH="1" flipV="1">
            <a:off x="3258736" y="1914990"/>
            <a:ext cx="523980" cy="760815"/>
          </a:xfrm>
          <a:prstGeom prst="line">
            <a:avLst/>
          </a:prstGeom>
          <a:noFill/>
          <a:ln w="38100">
            <a:solidFill>
              <a:srgbClr val="FF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6631" name="Line 10"/>
          <p:cNvSpPr>
            <a:spLocks noChangeShapeType="1"/>
          </p:cNvSpPr>
          <p:nvPr/>
        </p:nvSpPr>
        <p:spPr bwMode="auto">
          <a:xfrm flipV="1">
            <a:off x="5424480" y="1951004"/>
            <a:ext cx="662826" cy="829923"/>
          </a:xfrm>
          <a:prstGeom prst="line">
            <a:avLst/>
          </a:prstGeom>
          <a:noFill/>
          <a:ln w="38100">
            <a:solidFill>
              <a:srgbClr val="FF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6632" name="Oval 11"/>
          <p:cNvSpPr>
            <a:spLocks noChangeArrowheads="1"/>
          </p:cNvSpPr>
          <p:nvPr/>
        </p:nvSpPr>
        <p:spPr bwMode="auto">
          <a:xfrm>
            <a:off x="2051721" y="1157147"/>
            <a:ext cx="1686104" cy="793857"/>
          </a:xfrm>
          <a:prstGeom prst="ellipse">
            <a:avLst/>
          </a:prstGeom>
          <a:solidFill>
            <a:schemeClr val="accent2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 defTabSz="449263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 defTabSz="449263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 defTabSz="449263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 defTabSz="449263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 defTabSz="449263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49263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49263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49263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49263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>
                <a:srgbClr val="FFFFFF"/>
              </a:buClr>
              <a:buFont typeface="Georgia" panose="02040502050405020303" pitchFamily="18" charset="0"/>
              <a:buNone/>
            </a:pPr>
            <a:r>
              <a:rPr lang="ru-RU" sz="1800" b="1" dirty="0" smtClean="0">
                <a:solidFill>
                  <a:srgbClr val="1D02A2"/>
                </a:solidFill>
                <a:latin typeface="Times New Roman" pitchFamily="18" charset="0"/>
                <a:cs typeface="Times New Roman" pitchFamily="18" charset="0"/>
              </a:rPr>
              <a:t>Традиционный </a:t>
            </a:r>
            <a:endParaRPr lang="en-GB" sz="1800" b="1" dirty="0">
              <a:solidFill>
                <a:srgbClr val="1D02A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33" name="Oval 12"/>
          <p:cNvSpPr>
            <a:spLocks noChangeArrowheads="1"/>
          </p:cNvSpPr>
          <p:nvPr/>
        </p:nvSpPr>
        <p:spPr bwMode="auto">
          <a:xfrm>
            <a:off x="1115616" y="3224768"/>
            <a:ext cx="1641844" cy="758421"/>
          </a:xfrm>
          <a:prstGeom prst="ellipse">
            <a:avLst/>
          </a:prstGeom>
          <a:solidFill>
            <a:schemeClr val="accent2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 defTabSz="449263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 defTabSz="449263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 defTabSz="449263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 defTabSz="449263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 defTabSz="449263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49263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49263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49263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49263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>
                <a:srgbClr val="FFFFFF"/>
              </a:buClr>
              <a:buFont typeface="Georgia" panose="02040502050405020303" pitchFamily="18" charset="0"/>
              <a:buNone/>
            </a:pPr>
            <a:r>
              <a:rPr lang="ru-RU" sz="1800" b="1" dirty="0">
                <a:solidFill>
                  <a:srgbClr val="1D02A2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1800" b="1" dirty="0" smtClean="0">
                <a:solidFill>
                  <a:srgbClr val="1D02A2"/>
                </a:solidFill>
                <a:latin typeface="Times New Roman" pitchFamily="18" charset="0"/>
                <a:cs typeface="Times New Roman" pitchFamily="18" charset="0"/>
              </a:rPr>
              <a:t>братный</a:t>
            </a:r>
            <a:endParaRPr lang="en-GB" sz="1800" b="1" dirty="0">
              <a:solidFill>
                <a:srgbClr val="1D02A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34" name="Oval 13"/>
          <p:cNvSpPr>
            <a:spLocks noChangeArrowheads="1"/>
          </p:cNvSpPr>
          <p:nvPr/>
        </p:nvSpPr>
        <p:spPr bwMode="auto">
          <a:xfrm>
            <a:off x="6588224" y="3096865"/>
            <a:ext cx="2160240" cy="1080120"/>
          </a:xfrm>
          <a:prstGeom prst="ellipse">
            <a:avLst/>
          </a:prstGeom>
          <a:solidFill>
            <a:schemeClr val="accent2"/>
          </a:solidFill>
          <a:ln w="28575">
            <a:solidFill>
              <a:srgbClr val="FF33CC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 defTabSz="449263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 defTabSz="449263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 defTabSz="449263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 defTabSz="449263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 defTabSz="449263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49263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49263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49263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49263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>
                <a:srgbClr val="FFFFFF"/>
              </a:buClr>
              <a:buFont typeface="Gautami" panose="020B0502040204020203" pitchFamily="34" charset="0"/>
              <a:buNone/>
            </a:pPr>
            <a:r>
              <a:rPr lang="ru-RU" sz="1400" b="1" dirty="0" smtClean="0">
                <a:solidFill>
                  <a:srgbClr val="1D02A2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Clr>
                <a:srgbClr val="FFFFFF"/>
              </a:buClr>
              <a:buFont typeface="Gautami" panose="020B0502040204020203" pitchFamily="34" charset="0"/>
              <a:buNone/>
            </a:pPr>
            <a:r>
              <a:rPr lang="ru-RU" sz="1800" b="1" dirty="0" smtClean="0">
                <a:solidFill>
                  <a:srgbClr val="1D02A2"/>
                </a:solidFill>
                <a:latin typeface="Times New Roman" pitchFamily="18" charset="0"/>
                <a:cs typeface="Times New Roman" pitchFamily="18" charset="0"/>
              </a:rPr>
              <a:t>Художественный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Clr>
                <a:srgbClr val="FFFFFF"/>
              </a:buClr>
              <a:buFont typeface="Gautami" panose="020B0502040204020203" pitchFamily="34" charset="0"/>
              <a:buNone/>
            </a:pPr>
            <a:r>
              <a:rPr lang="ru-RU" sz="1800" b="1" dirty="0" smtClean="0">
                <a:solidFill>
                  <a:srgbClr val="1D02A2"/>
                </a:solidFill>
                <a:latin typeface="Times New Roman" pitchFamily="18" charset="0"/>
                <a:cs typeface="Times New Roman" pitchFamily="18" charset="0"/>
              </a:rPr>
              <a:t> (дымчатый)</a:t>
            </a:r>
            <a:endParaRPr lang="en-GB" sz="1800" b="1" dirty="0">
              <a:solidFill>
                <a:srgbClr val="1D02A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Clr>
                <a:srgbClr val="FFFFFF"/>
              </a:buClr>
              <a:buFont typeface="Gautami" panose="020B0502040204020203" pitchFamily="34" charset="0"/>
              <a:buNone/>
            </a:pPr>
            <a:r>
              <a:rPr lang="en-GB" sz="1800" b="1" dirty="0">
                <a:solidFill>
                  <a:srgbClr val="1D02A2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6635" name="Oval 14"/>
          <p:cNvSpPr>
            <a:spLocks noChangeArrowheads="1"/>
          </p:cNvSpPr>
          <p:nvPr/>
        </p:nvSpPr>
        <p:spPr bwMode="auto">
          <a:xfrm>
            <a:off x="5200617" y="1126892"/>
            <a:ext cx="1831152" cy="824112"/>
          </a:xfrm>
          <a:prstGeom prst="ellipse">
            <a:avLst/>
          </a:prstGeom>
          <a:solidFill>
            <a:schemeClr val="accent2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 defTabSz="449263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 defTabSz="449263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 defTabSz="449263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 defTabSz="449263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 defTabSz="449263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49263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49263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49263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49263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>
                <a:srgbClr val="FFFFFF"/>
              </a:buClr>
              <a:buFont typeface="Georgia" panose="02040502050405020303" pitchFamily="18" charset="0"/>
              <a:buNone/>
            </a:pPr>
            <a:r>
              <a:rPr lang="ru-RU" sz="1800" b="1" dirty="0" smtClean="0">
                <a:solidFill>
                  <a:srgbClr val="1D02A2"/>
                </a:solidFill>
                <a:latin typeface="Times New Roman" pitchFamily="18" charset="0"/>
                <a:cs typeface="Times New Roman" pitchFamily="18" charset="0"/>
              </a:rPr>
              <a:t>Объемный </a:t>
            </a:r>
            <a:r>
              <a:rPr lang="en-GB" sz="1800" b="1" dirty="0" smtClean="0">
                <a:solidFill>
                  <a:srgbClr val="1D02A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GB" sz="1800" b="1" dirty="0">
              <a:solidFill>
                <a:srgbClr val="1D02A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36" name="Oval 15"/>
          <p:cNvSpPr>
            <a:spLocks noChangeArrowheads="1"/>
          </p:cNvSpPr>
          <p:nvPr/>
        </p:nvSpPr>
        <p:spPr bwMode="auto">
          <a:xfrm>
            <a:off x="3624139" y="4351313"/>
            <a:ext cx="2102619" cy="783883"/>
          </a:xfrm>
          <a:prstGeom prst="ellipse">
            <a:avLst/>
          </a:prstGeom>
          <a:solidFill>
            <a:schemeClr val="accent2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 defTabSz="449263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 defTabSz="449263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 defTabSz="449263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 defTabSz="449263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 defTabSz="449263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49263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49263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49263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49263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>
                <a:srgbClr val="FFFFFF"/>
              </a:buClr>
              <a:buFont typeface="Georgia" panose="02040502050405020303" pitchFamily="18" charset="0"/>
              <a:buNone/>
            </a:pPr>
            <a:r>
              <a:rPr lang="ru-RU" sz="1800" b="1" dirty="0" err="1" smtClean="0">
                <a:solidFill>
                  <a:srgbClr val="1D02A2"/>
                </a:solidFill>
                <a:latin typeface="Times New Roman" pitchFamily="18" charset="0"/>
                <a:cs typeface="Times New Roman" pitchFamily="18" charset="0"/>
              </a:rPr>
              <a:t>Декопач</a:t>
            </a:r>
            <a:endParaRPr lang="ru-RU" sz="1800" b="1" dirty="0" smtClean="0">
              <a:solidFill>
                <a:srgbClr val="1D02A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Clr>
                <a:srgbClr val="FFFFFF"/>
              </a:buClr>
              <a:buFont typeface="Georgia" panose="02040502050405020303" pitchFamily="18" charset="0"/>
              <a:buNone/>
            </a:pPr>
            <a:r>
              <a:rPr lang="ru-RU" sz="1800" b="1" dirty="0" smtClean="0">
                <a:solidFill>
                  <a:srgbClr val="1D02A2"/>
                </a:solidFill>
                <a:latin typeface="Times New Roman" pitchFamily="18" charset="0"/>
                <a:cs typeface="Times New Roman" pitchFamily="18" charset="0"/>
              </a:rPr>
              <a:t>(лоскутный)</a:t>
            </a:r>
            <a:endParaRPr lang="en-GB" sz="1800" b="1" dirty="0">
              <a:solidFill>
                <a:srgbClr val="1D02A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" name="Прямая со стрелкой 2"/>
          <p:cNvCxnSpPr/>
          <p:nvPr/>
        </p:nvCxnSpPr>
        <p:spPr>
          <a:xfrm>
            <a:off x="4666008" y="3815269"/>
            <a:ext cx="9440" cy="561683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24139" y="5269383"/>
            <a:ext cx="2005635" cy="1458938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0622" b="6779"/>
          <a:stretch/>
        </p:blipFill>
        <p:spPr>
          <a:xfrm>
            <a:off x="7265492" y="555139"/>
            <a:ext cx="1621615" cy="1698878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15398" y="4351313"/>
            <a:ext cx="2066374" cy="1548967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0646" y="4176985"/>
            <a:ext cx="2215374" cy="1556271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0646" y="555139"/>
            <a:ext cx="1715026" cy="1649725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332656"/>
            <a:ext cx="691276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cap="all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Инструменты и материалы для </a:t>
            </a:r>
            <a:r>
              <a:rPr lang="ru-RU" sz="2800" b="1" cap="all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Декупажа</a:t>
            </a:r>
            <a:endParaRPr lang="ru-RU" sz="28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15494" y="1124744"/>
            <a:ext cx="468855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eaLnBrk="1" hangingPunct="1">
              <a:buFont typeface="Arial" pitchFamily="34" charset="0"/>
              <a:buChar char="•"/>
              <a:defRPr/>
            </a:pPr>
            <a:r>
              <a:rPr lang="ru-RU" sz="2800" b="1" dirty="0">
                <a:solidFill>
                  <a:srgbClr val="A35DD1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Салфетки трёхслойные</a:t>
            </a:r>
          </a:p>
          <a:p>
            <a:pPr marL="457200" lvl="0" indent="-457200" eaLnBrk="1" hangingPunct="1">
              <a:buFont typeface="Arial" pitchFamily="34" charset="0"/>
              <a:buChar char="•"/>
              <a:defRPr/>
            </a:pPr>
            <a:r>
              <a:rPr lang="ru-RU" sz="2800" b="1" dirty="0">
                <a:solidFill>
                  <a:srgbClr val="A35DD1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Ножницы</a:t>
            </a:r>
          </a:p>
          <a:p>
            <a:pPr marL="457200" lvl="0" indent="-457200" eaLnBrk="1" hangingPunct="1">
              <a:buFont typeface="Arial" pitchFamily="34" charset="0"/>
              <a:buChar char="•"/>
              <a:defRPr/>
            </a:pPr>
            <a:r>
              <a:rPr lang="ru-RU" sz="2800" b="1" dirty="0">
                <a:solidFill>
                  <a:srgbClr val="A35DD1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Клей ПВА</a:t>
            </a:r>
          </a:p>
          <a:p>
            <a:pPr marL="457200" lvl="0" indent="-457200" eaLnBrk="1" hangingPunct="1">
              <a:buFont typeface="Arial" pitchFamily="34" charset="0"/>
              <a:buChar char="•"/>
              <a:defRPr/>
            </a:pPr>
            <a:r>
              <a:rPr lang="ru-RU" sz="2800" b="1" dirty="0">
                <a:solidFill>
                  <a:srgbClr val="A35DD1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Кисточка</a:t>
            </a:r>
          </a:p>
          <a:p>
            <a:pPr marL="457200" lvl="0" indent="-457200" eaLnBrk="1" hangingPunct="1">
              <a:buFont typeface="Arial" pitchFamily="34" charset="0"/>
              <a:buChar char="•"/>
              <a:defRPr/>
            </a:pPr>
            <a:r>
              <a:rPr lang="ru-RU" sz="2800" b="1" dirty="0">
                <a:solidFill>
                  <a:srgbClr val="A35DD1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Белая акриловая краска</a:t>
            </a:r>
          </a:p>
          <a:p>
            <a:pPr marL="457200" lvl="0" indent="-457200" eaLnBrk="1" hangingPunct="1">
              <a:buFont typeface="Arial" pitchFamily="34" charset="0"/>
              <a:buChar char="•"/>
              <a:defRPr/>
            </a:pPr>
            <a:r>
              <a:rPr lang="ru-RU" sz="2800" b="1" dirty="0">
                <a:solidFill>
                  <a:srgbClr val="A35DD1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Лак акриловый</a:t>
            </a:r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484783"/>
            <a:ext cx="3746375" cy="2816221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933056"/>
            <a:ext cx="3600400" cy="2697537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960235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980728"/>
            <a:ext cx="8424936" cy="56477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ru-RU" sz="2800" b="1" dirty="0" smtClean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    </a:t>
            </a:r>
            <a:r>
              <a:rPr lang="ru-RU" sz="28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Техника «</a:t>
            </a:r>
            <a:r>
              <a:rPr lang="ru-RU" sz="28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декупаж</a:t>
            </a:r>
            <a:r>
              <a:rPr lang="ru-RU" sz="28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» </a:t>
            </a:r>
            <a:r>
              <a:rPr lang="ru-RU" sz="2800" b="1" dirty="0" smtClean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подготавливает </a:t>
            </a:r>
            <a:r>
              <a:rPr lang="ru-RU" sz="28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руки дошкольника к письму, труду, научив его работать с кистью, ножницами, бумагой и </a:t>
            </a:r>
            <a:r>
              <a:rPr lang="ru-RU" sz="2800" b="1" dirty="0" smtClean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клеем. </a:t>
            </a:r>
          </a:p>
          <a:p>
            <a:pPr>
              <a:spcAft>
                <a:spcPts val="1000"/>
              </a:spcAft>
            </a:pPr>
            <a:r>
              <a:rPr lang="ru-RU" sz="28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800" b="1" dirty="0" smtClean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  Развивает тактильные </a:t>
            </a:r>
            <a:r>
              <a:rPr lang="ru-RU" sz="28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навыки, познакомив в работе с различными материалами и предметами.</a:t>
            </a:r>
            <a:endParaRPr lang="ru-RU" sz="2800" b="1" dirty="0">
              <a:solidFill>
                <a:srgbClr val="7030A0"/>
              </a:solidFill>
              <a:latin typeface="Calibri"/>
              <a:ea typeface="Calibri"/>
              <a:cs typeface="Times New Roman"/>
            </a:endParaRPr>
          </a:p>
          <a:p>
            <a:pPr>
              <a:spcAft>
                <a:spcPts val="1000"/>
              </a:spcAft>
            </a:pPr>
            <a:r>
              <a:rPr lang="ru-RU" sz="2800" b="1" dirty="0" smtClean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   Развивает  </a:t>
            </a:r>
            <a:r>
              <a:rPr lang="ru-RU" sz="28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концентрацию, внимание и усидчивость во время вырезания рисунков и мотивов, знакомя его с орнаментами, </a:t>
            </a:r>
            <a:r>
              <a:rPr lang="ru-RU" sz="2800" b="1" dirty="0" smtClean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узорами, развивая </a:t>
            </a:r>
            <a:r>
              <a:rPr lang="ru-RU" sz="28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цветовое восприятие, </a:t>
            </a:r>
            <a:r>
              <a:rPr lang="ru-RU" sz="2800" b="1" dirty="0" smtClean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фантазию.</a:t>
            </a:r>
          </a:p>
          <a:p>
            <a:pPr>
              <a:spcAft>
                <a:spcPts val="1000"/>
              </a:spcAft>
            </a:pPr>
            <a:r>
              <a:rPr lang="ru-RU" sz="2800" b="1" dirty="0" smtClean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   Развивает логическое мышление </a:t>
            </a:r>
            <a:r>
              <a:rPr lang="ru-RU" sz="28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в процессе обдумывания последовательности действий: вырезать, наклеить, покрыть лаком.</a:t>
            </a:r>
            <a:endParaRPr lang="ru-RU" sz="2800" b="1" dirty="0">
              <a:solidFill>
                <a:srgbClr val="7030A0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835696" y="313548"/>
            <a:ext cx="546188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ru-RU" sz="3600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Возможности </a:t>
            </a:r>
            <a:r>
              <a:rPr lang="ru-RU" sz="3600" b="1" i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декупажа</a:t>
            </a:r>
            <a:r>
              <a:rPr lang="ru-RU" sz="3600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:</a:t>
            </a:r>
            <a:endParaRPr lang="ru-RU" sz="36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874211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24046" y="2818153"/>
            <a:ext cx="2238754" cy="707886"/>
          </a:xfrm>
          <a:prstGeom prst="rect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ru-RU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Декупаж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3105" y="4715263"/>
            <a:ext cx="2238754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Связная речь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13945" y="1832992"/>
            <a:ext cx="2016224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Мелкая</a:t>
            </a:r>
          </a:p>
          <a:p>
            <a:pPr algn="ctr" eaLnBrk="1" hangingPunct="1">
              <a:defRPr/>
            </a:pPr>
            <a:r>
              <a:rPr lang="ru-RU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моторика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392043" y="4163547"/>
            <a:ext cx="2088009" cy="193899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ru-RU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Психические </a:t>
            </a:r>
          </a:p>
          <a:p>
            <a:pPr algn="ctr" eaLnBrk="1" hangingPunct="1">
              <a:defRPr/>
            </a:pPr>
            <a:r>
              <a:rPr lang="ru-RU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процессы</a:t>
            </a:r>
          </a:p>
          <a:p>
            <a:pPr algn="ctr" eaLnBrk="1" hangingPunct="1">
              <a:defRPr/>
            </a:pPr>
            <a:r>
              <a:rPr lang="ru-RU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(внимание,</a:t>
            </a:r>
          </a:p>
          <a:p>
            <a:pPr algn="ctr" eaLnBrk="1" hangingPunct="1">
              <a:defRPr/>
            </a:pPr>
            <a:r>
              <a:rPr lang="ru-RU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память, </a:t>
            </a:r>
          </a:p>
          <a:p>
            <a:pPr algn="ctr" eaLnBrk="1" hangingPunct="1">
              <a:defRPr/>
            </a:pPr>
            <a:r>
              <a:rPr lang="ru-RU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мышление,</a:t>
            </a:r>
          </a:p>
          <a:p>
            <a:pPr algn="ctr" eaLnBrk="1" hangingPunct="1">
              <a:defRPr/>
            </a:pPr>
            <a:r>
              <a:rPr lang="ru-RU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воображение)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742362" y="4715263"/>
            <a:ext cx="1934569" cy="101566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ru-RU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ЭМП</a:t>
            </a:r>
            <a:endParaRPr lang="ru-RU" sz="2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ru-RU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(ориентация </a:t>
            </a:r>
            <a:endParaRPr lang="ru-RU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ru-RU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на листе </a:t>
            </a:r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бумаги)</a:t>
            </a:r>
            <a:endParaRPr lang="ru-RU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70395" y="764704"/>
            <a:ext cx="3131306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ru-RU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Технические навыки</a:t>
            </a:r>
            <a:endParaRPr lang="ru-RU" sz="2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ru-RU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ИЗОдеятельности</a:t>
            </a:r>
            <a:endParaRPr lang="ru-RU" sz="2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1426" y="1850152"/>
            <a:ext cx="1773114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ru-RU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</a:t>
            </a:r>
            <a:r>
              <a:rPr lang="ru-RU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ворчество</a:t>
            </a:r>
          </a:p>
        </p:txBody>
      </p:sp>
      <p:cxnSp>
        <p:nvCxnSpPr>
          <p:cNvPr id="24" name="Прямая со стрелкой 23"/>
          <p:cNvCxnSpPr/>
          <p:nvPr/>
        </p:nvCxnSpPr>
        <p:spPr>
          <a:xfrm>
            <a:off x="1964540" y="2080984"/>
            <a:ext cx="1704374" cy="704344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>
            <a:stCxn id="5" idx="0"/>
          </p:cNvCxnSpPr>
          <p:nvPr/>
        </p:nvCxnSpPr>
        <p:spPr>
          <a:xfrm flipV="1">
            <a:off x="1352482" y="3536381"/>
            <a:ext cx="2120983" cy="1178882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>
            <a:stCxn id="9" idx="2"/>
            <a:endCxn id="4" idx="0"/>
          </p:cNvCxnSpPr>
          <p:nvPr/>
        </p:nvCxnSpPr>
        <p:spPr>
          <a:xfrm>
            <a:off x="4436048" y="1595701"/>
            <a:ext cx="7375" cy="1222452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>
            <a:stCxn id="8" idx="0"/>
          </p:cNvCxnSpPr>
          <p:nvPr/>
        </p:nvCxnSpPr>
        <p:spPr>
          <a:xfrm flipH="1" flipV="1">
            <a:off x="5436096" y="3559565"/>
            <a:ext cx="2273551" cy="1155698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 flipH="1">
            <a:off x="5269362" y="2174815"/>
            <a:ext cx="1521866" cy="610513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 flipV="1">
            <a:off x="4436048" y="3536381"/>
            <a:ext cx="0" cy="611841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Капля">
  <a:themeElements>
    <a:clrScheme name="Капля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Капля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пл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c13b7b159740a49467ecb2d1f7f657f2</Template>
  <TotalTime>1005</TotalTime>
  <Words>417</Words>
  <Application>Microsoft Office PowerPoint</Application>
  <PresentationFormat>Экран (4:3)</PresentationFormat>
  <Paragraphs>120</Paragraphs>
  <Slides>17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Капля</vt:lpstr>
      <vt:lpstr>Владикавказ,  2017</vt:lpstr>
      <vt:lpstr>Слайд 2</vt:lpstr>
      <vt:lpstr>Слайд 3</vt:lpstr>
      <vt:lpstr>Известные художники, использовавшие технику декупаж в своих работах</vt:lpstr>
      <vt:lpstr>Слайд 5</vt:lpstr>
      <vt:lpstr>Слайд 6</vt:lpstr>
      <vt:lpstr>Слайд 7</vt:lpstr>
      <vt:lpstr>Слайд 8</vt:lpstr>
      <vt:lpstr>Слайд 9</vt:lpstr>
      <vt:lpstr>Украшение тарелки</vt:lpstr>
      <vt:lpstr>Горшочки для фиалок</vt:lpstr>
      <vt:lpstr>Новогодняя открытка</vt:lpstr>
      <vt:lpstr>Магнитик для папы</vt:lpstr>
      <vt:lpstr>Слайд 14</vt:lpstr>
      <vt:lpstr> Практическая часть ТЕХНИКА выполнения: </vt:lpstr>
      <vt:lpstr>Слайд 16</vt:lpstr>
      <vt:lpstr>Слайд 17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Владикавказ  2017</dc:title>
  <dc:creator>ПК</dc:creator>
  <cp:lastModifiedBy>Тома</cp:lastModifiedBy>
  <cp:revision>85</cp:revision>
  <dcterms:created xsi:type="dcterms:W3CDTF">2017-03-09T07:15:32Z</dcterms:created>
  <dcterms:modified xsi:type="dcterms:W3CDTF">2021-04-27T05:01:41Z</dcterms:modified>
</cp:coreProperties>
</file>