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76" r:id="rId4"/>
    <p:sldId id="292" r:id="rId5"/>
    <p:sldId id="278" r:id="rId6"/>
    <p:sldId id="296" r:id="rId7"/>
    <p:sldId id="300" r:id="rId8"/>
    <p:sldId id="303" r:id="rId9"/>
    <p:sldId id="307" r:id="rId10"/>
    <p:sldId id="29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00"/>
    <a:srgbClr val="663300"/>
    <a:srgbClr val="062806"/>
    <a:srgbClr val="0F6B0F"/>
    <a:srgbClr val="B4B3A1"/>
    <a:srgbClr val="000000"/>
    <a:srgbClr val="006600"/>
    <a:srgbClr val="00FF00"/>
    <a:srgbClr val="0F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02" autoAdjust="0"/>
    <p:restoredTop sz="95433" autoAdjust="0"/>
  </p:normalViewPr>
  <p:slideViewPr>
    <p:cSldViewPr>
      <p:cViewPr varScale="1">
        <p:scale>
          <a:sx n="53" d="100"/>
          <a:sy n="53" d="100"/>
        </p:scale>
        <p:origin x="1310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74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2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3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71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80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70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34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95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7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0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51873-4056-4555-8749-812D8408A37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1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E1798F-51C9-4AE8-BEA6-99D888D7E983}"/>
              </a:ext>
            </a:extLst>
          </p:cNvPr>
          <p:cNvSpPr/>
          <p:nvPr/>
        </p:nvSpPr>
        <p:spPr>
          <a:xfrm>
            <a:off x="2286000" y="1484878"/>
            <a:ext cx="4950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64008" lvl="0" indent="0" algn="ctr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r>
              <a:rPr kumimoji="0" lang="ru-RU" sz="400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 pitchFamily="18" charset="0"/>
              </a:rPr>
              <a:t> </a:t>
            </a:r>
            <a:endParaRPr kumimoji="0" lang="ru-RU" sz="18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7E5601-3421-4AD8-91B2-62517473BE87}"/>
              </a:ext>
            </a:extLst>
          </p:cNvPr>
          <p:cNvSpPr/>
          <p:nvPr/>
        </p:nvSpPr>
        <p:spPr>
          <a:xfrm>
            <a:off x="2051720" y="2420888"/>
            <a:ext cx="5616624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8" lvl="0" algn="ctr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ru-RU" sz="3600" b="1" i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ДОУ </a:t>
            </a:r>
          </a:p>
          <a:p>
            <a:pPr marR="64008" lvl="0" algn="ctr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ru-RU" sz="3600" b="1" i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родителями воспитанников</a:t>
            </a:r>
          </a:p>
          <a:p>
            <a:pPr marR="64008" lvl="0" algn="ctr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ru-RU" sz="3600" b="1" i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ФГОС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8DC632-5297-463D-B6BA-FF47FA12B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728793"/>
            <a:ext cx="3312369" cy="1512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12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2-012-Spasibo-za-vnimanie.jpg">
            <a:extLst>
              <a:ext uri="{FF2B5EF4-FFF2-40B4-BE49-F238E27FC236}">
                <a16:creationId xmlns:a16="http://schemas.microsoft.com/office/drawing/2014/main" id="{1C53AE2F-CE1C-41FB-9E39-6308D63790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8640960" cy="6624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55A572-F9ED-4F69-B764-AD17260B3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190" y="0"/>
            <a:ext cx="1584176" cy="1287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C17E01-146B-4AFF-B66B-47C634F05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66" y="1"/>
            <a:ext cx="1579749" cy="1196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490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2204864"/>
            <a:ext cx="8568952" cy="432048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 утвержден 17.10.2013 года  и вступил в силу с 01.01.2014 года.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из задач детского сада по ФГОС -«повернуться» лицом к семье, оказать ей педагогическую помощь, привлечь семью на свою сторону в плане единых подходов в воспитании ребенка.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6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2780928"/>
            <a:ext cx="8640960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Осуществление взаимодействие педагогов и родителей с помощью разных форм и методов, для формирования ценных жизненных ориентаций в жизни ребенка.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D1C5B1-78E6-462B-BBCB-F8A5B37219F1}"/>
              </a:ext>
            </a:extLst>
          </p:cNvPr>
          <p:cNvSpPr/>
          <p:nvPr/>
        </p:nvSpPr>
        <p:spPr>
          <a:xfrm>
            <a:off x="3707904" y="332656"/>
            <a:ext cx="3312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3300"/>
                </a:solidFill>
              </a:rPr>
              <a:t>Цель</a:t>
            </a:r>
            <a:r>
              <a:rPr lang="en-US" sz="4400" dirty="0">
                <a:solidFill>
                  <a:srgbClr val="003300"/>
                </a:solidFill>
              </a:rPr>
              <a:t>:</a:t>
            </a:r>
            <a:endParaRPr lang="ru-RU" sz="44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Задачи </a:t>
            </a:r>
            <a:endParaRPr lang="ru-RU" b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E17309-10AC-4A27-9BA2-A22AC2AD7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3300"/>
                </a:solidFill>
              </a:rPr>
              <a:t>- </a:t>
            </a:r>
            <a:r>
              <a:rPr lang="ru-RU" sz="4400" b="1" dirty="0" smtClean="0">
                <a:solidFill>
                  <a:srgbClr val="003300"/>
                </a:solidFill>
              </a:rPr>
              <a:t>установить партнерские отношения </a:t>
            </a:r>
            <a:r>
              <a:rPr lang="ru-RU" sz="4400" b="1" dirty="0">
                <a:solidFill>
                  <a:srgbClr val="003300"/>
                </a:solidFill>
              </a:rPr>
              <a:t>с семьей каждого воспитанника;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003300"/>
                </a:solidFill>
              </a:rPr>
              <a:t>-</a:t>
            </a:r>
            <a:r>
              <a:rPr lang="ru-RU" sz="4400" b="1" dirty="0" smtClean="0">
                <a:solidFill>
                  <a:srgbClr val="003300"/>
                </a:solidFill>
              </a:rPr>
              <a:t>создать атмосферу  </a:t>
            </a:r>
            <a:r>
              <a:rPr lang="ru-RU" sz="4400" b="1" dirty="0">
                <a:solidFill>
                  <a:srgbClr val="003300"/>
                </a:solidFill>
              </a:rPr>
              <a:t>взаимопонимания, общности интересов, эмоциональной взаимной поддержки;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003300"/>
                </a:solidFill>
              </a:rPr>
              <a:t>- </a:t>
            </a:r>
            <a:r>
              <a:rPr lang="ru-RU" sz="4400" b="1" dirty="0" smtClean="0">
                <a:solidFill>
                  <a:srgbClr val="003300"/>
                </a:solidFill>
              </a:rPr>
              <a:t>объединить </a:t>
            </a:r>
            <a:r>
              <a:rPr lang="ru-RU" sz="4400" b="1" dirty="0">
                <a:solidFill>
                  <a:srgbClr val="003300"/>
                </a:solidFill>
              </a:rPr>
              <a:t>усилий для развития и воспитания детей;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003300"/>
                </a:solidFill>
              </a:rPr>
              <a:t>- </a:t>
            </a:r>
            <a:r>
              <a:rPr lang="ru-RU" sz="4400" b="1" dirty="0" smtClean="0">
                <a:solidFill>
                  <a:srgbClr val="003300"/>
                </a:solidFill>
              </a:rPr>
              <a:t>активизировать </a:t>
            </a:r>
            <a:r>
              <a:rPr lang="ru-RU" sz="4400" b="1" dirty="0">
                <a:solidFill>
                  <a:srgbClr val="003300"/>
                </a:solidFill>
              </a:rPr>
              <a:t>и </a:t>
            </a:r>
            <a:r>
              <a:rPr lang="ru-RU" sz="4400" b="1" dirty="0" smtClean="0">
                <a:solidFill>
                  <a:srgbClr val="003300"/>
                </a:solidFill>
              </a:rPr>
              <a:t>обогатить воспитательные умения </a:t>
            </a:r>
            <a:r>
              <a:rPr lang="ru-RU" sz="4400" b="1" dirty="0">
                <a:solidFill>
                  <a:srgbClr val="003300"/>
                </a:solidFill>
              </a:rPr>
              <a:t>родителей.</a:t>
            </a:r>
          </a:p>
          <a:p>
            <a:pPr marL="0" indent="0" algn="ctr">
              <a:buNone/>
            </a:pPr>
            <a:endParaRPr lang="ru-RU" sz="44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60648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altLang="ru-RU" sz="2400" b="1" u="sng" dirty="0">
                <a:solidFill>
                  <a:srgbClr val="15A6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Взаимодействие</a:t>
            </a:r>
            <a:r>
              <a:rPr lang="ru-RU" altLang="ru-RU" sz="2400" b="1" dirty="0">
                <a:solidFill>
                  <a:srgbClr val="6633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15A6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педагога с родителями </a:t>
            </a:r>
            <a:r>
              <a:rPr lang="ru-RU" altLang="ru-RU" sz="2400" b="1" dirty="0" smtClean="0">
                <a:solidFill>
                  <a:srgbClr val="15A6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через социокультурные сообщества</a:t>
            </a:r>
            <a:endParaRPr lang="ru-RU" sz="2400" b="1" dirty="0">
              <a:ln>
                <a:solidFill>
                  <a:srgbClr val="7030A0"/>
                </a:solidFill>
              </a:ln>
              <a:solidFill>
                <a:srgbClr val="15A60A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47664" y="2204864"/>
            <a:ext cx="6192688" cy="403244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Центр патриотического воспитания</a:t>
            </a:r>
          </a:p>
          <a:p>
            <a:r>
              <a:rPr lang="ru-RU" sz="3200" dirty="0" smtClean="0"/>
              <a:t>Детская библиотека Новоуральска</a:t>
            </a:r>
          </a:p>
          <a:p>
            <a:r>
              <a:rPr lang="ru-RU" sz="3200" dirty="0" smtClean="0"/>
              <a:t>Сообщество «</a:t>
            </a:r>
            <a:r>
              <a:rPr lang="ru-RU" sz="3200" dirty="0" err="1" smtClean="0"/>
              <a:t>Эколята</a:t>
            </a:r>
            <a:r>
              <a:rPr lang="ru-RU" sz="3200" dirty="0" smtClean="0"/>
              <a:t>-дошколята».</a:t>
            </a:r>
          </a:p>
          <a:p>
            <a:r>
              <a:rPr lang="ru-RU" sz="3200" dirty="0" smtClean="0"/>
              <a:t>Театры города Новоуральска.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230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80367" y="694381"/>
            <a:ext cx="8568952" cy="503828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73600" y="245778"/>
            <a:ext cx="8568952" cy="897206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Детская библиотека</a:t>
            </a:r>
            <a:endParaRPr lang="ru-RU" sz="36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1\Desktop\здравствуй, лето! - шаблон\4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8156">
            <a:off x="722435" y="372957"/>
            <a:ext cx="1002602" cy="967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8" y="1922618"/>
            <a:ext cx="2919926" cy="2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1"/>
          <a:stretch/>
        </p:blipFill>
        <p:spPr bwMode="auto">
          <a:xfrm>
            <a:off x="3635896" y="2713660"/>
            <a:ext cx="2401851" cy="248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3"/>
          <a:stretch/>
        </p:blipFill>
        <p:spPr bwMode="auto">
          <a:xfrm flipH="1">
            <a:off x="6300192" y="1757051"/>
            <a:ext cx="2272336" cy="242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01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1428736"/>
            <a:ext cx="8568952" cy="5038280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5720" y="245948"/>
            <a:ext cx="8568952" cy="897206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102360" algn="l"/>
              </a:tabLst>
            </a:pPr>
            <a:r>
              <a:rPr lang="ru-RU" sz="2400" b="1" dirty="0" smtClean="0">
                <a:solidFill>
                  <a:srgbClr val="0066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патриотического воспитания</a:t>
            </a:r>
            <a:endParaRPr lang="ru-RU" sz="2400" b="1" dirty="0">
              <a:solidFill>
                <a:srgbClr val="0066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1\Desktop\здравствуй, лето! - шаблон\4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8156">
            <a:off x="722435" y="372957"/>
            <a:ext cx="1002602" cy="967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4" y="1582382"/>
            <a:ext cx="266429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17032"/>
            <a:ext cx="3381930" cy="253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5" b="18649"/>
          <a:stretch/>
        </p:blipFill>
        <p:spPr bwMode="auto">
          <a:xfrm>
            <a:off x="6156176" y="1772816"/>
            <a:ext cx="2107201" cy="333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1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1340768"/>
            <a:ext cx="8568952" cy="5126248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Lucida Sans Unicode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5720" y="245948"/>
            <a:ext cx="8568952" cy="897206"/>
          </a:xfrm>
          <a:prstGeom prst="rect">
            <a:avLst/>
          </a:prstGeom>
          <a:solidFill>
            <a:schemeClr val="bg1">
              <a:alpha val="69000"/>
            </a:schemeClr>
          </a:solidFill>
          <a:ln w="28575">
            <a:noFill/>
          </a:ln>
          <a:effectLst>
            <a:glow rad="228600">
              <a:schemeClr val="bg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102360" algn="l"/>
              </a:tabLst>
            </a:pPr>
            <a:r>
              <a:rPr lang="ru-RU" sz="2400" dirty="0" err="1" smtClean="0">
                <a:solidFill>
                  <a:srgbClr val="0066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Эколята</a:t>
            </a:r>
            <a:r>
              <a:rPr lang="ru-RU" sz="2400" dirty="0" smtClean="0">
                <a:solidFill>
                  <a:srgbClr val="0066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-дошколята</a:t>
            </a:r>
            <a:endParaRPr lang="ru-RU" sz="2400" dirty="0">
              <a:solidFill>
                <a:srgbClr val="0066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1\Desktop\здравствуй, лето! - шаблон\4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8156">
            <a:off x="722435" y="372957"/>
            <a:ext cx="1002602" cy="967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273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1" y="1700808"/>
            <a:ext cx="1962618" cy="261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3287688" cy="159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92" y="1487854"/>
            <a:ext cx="2016087" cy="29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92" y="2513629"/>
            <a:ext cx="2085394" cy="278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96" y="3573344"/>
            <a:ext cx="2051982" cy="273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5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323528" y="2060848"/>
            <a:ext cx="8568952" cy="4464496"/>
          </a:xfrm>
        </p:spPr>
        <p:txBody>
          <a:bodyPr>
            <a:normAutofit fontScale="85000" lnSpcReduction="20000"/>
          </a:bodyPr>
          <a:lstStyle/>
          <a:p>
            <a:pPr indent="114300">
              <a:lnSpc>
                <a:spcPct val="150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800" b="1" dirty="0">
                <a:solidFill>
                  <a:srgbClr val="6633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Сотрудничество педагогов и родителей позволяет лучше узнать ребёнка, посмотреть на него с разных позиций, увидеть в разных ситуациях, а, следовательно, помочь в понимании его индивидуальных особенностей, развитии способностей ребёнка, в преодолении его негативных поступков и проявлений в поведении, формирование ценных жизненных ориентаций.</a:t>
            </a:r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A3537A-D79F-44A1-9B53-1BE2DA8EEE61}"/>
              </a:ext>
            </a:extLst>
          </p:cNvPr>
          <p:cNvSpPr/>
          <p:nvPr/>
        </p:nvSpPr>
        <p:spPr>
          <a:xfrm>
            <a:off x="2483768" y="476672"/>
            <a:ext cx="6264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062806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Заключение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62806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2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194</Words>
  <Application>Microsoft Office PowerPoint</Application>
  <PresentationFormat>Экран (4:3)</PresentationFormat>
  <Paragraphs>23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Century Schoolbook</vt:lpstr>
      <vt:lpstr>Lucida Sans Unicode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Задачи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139</cp:revision>
  <dcterms:created xsi:type="dcterms:W3CDTF">2016-06-29T12:04:20Z</dcterms:created>
  <dcterms:modified xsi:type="dcterms:W3CDTF">2023-02-27T07:32:15Z</dcterms:modified>
</cp:coreProperties>
</file>