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  <p:sldMasterId id="2147483682" r:id="rId2"/>
  </p:sldMasterIdLst>
  <p:notesMasterIdLst>
    <p:notesMasterId r:id="rId16"/>
  </p:notesMasterIdLst>
  <p:sldIdLst>
    <p:sldId id="256" r:id="rId3"/>
    <p:sldId id="286" r:id="rId4"/>
    <p:sldId id="261" r:id="rId5"/>
    <p:sldId id="257" r:id="rId6"/>
    <p:sldId id="259" r:id="rId7"/>
    <p:sldId id="267" r:id="rId8"/>
    <p:sldId id="263" r:id="rId9"/>
    <p:sldId id="265" r:id="rId10"/>
    <p:sldId id="260" r:id="rId11"/>
    <p:sldId id="258" r:id="rId12"/>
    <p:sldId id="262" r:id="rId13"/>
    <p:sldId id="276" r:id="rId14"/>
    <p:sldId id="284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515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70" autoAdjust="0"/>
  </p:normalViewPr>
  <p:slideViewPr>
    <p:cSldViewPr>
      <p:cViewPr varScale="1">
        <p:scale>
          <a:sx n="67" d="100"/>
          <a:sy n="67" d="100"/>
        </p:scale>
        <p:origin x="-108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249193A-5BDA-4691-9AFB-D7B80FA03FE5}" type="datetimeFigureOut">
              <a:rPr lang="ru-RU"/>
              <a:pPr>
                <a:defRPr/>
              </a:pPr>
              <a:t>29.03.2022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9B19743-F95C-4417-94C8-018898D67ED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ru-RU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ru-RU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15236-5C4A-4B89-B276-AD6E3EB9487D}" type="datetimeFigureOut">
              <a:rPr lang="ru-RU"/>
              <a:pPr>
                <a:defRPr/>
              </a:pPr>
              <a:t>29.03.2022</a:t>
            </a:fld>
            <a:endParaRPr lang="ru-RU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5A059-0FAA-42E0-A7CC-D08459D862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2597C-6155-440F-871A-7D574BAD7D62}" type="datetimeFigureOut">
              <a:rPr lang="ru-RU"/>
              <a:pPr>
                <a:defRPr/>
              </a:pPr>
              <a:t>29.03.2022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5FEFD-E73E-46A4-B55D-A24957E52F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03319-28A8-47BD-8FF7-0AD959F59BD8}" type="datetimeFigureOut">
              <a:rPr lang="ru-RU"/>
              <a:pPr>
                <a:defRPr/>
              </a:pPr>
              <a:t>29.03.2022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2C76A-0901-4169-84B4-F1DEBDA2AC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FAAC7-69C7-46FB-9D43-F3C2802EF2D5}" type="datetimeFigureOut">
              <a:rPr lang="ru-RU"/>
              <a:pPr>
                <a:defRPr/>
              </a:pPr>
              <a:t>29.03.2022</a:t>
            </a:fld>
            <a:endParaRPr lang="ru-RU" dirty="0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26EDB-0169-4CC6-8E54-D2F4B3B0D04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881B7-4930-4F0D-AF4F-1042E02C65F7}" type="datetimeFigureOut">
              <a:rPr lang="ru-RU"/>
              <a:pPr>
                <a:defRPr/>
              </a:pPr>
              <a:t>29.03.2022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FCB36-6F27-4C67-80B1-4D97BEBEA08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hee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EE887-09D9-4964-9D5F-1AD131836CB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84AA5-335F-4816-9E81-D42701DE4E53}" type="datetimeFigureOut">
              <a:rPr lang="ru-RU"/>
              <a:pPr>
                <a:defRPr/>
              </a:pPr>
              <a:t>29.03.2022</a:t>
            </a:fld>
            <a:endParaRPr lang="ru-RU" dirty="0"/>
          </a:p>
        </p:txBody>
      </p:sp>
    </p:spTree>
  </p:cSld>
  <p:clrMapOvr>
    <a:masterClrMapping/>
  </p:clrMapOvr>
  <p:transition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4D4C9-D79A-4C4A-8F2F-0FF5831AFA3D}" type="datetimeFigureOut">
              <a:rPr lang="ru-RU"/>
              <a:pPr>
                <a:defRPr/>
              </a:pPr>
              <a:t>29.03.2022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7CBEC9-4504-4B6E-B050-4C6E463593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D21D8-F5C5-4DEC-9328-82AC506E23E3}" type="datetimeFigureOut">
              <a:rPr lang="ru-RU"/>
              <a:pPr>
                <a:defRPr/>
              </a:pPr>
              <a:t>29.03.2022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FA176-E764-4806-9998-FE78BEAFDD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5B536-FE26-4CE6-BA17-DAF4A314AF7D}" type="datetimeFigureOut">
              <a:rPr lang="ru-RU"/>
              <a:pPr>
                <a:defRPr/>
              </a:pPr>
              <a:t>29.03.2022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D8CD3-D7DB-4F3D-A993-5C771F3EC9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C04CF-AB88-404B-9794-031AA4EB5EE8}" type="datetimeFigureOut">
              <a:rPr lang="ru-RU"/>
              <a:pPr>
                <a:defRPr/>
              </a:pPr>
              <a:t>29.03.2022</a:t>
            </a:fld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9B869-CE7B-4800-9150-16E4FE8BBC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1CAE9-758B-4261-A8A1-77C2653D3977}" type="datetimeFigureOut">
              <a:rPr lang="ru-RU"/>
              <a:pPr>
                <a:defRPr/>
              </a:pPr>
              <a:t>29.03.2022</a:t>
            </a:fld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530DC-4673-4439-81EF-11D3102552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98469-83E2-464C-A3BE-A3E663A4A28E}" type="datetimeFigureOut">
              <a:rPr lang="ru-RU"/>
              <a:pPr>
                <a:defRPr/>
              </a:pPr>
              <a:t>29.03.2022</a:t>
            </a:fld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BFA6F-59CA-4D57-A612-356F96CD8D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6B777-5AEB-4C91-8EDE-7738E4B4E1E1}" type="datetimeFigureOut">
              <a:rPr lang="ru-RU"/>
              <a:pPr>
                <a:defRPr/>
              </a:pPr>
              <a:t>29.03.2022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CD10D-13CD-47A9-A0C3-98C3F4F7C7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4ED0E-8113-4EDD-998B-E90D17BDDC5C}" type="datetimeFigureOut">
              <a:rPr lang="ru-RU"/>
              <a:pPr>
                <a:defRPr/>
              </a:pPr>
              <a:t>29.03.2022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E4CEA-52F4-4EAA-BF6C-D3A54AA192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pPr>
              <a:defRPr/>
            </a:pPr>
            <a:fld id="{ABC342E9-2C35-401E-9C29-5961DC6F1C54}" type="datetimeFigureOut">
              <a:rPr lang="ru-RU"/>
              <a:pPr>
                <a:defRPr/>
              </a:pPr>
              <a:t>29.03.2022</a:t>
            </a:fld>
            <a:endParaRPr lang="ru-RU"/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18FD7EFE-CC74-4FC1-A16A-F865E3B194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3496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ru-RU"/>
          </a:p>
        </p:txBody>
      </p:sp>
      <p:sp>
        <p:nvSpPr>
          <p:cNvPr id="63497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ru-RU"/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63499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3500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3501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3502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3503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3504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3505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3506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3507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63510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63511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63512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  <p:sp>
            <p:nvSpPr>
              <p:cNvPr id="63513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63514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63515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ru-RU"/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63517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63518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63519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63520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63521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63522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63523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63524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63526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3527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63530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ru-RU"/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63532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63533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8" y="322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63534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8" y="172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63535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63536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07" y="887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63537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796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63538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63539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57" y="132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</p:grpSp>
        <p:sp>
          <p:nvSpPr>
            <p:cNvPr id="63540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6" r:id="rId2"/>
    <p:sldLayoutId id="2147483695" r:id="rId3"/>
    <p:sldLayoutId id="2147483694" r:id="rId4"/>
    <p:sldLayoutId id="2147483693" r:id="rId5"/>
    <p:sldLayoutId id="2147483692" r:id="rId6"/>
    <p:sldLayoutId id="2147483691" r:id="rId7"/>
    <p:sldLayoutId id="2147483690" r:id="rId8"/>
    <p:sldLayoutId id="2147483689" r:id="rId9"/>
    <p:sldLayoutId id="2147483688" r:id="rId10"/>
    <p:sldLayoutId id="2147483687" r:id="rId11"/>
  </p:sldLayoutIdLst>
  <p:transition>
    <p:wheel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351A8F3F-D583-418E-8D35-E869750A2D1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Нижний колонтитул 7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Дата 6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95A4D6DA-F171-4B82-B032-C1D455A76CDB}" type="datetimeFigureOut">
              <a:rPr lang="ru-RU"/>
              <a:pPr>
                <a:defRPr/>
              </a:pPr>
              <a:t>29.03.2022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</p:sldLayoutIdLst>
  <p:transition>
    <p:wheel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236FBB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Arial" charset="0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1B5C9C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236FBB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236FBB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/>
          </p:cNvSpPr>
          <p:nvPr>
            <p:ph type="ctrTitle" idx="4294967295"/>
          </p:nvPr>
        </p:nvSpPr>
        <p:spPr>
          <a:xfrm>
            <a:off x="685800" y="1052513"/>
            <a:ext cx="7772400" cy="18002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Сысоева  Лариса Валентиновна</a:t>
            </a:r>
          </a:p>
        </p:txBody>
      </p:sp>
      <p:sp>
        <p:nvSpPr>
          <p:cNvPr id="15362" name="Rectangle 4"/>
          <p:cNvSpPr>
            <a:spLocks noGrp="1"/>
          </p:cNvSpPr>
          <p:nvPr>
            <p:ph type="subTitle" idx="4294967295"/>
          </p:nvPr>
        </p:nvSpPr>
        <p:spPr>
          <a:xfrm>
            <a:off x="1541463" y="3284538"/>
            <a:ext cx="5984875" cy="1820862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Tx/>
              <a:buNone/>
            </a:pPr>
            <a:endParaRPr lang="ru-RU" sz="280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ru-RU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Учитель-логопед 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ru-RU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МОУ Лицей 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ru-RU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г.Истра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endParaRPr lang="ru-RU" sz="280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ChangeArrowheads="1"/>
          </p:cNvSpPr>
          <p:nvPr/>
        </p:nvSpPr>
        <p:spPr bwMode="auto">
          <a:xfrm>
            <a:off x="357188" y="55563"/>
            <a:ext cx="4929187" cy="476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457200" algn="l"/>
              </a:tabLst>
            </a:pPr>
            <a:endParaRPr lang="ru-RU" b="1"/>
          </a:p>
          <a:p>
            <a:pPr algn="ctr">
              <a:tabLst>
                <a:tab pos="457200" algn="l"/>
              </a:tabLst>
            </a:pPr>
            <a:r>
              <a:rPr lang="ru-RU" b="1"/>
              <a:t>7.</a:t>
            </a:r>
            <a:r>
              <a:rPr lang="ru-RU" b="1" u="sng"/>
              <a:t>Развитие фонематического слуха.             Игра «Звук заблудился»</a:t>
            </a:r>
          </a:p>
          <a:p>
            <a:pPr algn="ctr">
              <a:tabLst>
                <a:tab pos="457200" algn="l"/>
              </a:tabLst>
            </a:pPr>
            <a:endParaRPr lang="ru-RU"/>
          </a:p>
          <a:p>
            <a:pPr algn="ctr">
              <a:tabLst>
                <a:tab pos="457200" algn="l"/>
              </a:tabLst>
            </a:pPr>
            <a:r>
              <a:rPr lang="ru-RU"/>
              <a:t>Звуки «С» и «Ш» очень любят меняться местами. </a:t>
            </a:r>
          </a:p>
          <a:p>
            <a:pPr algn="ctr">
              <a:tabLst>
                <a:tab pos="457200" algn="l"/>
              </a:tabLst>
            </a:pPr>
            <a:r>
              <a:rPr lang="ru-RU"/>
              <a:t>И когда они встают не в свои слова, получаются небылицы. </a:t>
            </a:r>
          </a:p>
          <a:p>
            <a:pPr algn="ctr">
              <a:tabLst>
                <a:tab pos="457200" algn="l"/>
              </a:tabLst>
            </a:pPr>
            <a:r>
              <a:rPr lang="ru-RU"/>
              <a:t>Слушайте внимательно и верните звук на место.</a:t>
            </a:r>
          </a:p>
          <a:p>
            <a:pPr algn="ctr">
              <a:tabLst>
                <a:tab pos="457200" algn="l"/>
              </a:tabLst>
            </a:pPr>
            <a:r>
              <a:rPr lang="ru-RU"/>
              <a:t>Шила «миске» я халат, оказался маловат. (Мишке)</a:t>
            </a:r>
          </a:p>
          <a:p>
            <a:pPr>
              <a:tabLst>
                <a:tab pos="457200" algn="l"/>
              </a:tabLst>
            </a:pPr>
            <a:r>
              <a:rPr lang="ru-RU"/>
              <a:t>На глазах у детворы «крысу» красят маляры. (Крышу)</a:t>
            </a:r>
          </a:p>
          <a:p>
            <a:pPr algn="ctr">
              <a:tabLst>
                <a:tab pos="457200" algn="l"/>
              </a:tabLst>
            </a:pPr>
            <a:r>
              <a:rPr lang="ru-RU"/>
              <a:t>Пожарному, никак друзья, без «кашки» на голове нельзя. (Каски)</a:t>
            </a:r>
          </a:p>
          <a:p>
            <a:pPr algn="ctr">
              <a:tabLst>
                <a:tab pos="457200" algn="l"/>
              </a:tabLst>
            </a:pPr>
            <a:r>
              <a:rPr lang="ru-RU"/>
              <a:t>А у Шуры и у Сани в сумке сом с длинными «ушами». (Усами)</a:t>
            </a:r>
          </a:p>
          <a:p>
            <a:pPr algn="ctr">
              <a:tabLst>
                <a:tab pos="457200" algn="l"/>
              </a:tabLst>
            </a:pPr>
            <a:r>
              <a:rPr lang="ru-RU"/>
              <a:t>А у нас, который год, «крыша» под полом живет. (Крыса)</a:t>
            </a:r>
          </a:p>
          <a:p>
            <a:pPr algn="ctr" eaLnBrk="0" hangingPunct="0">
              <a:tabLst>
                <a:tab pos="457200" algn="l"/>
              </a:tabLst>
            </a:pPr>
            <a:endParaRPr lang="ru-RU" sz="1800"/>
          </a:p>
        </p:txBody>
      </p:sp>
      <p:pic>
        <p:nvPicPr>
          <p:cNvPr id="27650" name="Picture 2" descr="D:\Мои Документы\аттестация\Аттестация Сысоевой Л.В\открытое занятие Сысоевой  Л.В\SDC15183.JPG"/>
          <p:cNvPicPr>
            <a:picLocks noChangeAspect="1" noChangeArrowheads="1"/>
          </p:cNvPicPr>
          <p:nvPr/>
        </p:nvPicPr>
        <p:blipFill>
          <a:blip r:embed="rId2"/>
          <a:srcRect l="41022" t="27260" b="13190"/>
          <a:stretch>
            <a:fillRect/>
          </a:stretch>
        </p:blipFill>
        <p:spPr bwMode="auto">
          <a:xfrm>
            <a:off x="5795963" y="2276475"/>
            <a:ext cx="2776537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ChangeArrowheads="1"/>
          </p:cNvSpPr>
          <p:nvPr/>
        </p:nvSpPr>
        <p:spPr bwMode="auto">
          <a:xfrm>
            <a:off x="142875" y="508000"/>
            <a:ext cx="7929563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/>
            <a:r>
              <a:rPr lang="ru-RU" b="1"/>
              <a:t>8.</a:t>
            </a:r>
            <a:r>
              <a:rPr lang="ru-RU" b="1" u="sng"/>
              <a:t>Различение звуков в связной речи. </a:t>
            </a:r>
          </a:p>
          <a:p>
            <a:pPr indent="449263" algn="ctr"/>
            <a:r>
              <a:rPr lang="ru-RU" b="1" u="sng"/>
              <a:t>Составление рассказа по серии сюжетных картинок           «Непослушные мышата»</a:t>
            </a:r>
          </a:p>
          <a:p>
            <a:pPr indent="449263" algn="ctr"/>
            <a:endParaRPr lang="ru-RU"/>
          </a:p>
          <a:p>
            <a:pPr indent="449263" algn="ctr"/>
            <a:r>
              <a:rPr lang="ru-RU"/>
              <a:t>Ребята, в соседнем зале сегодня идет кинофильм «Непослушные мышата»</a:t>
            </a:r>
          </a:p>
          <a:p>
            <a:pPr indent="449263" algn="ctr"/>
            <a:r>
              <a:rPr lang="ru-RU"/>
              <a:t> и я предлагаю вам перейти в зрительный зал и посмотреть фильм. Озвучивать его будем вместе. Договаривайте фразу «непослушные мышата», изменяя ее по смыслу.</a:t>
            </a:r>
          </a:p>
          <a:p>
            <a:pPr indent="449263"/>
            <a:endParaRPr lang="ru-RU"/>
          </a:p>
        </p:txBody>
      </p:sp>
      <p:pic>
        <p:nvPicPr>
          <p:cNvPr id="28674" name="Picture 2" descr="D:\Мои Документы\аттестация\Аттестация Сысоевой Л.В\открытое занятие Сысоевой  Л.В\SDC15184.JPG"/>
          <p:cNvPicPr>
            <a:picLocks noChangeAspect="1" noChangeArrowheads="1"/>
          </p:cNvPicPr>
          <p:nvPr/>
        </p:nvPicPr>
        <p:blipFill>
          <a:blip r:embed="rId2"/>
          <a:srcRect l="15038" t="5042" r="24060" b="10083"/>
          <a:stretch>
            <a:fillRect/>
          </a:stretch>
        </p:blipFill>
        <p:spPr bwMode="auto">
          <a:xfrm>
            <a:off x="2843213" y="3068638"/>
            <a:ext cx="4033837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ChangeArrowheads="1"/>
          </p:cNvSpPr>
          <p:nvPr/>
        </p:nvSpPr>
        <p:spPr bwMode="auto">
          <a:xfrm>
            <a:off x="261938" y="644525"/>
            <a:ext cx="8618537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ctr"/>
            <a:r>
              <a:rPr lang="en-US" b="1"/>
              <a:t>IV</a:t>
            </a:r>
            <a:r>
              <a:rPr lang="ru-RU" b="1"/>
              <a:t>. Итог занятия. Оценка деятельности детей.</a:t>
            </a:r>
          </a:p>
          <a:p>
            <a:pPr indent="449263" algn="ctr"/>
            <a:endParaRPr lang="ru-RU"/>
          </a:p>
          <a:p>
            <a:pPr indent="449263" algn="ctr"/>
            <a:r>
              <a:rPr lang="ru-RU"/>
              <a:t>Вот и закончилось еще одно путешествие по  городу Красивой речи. </a:t>
            </a:r>
          </a:p>
          <a:p>
            <a:pPr indent="449263" algn="ctr"/>
            <a:r>
              <a:rPr lang="ru-RU"/>
              <a:t>Чем мы занимались, где играли?</a:t>
            </a:r>
          </a:p>
          <a:p>
            <a:pPr indent="449263" algn="ctr"/>
            <a:r>
              <a:rPr lang="ru-RU"/>
              <a:t> Гостей приготовили  сюрприз, диски с музыкальными  </a:t>
            </a:r>
          </a:p>
          <a:p>
            <a:pPr indent="449263" algn="ctr"/>
            <a:r>
              <a:rPr lang="ru-RU"/>
              <a:t>пальчиковыми играми и   чистоговорками.</a:t>
            </a:r>
          </a:p>
        </p:txBody>
      </p:sp>
      <p:pic>
        <p:nvPicPr>
          <p:cNvPr id="29698" name="Picture 2" descr="D:\Мои Документы\аттестация\Аттестация Сысоевой Л.В\открытое занятие Сысоевой  Л.В\SDC15186.JPG"/>
          <p:cNvPicPr>
            <a:picLocks noChangeAspect="1" noChangeArrowheads="1"/>
          </p:cNvPicPr>
          <p:nvPr/>
        </p:nvPicPr>
        <p:blipFill>
          <a:blip r:embed="rId2"/>
          <a:srcRect b="13492"/>
          <a:stretch>
            <a:fillRect/>
          </a:stretch>
        </p:blipFill>
        <p:spPr bwMode="auto">
          <a:xfrm>
            <a:off x="2555875" y="2636838"/>
            <a:ext cx="4608513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F:\картинки к презентациям\1acbfac431d009018b53ff8218c2b9a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3" y="3714750"/>
            <a:ext cx="30003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TextBox 2"/>
          <p:cNvSpPr txBox="1">
            <a:spLocks noChangeArrowheads="1"/>
          </p:cNvSpPr>
          <p:nvPr/>
        </p:nvSpPr>
        <p:spPr bwMode="auto">
          <a:xfrm>
            <a:off x="1000125" y="1966913"/>
            <a:ext cx="72866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Спасибо  за  внимание ! 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title"/>
          </p:nvPr>
        </p:nvSpPr>
        <p:spPr>
          <a:xfrm>
            <a:off x="611188" y="333375"/>
            <a:ext cx="6870700" cy="1643063"/>
          </a:xfrm>
        </p:spPr>
        <p:txBody>
          <a:bodyPr/>
          <a:lstStyle/>
          <a:p>
            <a:pPr algn="l" eaLnBrk="1" hangingPunct="1"/>
            <a:r>
              <a:rPr lang="ru-RU" sz="2700" smtClean="0">
                <a:latin typeface="Arial" charset="0"/>
              </a:rPr>
              <a:t/>
            </a:r>
            <a:br>
              <a:rPr lang="ru-RU" sz="2700" smtClean="0">
                <a:latin typeface="Arial" charset="0"/>
              </a:rPr>
            </a:br>
            <a:r>
              <a:rPr lang="ru-RU" sz="2700" smtClean="0">
                <a:latin typeface="Arial" charset="0"/>
              </a:rPr>
              <a:t/>
            </a:r>
            <a:br>
              <a:rPr lang="ru-RU" sz="2700" smtClean="0">
                <a:latin typeface="Arial" charset="0"/>
              </a:rPr>
            </a:br>
            <a:r>
              <a:rPr lang="ru-RU" sz="1600" b="1" smtClean="0">
                <a:latin typeface="Arial" charset="0"/>
              </a:rPr>
              <a:t>Тема.</a:t>
            </a:r>
            <a:r>
              <a:rPr lang="ru-RU" sz="1600" smtClean="0">
                <a:latin typeface="Arial" charset="0"/>
              </a:rPr>
              <a:t/>
            </a:r>
            <a:br>
              <a:rPr lang="ru-RU" sz="1600" smtClean="0">
                <a:latin typeface="Arial" charset="0"/>
              </a:rPr>
            </a:br>
            <a:r>
              <a:rPr lang="ru-RU" sz="2700" smtClean="0">
                <a:latin typeface="Arial" charset="0"/>
              </a:rPr>
              <a:t> </a:t>
            </a:r>
            <a:r>
              <a:rPr lang="ru-RU" sz="1600" b="1" smtClean="0">
                <a:latin typeface="Arial" charset="0"/>
              </a:rPr>
              <a:t>Дифференциация звуков «С-Ш» с использованием        элементов логоритмики.</a:t>
            </a:r>
            <a:br>
              <a:rPr lang="ru-RU" sz="1600" b="1" smtClean="0">
                <a:latin typeface="Arial" charset="0"/>
              </a:rPr>
            </a:br>
            <a:r>
              <a:rPr lang="ru-RU" sz="1600" b="1" smtClean="0">
                <a:latin typeface="Arial" charset="0"/>
              </a:rPr>
              <a:t/>
            </a:r>
            <a:br>
              <a:rPr lang="ru-RU" sz="1600" b="1" smtClean="0">
                <a:latin typeface="Arial" charset="0"/>
              </a:rPr>
            </a:br>
            <a:r>
              <a:rPr lang="ru-RU" sz="1600" smtClean="0">
                <a:latin typeface="Arial" charset="0"/>
              </a:rPr>
              <a:t>(подготовительная к школе группа )</a:t>
            </a:r>
          </a:p>
        </p:txBody>
      </p:sp>
      <p:sp>
        <p:nvSpPr>
          <p:cNvPr id="1945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611188" y="1844675"/>
            <a:ext cx="7696200" cy="2370138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1600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600" b="1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b="1" smtClean="0">
                <a:latin typeface="Arial" charset="0"/>
              </a:rPr>
              <a:t>Цели.</a:t>
            </a:r>
            <a:r>
              <a:rPr lang="ru-RU" sz="1600" smtClean="0">
                <a:latin typeface="Arial" charset="0"/>
              </a:rPr>
              <a:t> </a:t>
            </a:r>
          </a:p>
          <a:p>
            <a:pPr algn="ctr" eaLnBrk="1" hangingPunct="1">
              <a:lnSpc>
                <a:spcPct val="80000"/>
              </a:lnSpc>
            </a:pPr>
            <a:endParaRPr lang="ru-RU" sz="160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600" smtClean="0">
                <a:latin typeface="Arial" charset="0"/>
              </a:rPr>
              <a:t>Совершенствовать навык различения и практического употребления  в речи звуков «С – Ш» в слогах, словах, предложениях, связной речи; совершенствовать навыки фонемного анализа;</a:t>
            </a:r>
          </a:p>
          <a:p>
            <a:pPr eaLnBrk="1" hangingPunct="1">
              <a:lnSpc>
                <a:spcPct val="80000"/>
              </a:lnSpc>
            </a:pPr>
            <a:endParaRPr lang="ru-RU" sz="160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600" smtClean="0">
                <a:latin typeface="Arial" charset="0"/>
              </a:rPr>
              <a:t>развивать фонематический слух, навыки самоконтроля за речью,  оперативную речеслуховую память, внимание, логическое мышление, развивать тонкую и общую моторику, темпоритмическую  сторону речи;</a:t>
            </a:r>
          </a:p>
          <a:p>
            <a:pPr eaLnBrk="1" hangingPunct="1">
              <a:lnSpc>
                <a:spcPct val="80000"/>
              </a:lnSpc>
            </a:pPr>
            <a:endParaRPr lang="ru-RU" sz="160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600" smtClean="0">
                <a:latin typeface="Arial" charset="0"/>
              </a:rPr>
              <a:t>воспитывать умение работать в коллективе, умение преодолевать страх перед публичным выступлением, умение слушать и воспроизводить движения под музыку.</a:t>
            </a:r>
            <a:endParaRPr lang="ru-RU" sz="1600" b="1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400" smtClean="0">
              <a:latin typeface="Arial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ChangeArrowheads="1"/>
          </p:cNvSpPr>
          <p:nvPr/>
        </p:nvSpPr>
        <p:spPr bwMode="auto">
          <a:xfrm>
            <a:off x="4479925" y="3260725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269875" algn="ctr"/>
            <a:endParaRPr lang="ru-RU"/>
          </a:p>
        </p:txBody>
      </p:sp>
      <p:sp>
        <p:nvSpPr>
          <p:cNvPr id="20482" name="Прямоугольник 2"/>
          <p:cNvSpPr>
            <a:spLocks noChangeArrowheads="1"/>
          </p:cNvSpPr>
          <p:nvPr/>
        </p:nvSpPr>
        <p:spPr bwMode="auto">
          <a:xfrm>
            <a:off x="285750" y="836613"/>
            <a:ext cx="8143875" cy="399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/>
              <a:t>Оборудование.</a:t>
            </a:r>
            <a:r>
              <a:rPr lang="ru-RU"/>
              <a:t> </a:t>
            </a:r>
          </a:p>
          <a:p>
            <a:pPr algn="ctr">
              <a:lnSpc>
                <a:spcPct val="80000"/>
              </a:lnSpc>
            </a:pPr>
            <a:endParaRPr lang="ru-RU"/>
          </a:p>
          <a:p>
            <a:pPr algn="ctr">
              <a:lnSpc>
                <a:spcPct val="80000"/>
              </a:lnSpc>
            </a:pPr>
            <a:r>
              <a:rPr lang="ru-RU"/>
              <a:t>Демонстрационное  пособие «Карусель», предметные картинки: слон, лиса, барсук, собака, мыши, лошадь, кошка, ишак; демонстрационное пособие «Домики»,  звуковые схемы для слов (см. выше); пособие «Собери вагончики»; стрелочки для слухового диктанта; мнемотаблицы скороговорок;  демонстрационные картинки к игре «Звук заблудился»; демонстрационное панно «Кинолента», сюжетные картинки к составлению рассказа «Непослушные мышата»; аудиозапись к музыкальной паузе «Слушай и запоминай и красиво повторяй…», к игре «Карусель»  Е.С.Железновы «Абсолютный слух»; магнитофон.</a:t>
            </a:r>
          </a:p>
          <a:p>
            <a:pPr algn="ctr">
              <a:lnSpc>
                <a:spcPct val="80000"/>
              </a:lnSpc>
            </a:pPr>
            <a:r>
              <a:rPr lang="ru-RU"/>
              <a:t> </a:t>
            </a:r>
          </a:p>
          <a:p>
            <a:pPr algn="ctr">
              <a:lnSpc>
                <a:spcPct val="80000"/>
              </a:lnSpc>
            </a:pPr>
            <a:endParaRPr lang="ru-RU" b="1"/>
          </a:p>
          <a:p>
            <a:pPr algn="ctr">
              <a:lnSpc>
                <a:spcPct val="80000"/>
              </a:lnSpc>
            </a:pPr>
            <a:endParaRPr lang="ru-RU" b="1"/>
          </a:p>
          <a:p>
            <a:pPr algn="ctr">
              <a:lnSpc>
                <a:spcPct val="80000"/>
              </a:lnSpc>
            </a:pPr>
            <a:r>
              <a:rPr lang="ru-RU" b="1"/>
              <a:t>Предварительная работа. </a:t>
            </a:r>
          </a:p>
          <a:p>
            <a:pPr algn="ctr">
              <a:lnSpc>
                <a:spcPct val="80000"/>
              </a:lnSpc>
            </a:pPr>
            <a:endParaRPr lang="ru-RU" b="1"/>
          </a:p>
          <a:p>
            <a:pPr algn="ctr">
              <a:lnSpc>
                <a:spcPct val="80000"/>
              </a:lnSpc>
            </a:pPr>
            <a:r>
              <a:rPr lang="ru-RU"/>
              <a:t>Уточнение артикуляции звуков «С -Ш», игры по развитию фонематического слуха, по формированию фонематического восприятия «Подари картинки Маше и Соне», «Повтори слоговые ряды», «Доскажи словечко», «Составь звуковые и слоговые  схемы слов»; составление предложений со звуками «С – Ш», заучивание чистоговорок и скороговорок.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ChangeArrowheads="1"/>
          </p:cNvSpPr>
          <p:nvPr/>
        </p:nvSpPr>
        <p:spPr bwMode="auto">
          <a:xfrm>
            <a:off x="344488" y="855663"/>
            <a:ext cx="845502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69875" algn="ctr"/>
            <a:r>
              <a:rPr lang="ru-RU" u="sng"/>
              <a:t>1</a:t>
            </a:r>
            <a:r>
              <a:rPr lang="ru-RU" b="1" u="sng"/>
              <a:t>.Различение звуков в словах. Игра «Карусель»</a:t>
            </a:r>
          </a:p>
          <a:p>
            <a:pPr indent="269875" algn="ctr"/>
            <a:endParaRPr lang="ru-RU"/>
          </a:p>
          <a:p>
            <a:pPr indent="269875" algn="ctr"/>
            <a:r>
              <a:rPr lang="ru-RU"/>
              <a:t>Мы узнали, с какими звуками будем играть, а теперь в путешествие. </a:t>
            </a:r>
          </a:p>
          <a:p>
            <a:pPr indent="269875" algn="ctr"/>
            <a:r>
              <a:rPr lang="ru-RU"/>
              <a:t>В парке города появились новые карусели.</a:t>
            </a:r>
          </a:p>
          <a:p>
            <a:pPr indent="269875" algn="ctr"/>
            <a:r>
              <a:rPr lang="ru-RU"/>
              <a:t> Животные хотят покататься на них. </a:t>
            </a:r>
          </a:p>
          <a:p>
            <a:pPr indent="269875" algn="ctr"/>
            <a:r>
              <a:rPr lang="ru-RU"/>
              <a:t>Нужно их правильно поместить в кабинки: наверх- с каким звуком? (Ш) Вниз? (С)</a:t>
            </a:r>
          </a:p>
          <a:p>
            <a:pPr indent="269875" algn="ctr"/>
            <a:r>
              <a:rPr lang="ru-RU"/>
              <a:t>На счет 1 – возьмите  картинку,</a:t>
            </a:r>
          </a:p>
          <a:p>
            <a:pPr indent="269875" algn="ctr"/>
            <a:r>
              <a:rPr lang="ru-RU"/>
              <a:t>На счет 2 – произнесите про себя название животного,</a:t>
            </a:r>
          </a:p>
          <a:p>
            <a:pPr indent="269875" algn="ctr"/>
            <a:r>
              <a:rPr lang="ru-RU"/>
              <a:t>На счет 3 – поместите в нужную кабинку.</a:t>
            </a:r>
          </a:p>
          <a:p>
            <a:pPr indent="269875" algn="ctr"/>
            <a:r>
              <a:rPr lang="ru-RU"/>
              <a:t>1, 2, 3.</a:t>
            </a:r>
          </a:p>
          <a:p>
            <a:pPr indent="269875" algn="ctr"/>
            <a:endParaRPr lang="ru-RU"/>
          </a:p>
        </p:txBody>
      </p:sp>
      <p:pic>
        <p:nvPicPr>
          <p:cNvPr id="21506" name="Picture 5" descr="SDC15172"/>
          <p:cNvPicPr>
            <a:picLocks noChangeAspect="1" noChangeArrowheads="1"/>
          </p:cNvPicPr>
          <p:nvPr/>
        </p:nvPicPr>
        <p:blipFill>
          <a:blip r:embed="rId2"/>
          <a:srcRect l="15620" r="15620" b="23763"/>
          <a:stretch>
            <a:fillRect/>
          </a:stretch>
        </p:blipFill>
        <p:spPr bwMode="auto">
          <a:xfrm>
            <a:off x="3995738" y="3573463"/>
            <a:ext cx="2952750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ChangeArrowheads="1"/>
          </p:cNvSpPr>
          <p:nvPr/>
        </p:nvSpPr>
        <p:spPr bwMode="auto">
          <a:xfrm>
            <a:off x="1098550" y="628650"/>
            <a:ext cx="6943725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69875" algn="ctr"/>
            <a:r>
              <a:rPr lang="ru-RU" b="1" u="sng"/>
              <a:t>2.Развитие фонемного анализа. </a:t>
            </a:r>
          </a:p>
          <a:p>
            <a:pPr indent="269875" algn="ctr"/>
            <a:r>
              <a:rPr lang="ru-RU" b="1" u="sng"/>
              <a:t>Игра «Дома»</a:t>
            </a:r>
            <a:r>
              <a:rPr lang="ru-RU" b="1"/>
              <a:t>.</a:t>
            </a:r>
            <a:endParaRPr lang="ru-RU"/>
          </a:p>
          <a:p>
            <a:pPr indent="269875" algn="ctr"/>
            <a:r>
              <a:rPr lang="ru-RU"/>
              <a:t>Возьмите животных с карусели и проводите их домой по адресу:</a:t>
            </a:r>
          </a:p>
          <a:p>
            <a:pPr indent="269875" algn="ctr"/>
            <a:r>
              <a:rPr lang="ru-RU"/>
              <a:t> номер дома  указан на крыше (С или Ш), </a:t>
            </a:r>
          </a:p>
          <a:p>
            <a:pPr indent="269875" algn="ctr"/>
            <a:r>
              <a:rPr lang="ru-RU"/>
              <a:t>а номер квартиры – это звуковая схема слова.</a:t>
            </a:r>
          </a:p>
          <a:p>
            <a:pPr indent="269875" algn="ctr"/>
            <a:endParaRPr lang="ru-RU"/>
          </a:p>
        </p:txBody>
      </p:sp>
      <p:pic>
        <p:nvPicPr>
          <p:cNvPr id="22530" name="Picture 2" descr="D:\Мои Документы\аттестация\Аттестация Сысоевой Л.В\открытое занятие Сысоевой  Л.В\SDC15173.JPG"/>
          <p:cNvPicPr>
            <a:picLocks noChangeAspect="1" noChangeArrowheads="1"/>
          </p:cNvPicPr>
          <p:nvPr/>
        </p:nvPicPr>
        <p:blipFill>
          <a:blip r:embed="rId2"/>
          <a:srcRect l="18115" r="11322" b="15996"/>
          <a:stretch>
            <a:fillRect/>
          </a:stretch>
        </p:blipFill>
        <p:spPr bwMode="auto">
          <a:xfrm>
            <a:off x="2724150" y="2214563"/>
            <a:ext cx="4486275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D:\Мои Документы\аттестация\Аттестация Сысоевой Л.В\открытое занятие Сысоевой  Л.В\SDC15177.JPG"/>
          <p:cNvPicPr>
            <a:picLocks noChangeAspect="1" noChangeArrowheads="1"/>
          </p:cNvPicPr>
          <p:nvPr/>
        </p:nvPicPr>
        <p:blipFill>
          <a:blip r:embed="rId2"/>
          <a:srcRect l="14311" r="31485" b="33313"/>
          <a:stretch>
            <a:fillRect/>
          </a:stretch>
        </p:blipFill>
        <p:spPr bwMode="auto">
          <a:xfrm>
            <a:off x="2339975" y="2492375"/>
            <a:ext cx="4248150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Rectangle 3"/>
          <p:cNvSpPr>
            <a:spLocks noChangeArrowheads="1"/>
          </p:cNvSpPr>
          <p:nvPr/>
        </p:nvSpPr>
        <p:spPr bwMode="auto">
          <a:xfrm>
            <a:off x="433388" y="241300"/>
            <a:ext cx="8275637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b="1" u="sng"/>
          </a:p>
          <a:p>
            <a:pPr algn="ctr"/>
            <a:r>
              <a:rPr lang="ru-RU" b="1" u="sng"/>
              <a:t>3. Различение звуков в предложениях.</a:t>
            </a:r>
            <a:r>
              <a:rPr lang="ru-RU" u="sng"/>
              <a:t> </a:t>
            </a:r>
            <a:r>
              <a:rPr lang="ru-RU" b="1" u="sng"/>
              <a:t>Игра «Собери вагончики». </a:t>
            </a:r>
          </a:p>
          <a:p>
            <a:pPr algn="ctr"/>
            <a:r>
              <a:rPr lang="ru-RU"/>
              <a:t>Посмотрите, по городу Красивой речи путешествует Паровозик.</a:t>
            </a:r>
          </a:p>
          <a:p>
            <a:pPr algn="ctr"/>
            <a:r>
              <a:rPr lang="ru-RU"/>
              <a:t> Машинист этого паровоза Барашек.</a:t>
            </a:r>
          </a:p>
          <a:p>
            <a:pPr algn="ctr"/>
            <a:r>
              <a:rPr lang="ru-RU"/>
              <a:t> Поможем собрать вагончики, </a:t>
            </a:r>
          </a:p>
          <a:p>
            <a:pPr algn="ctr"/>
            <a:r>
              <a:rPr lang="ru-RU"/>
              <a:t>соединяя их между собой словами с одинаковыми звуками «С» или «Ш». </a:t>
            </a:r>
          </a:p>
          <a:p>
            <a:pPr algn="ctr"/>
            <a:r>
              <a:rPr lang="ru-RU"/>
              <a:t>Первый вагончик поставлю я и составлю предложение: </a:t>
            </a:r>
          </a:p>
          <a:p>
            <a:pPr algn="ctr"/>
            <a:r>
              <a:rPr lang="ru-RU"/>
              <a:t>«Я поставила картинки шкаф  Барашек рядом, потому что в этих словах звук «Ш».</a:t>
            </a:r>
          </a:p>
          <a:p>
            <a:pPr algn="ctr"/>
            <a:endParaRPr lang="ru-RU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ChangeArrowheads="1"/>
          </p:cNvSpPr>
          <p:nvPr/>
        </p:nvSpPr>
        <p:spPr bwMode="auto">
          <a:xfrm>
            <a:off x="357188" y="49213"/>
            <a:ext cx="8643937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69875" algn="ctr"/>
            <a:r>
              <a:rPr lang="ru-RU" b="1" u="sng"/>
              <a:t>4.Развитие оперативной речеслуховой памяти. Игра «Стрелочки».</a:t>
            </a:r>
          </a:p>
          <a:p>
            <a:pPr indent="269875" algn="ctr"/>
            <a:endParaRPr lang="ru-RU"/>
          </a:p>
          <a:p>
            <a:pPr indent="269875" algn="ctr"/>
            <a:r>
              <a:rPr lang="ru-RU"/>
              <a:t>В городе Красивой речи все любят заниматься, и мы сейчас пройдем к  столам и напишем диктант стрелками.</a:t>
            </a:r>
          </a:p>
          <a:p>
            <a:pPr indent="269875" algn="ctr"/>
            <a:r>
              <a:rPr lang="ru-RU"/>
              <a:t> Они показывают, где находится язык: </a:t>
            </a:r>
          </a:p>
          <a:p>
            <a:pPr indent="269875" algn="ctr"/>
            <a:r>
              <a:rPr lang="ru-RU"/>
              <a:t>услышите «Ш» - стрелка вверх, услышите «С» - стрелка вниз. Вспомним,  как мы начинаем записывать слова? (слева направо)</a:t>
            </a:r>
          </a:p>
          <a:p>
            <a:pPr indent="269875" algn="ctr"/>
            <a:r>
              <a:rPr lang="ru-RU"/>
              <a:t>Шуба –  сапоги  – шапка – шарф - санки – снеговик</a:t>
            </a:r>
          </a:p>
          <a:p>
            <a:pPr indent="269875" algn="ctr"/>
            <a:r>
              <a:rPr lang="ru-RU"/>
              <a:t>После выполнения задания, дети называют слова со звуком «С», </a:t>
            </a:r>
          </a:p>
          <a:p>
            <a:pPr indent="269875" algn="ctr"/>
            <a:r>
              <a:rPr lang="ru-RU"/>
              <a:t>затем со звуком «Ш».</a:t>
            </a:r>
          </a:p>
          <a:p>
            <a:pPr indent="269875" algn="ctr"/>
            <a:r>
              <a:rPr lang="ru-RU"/>
              <a:t>,</a:t>
            </a:r>
          </a:p>
        </p:txBody>
      </p:sp>
      <p:pic>
        <p:nvPicPr>
          <p:cNvPr id="24578" name="Picture 2" descr="D:\Мои Документы\аттестация\Аттестация Сысоевой Л.В\открытое занятие Сысоевой  Л.В\SDC15180.JPG"/>
          <p:cNvPicPr>
            <a:picLocks noChangeAspect="1" noChangeArrowheads="1"/>
          </p:cNvPicPr>
          <p:nvPr/>
        </p:nvPicPr>
        <p:blipFill>
          <a:blip r:embed="rId2"/>
          <a:srcRect l="11588" r="12746" b="21002"/>
          <a:stretch>
            <a:fillRect/>
          </a:stretch>
        </p:blipFill>
        <p:spPr bwMode="auto">
          <a:xfrm>
            <a:off x="2195513" y="2781300"/>
            <a:ext cx="4702175" cy="338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ChangeArrowheads="1"/>
          </p:cNvSpPr>
          <p:nvPr/>
        </p:nvSpPr>
        <p:spPr bwMode="auto">
          <a:xfrm>
            <a:off x="428625" y="774700"/>
            <a:ext cx="7286625" cy="452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/>
            <a:endParaRPr lang="ru-RU" b="1" u="sng"/>
          </a:p>
          <a:p>
            <a:pPr indent="449263"/>
            <a:r>
              <a:rPr lang="ru-RU" b="1" u="sng"/>
              <a:t>5. Физкультминутка. Речь с движением. Различение звуков в чистоговорках.</a:t>
            </a:r>
          </a:p>
          <a:p>
            <a:pPr indent="449263"/>
            <a:endParaRPr lang="ru-RU"/>
          </a:p>
          <a:p>
            <a:pPr indent="449263" algn="ctr"/>
            <a:r>
              <a:rPr lang="ru-RU"/>
              <a:t>Настало время отдохнуть на музыкальной площадке. </a:t>
            </a:r>
          </a:p>
          <a:p>
            <a:pPr indent="449263" algn="ctr"/>
            <a:r>
              <a:rPr lang="ru-RU"/>
              <a:t>Дети слушают чистоговорки, пропевают их и выполняют движения, соответствующие тексту.</a:t>
            </a:r>
          </a:p>
          <a:p>
            <a:pPr indent="449263" algn="ctr"/>
            <a:endParaRPr lang="ru-RU"/>
          </a:p>
          <a:p>
            <a:pPr indent="449263" algn="ctr"/>
            <a:endParaRPr lang="ru-RU"/>
          </a:p>
          <a:p>
            <a:pPr indent="449263" algn="ctr"/>
            <a:r>
              <a:rPr lang="ru-RU"/>
              <a:t>Слушай и запоминай и красиво повторяй:</a:t>
            </a:r>
          </a:p>
          <a:p>
            <a:pPr indent="449263" algn="ctr"/>
            <a:endParaRPr lang="ru-RU"/>
          </a:p>
          <a:p>
            <a:pPr indent="449263" algn="ctr"/>
            <a:r>
              <a:rPr lang="ru-RU" b="1"/>
              <a:t>Ша-са-ша-са-  в лесу бегает лиса.</a:t>
            </a:r>
          </a:p>
          <a:p>
            <a:pPr indent="449263" algn="ctr"/>
            <a:r>
              <a:rPr lang="ru-RU" b="1"/>
              <a:t>Шо-со-со-шо- зайцы  пляшут хорошо.</a:t>
            </a:r>
          </a:p>
          <a:p>
            <a:pPr indent="449263" algn="ctr"/>
            <a:r>
              <a:rPr lang="ru-RU" b="1"/>
              <a:t>Са-ша-са-ша- медведь ходит не спеша.</a:t>
            </a:r>
          </a:p>
          <a:p>
            <a:pPr indent="449263" algn="ctr"/>
            <a:r>
              <a:rPr lang="ru-RU" b="1"/>
              <a:t>Сы-сы-ши-ши- грызут корку мыши.</a:t>
            </a:r>
          </a:p>
          <a:p>
            <a:pPr indent="449263" algn="ctr"/>
            <a:endParaRPr lang="ru-RU" b="1"/>
          </a:p>
          <a:p>
            <a:pPr indent="449263" algn="ctr"/>
            <a:endParaRPr lang="ru-RU"/>
          </a:p>
          <a:p>
            <a:pPr indent="449263" eaLnBrk="0" hangingPunct="0"/>
            <a:endParaRPr lang="ru-RU" sz="180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479632" y="2967335"/>
            <a:ext cx="184730" cy="258532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  <p:sp>
        <p:nvSpPr>
          <p:cNvPr id="26626" name="Rectangle 3"/>
          <p:cNvSpPr>
            <a:spLocks noChangeArrowheads="1"/>
          </p:cNvSpPr>
          <p:nvPr/>
        </p:nvSpPr>
        <p:spPr bwMode="auto">
          <a:xfrm>
            <a:off x="96838" y="774700"/>
            <a:ext cx="9258300" cy="452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20663" algn="ctr">
              <a:buFontTx/>
              <a:buAutoNum type="arabicPeriod" startAt="6"/>
              <a:tabLst>
                <a:tab pos="457200" algn="l"/>
              </a:tabLst>
            </a:pPr>
            <a:r>
              <a:rPr lang="ru-RU" b="1" u="sng"/>
              <a:t>Различение звуков в скороговорках. «Мнемотаблицы»</a:t>
            </a:r>
          </a:p>
          <a:p>
            <a:pPr indent="220663" algn="ctr">
              <a:buFontTx/>
              <a:buAutoNum type="arabicPeriod" startAt="6"/>
              <a:tabLst>
                <a:tab pos="457200" algn="l"/>
              </a:tabLst>
            </a:pPr>
            <a:endParaRPr lang="ru-RU"/>
          </a:p>
          <a:p>
            <a:pPr indent="220663" algn="ctr">
              <a:tabLst>
                <a:tab pos="457200" algn="l"/>
              </a:tabLst>
            </a:pPr>
            <a:r>
              <a:rPr lang="ru-RU"/>
              <a:t>Рядом с музыкальной площадкой есть Дворец культуры. В это время</a:t>
            </a:r>
          </a:p>
          <a:p>
            <a:pPr indent="220663" algn="ctr">
              <a:tabLst>
                <a:tab pos="457200" algn="l"/>
              </a:tabLst>
            </a:pPr>
            <a:r>
              <a:rPr lang="ru-RU"/>
              <a:t>там проводится конкурс чтецов. Желаете принять участие  в нем.</a:t>
            </a:r>
          </a:p>
          <a:p>
            <a:pPr indent="220663" algn="ctr">
              <a:tabLst>
                <a:tab pos="457200" algn="l"/>
              </a:tabLst>
            </a:pPr>
            <a:r>
              <a:rPr lang="ru-RU"/>
              <a:t>На столах возьмите карточку, по схеме вспомните скороговорку.</a:t>
            </a:r>
          </a:p>
          <a:p>
            <a:pPr indent="220663" algn="ctr">
              <a:tabLst>
                <a:tab pos="457200" algn="l"/>
              </a:tabLst>
            </a:pPr>
            <a:endParaRPr lang="ru-RU"/>
          </a:p>
          <a:p>
            <a:pPr indent="220663" algn="ctr">
              <a:tabLst>
                <a:tab pos="457200" algn="l"/>
              </a:tabLst>
            </a:pPr>
            <a:r>
              <a:rPr lang="ru-RU"/>
              <a:t>«Язычком пошевелите, быстро, правильно скажите».</a:t>
            </a:r>
          </a:p>
          <a:p>
            <a:pPr indent="220663" algn="ctr">
              <a:tabLst>
                <a:tab pos="457200" algn="l"/>
              </a:tabLst>
            </a:pPr>
            <a:endParaRPr lang="ru-RU"/>
          </a:p>
          <a:p>
            <a:pPr indent="220663">
              <a:tabLst>
                <a:tab pos="457200" algn="l"/>
              </a:tabLst>
            </a:pPr>
            <a:r>
              <a:rPr lang="ru-RU" b="1"/>
              <a:t>У киски игрушка плюшевый мишка, у мишки игрушка - пушистая киска.</a:t>
            </a:r>
          </a:p>
          <a:p>
            <a:pPr indent="220663">
              <a:tabLst>
                <a:tab pos="457200" algn="l"/>
              </a:tabLst>
            </a:pPr>
            <a:r>
              <a:rPr lang="ru-RU" b="1"/>
              <a:t>Пушистая кошка на солнышке сушит шерстку на спинке, хвостик и уши.</a:t>
            </a:r>
          </a:p>
          <a:p>
            <a:pPr indent="220663">
              <a:tabLst>
                <a:tab pos="457200" algn="l"/>
              </a:tabLst>
            </a:pPr>
            <a:r>
              <a:rPr lang="ru-RU" b="1"/>
              <a:t>Любит сушки наша Саша, сушки – это вам не каша.</a:t>
            </a:r>
          </a:p>
          <a:p>
            <a:pPr indent="220663">
              <a:tabLst>
                <a:tab pos="457200" algn="l"/>
              </a:tabLst>
            </a:pPr>
            <a:r>
              <a:rPr lang="ru-RU" b="1"/>
              <a:t>Соня и Саня весело смеялись, шесть пушистых кошек мышонка испугались.</a:t>
            </a:r>
          </a:p>
          <a:p>
            <a:pPr indent="220663">
              <a:tabLst>
                <a:tab pos="457200" algn="l"/>
              </a:tabLst>
            </a:pPr>
            <a:r>
              <a:rPr lang="ru-RU" b="1"/>
              <a:t>Смешной малыш сосал пустышку, ты лучше кашу съешь, малышка.</a:t>
            </a:r>
          </a:p>
          <a:p>
            <a:pPr indent="220663">
              <a:tabLst>
                <a:tab pos="457200" algn="l"/>
              </a:tabLst>
            </a:pPr>
            <a:r>
              <a:rPr lang="ru-RU" b="1"/>
              <a:t>Синий шарфик шерстяной на сосне сушился, просушился шарфик мой – сразу распушился</a:t>
            </a:r>
            <a:r>
              <a:rPr lang="ru-RU"/>
              <a:t>.</a:t>
            </a:r>
          </a:p>
          <a:p>
            <a:pPr indent="220663" algn="ctr">
              <a:tabLst>
                <a:tab pos="457200" algn="l"/>
              </a:tabLst>
            </a:pPr>
            <a:r>
              <a:rPr lang="ru-RU"/>
              <a:t>Тем, кто справился с этим трудным конкурсом,</a:t>
            </a:r>
          </a:p>
          <a:p>
            <a:pPr indent="220663" algn="ctr">
              <a:tabLst>
                <a:tab pos="457200" algn="l"/>
              </a:tabLst>
            </a:pPr>
            <a:r>
              <a:rPr lang="ru-RU"/>
              <a:t> предлагают принять участие в конкурсе на самого внимательного.</a:t>
            </a:r>
          </a:p>
          <a:p>
            <a:pPr indent="220663" algn="ctr" eaLnBrk="0" hangingPunct="0">
              <a:tabLst>
                <a:tab pos="457200" algn="l"/>
              </a:tabLst>
            </a:pPr>
            <a:endParaRPr lang="ru-RU" sz="180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Бумажн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умажная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813</TotalTime>
  <Words>715</Words>
  <Application>Microsoft Office PowerPoint</Application>
  <PresentationFormat>Экран (4:3)</PresentationFormat>
  <Paragraphs>109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6</vt:i4>
      </vt:variant>
      <vt:variant>
        <vt:lpstr>Заголовки слайдов</vt:lpstr>
      </vt:variant>
      <vt:variant>
        <vt:i4>13</vt:i4>
      </vt:variant>
    </vt:vector>
  </HeadingPairs>
  <TitlesOfParts>
    <vt:vector size="24" baseType="lpstr">
      <vt:lpstr>Arial</vt:lpstr>
      <vt:lpstr>Comic Sans MS</vt:lpstr>
      <vt:lpstr>Calibri</vt:lpstr>
      <vt:lpstr>Wingdings 2</vt:lpstr>
      <vt:lpstr>Times New Roman</vt:lpstr>
      <vt:lpstr>Пастель</vt:lpstr>
      <vt:lpstr>Бумажная</vt:lpstr>
      <vt:lpstr>Пастель</vt:lpstr>
      <vt:lpstr>Бумажная</vt:lpstr>
      <vt:lpstr>Бумажная</vt:lpstr>
      <vt:lpstr>Бумажная</vt:lpstr>
      <vt:lpstr>Сысоева  Лариса Валентиновна</vt:lpstr>
      <vt:lpstr>  Тема.  Дифференциация звуков «С-Ш» с использованием        элементов логоритмики.  (подготовительная к школе группа )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фонематического восприятия</dc:title>
  <dc:creator>Татьяна Павловна</dc:creator>
  <cp:lastModifiedBy>Default</cp:lastModifiedBy>
  <cp:revision>48</cp:revision>
  <dcterms:created xsi:type="dcterms:W3CDTF">2012-01-26T19:14:05Z</dcterms:created>
  <dcterms:modified xsi:type="dcterms:W3CDTF">2022-03-29T08:53:51Z</dcterms:modified>
</cp:coreProperties>
</file>