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1"/>
  </p:notesMasterIdLst>
  <p:handoutMasterIdLst>
    <p:handoutMasterId r:id="rId32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6" r:id="rId21"/>
    <p:sldId id="287" r:id="rId22"/>
    <p:sldId id="277" r:id="rId23"/>
    <p:sldId id="288" r:id="rId24"/>
    <p:sldId id="278" r:id="rId25"/>
    <p:sldId id="280" r:id="rId26"/>
    <p:sldId id="281" r:id="rId27"/>
    <p:sldId id="282" r:id="rId28"/>
    <p:sldId id="284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DAAA"/>
    <a:srgbClr val="657759"/>
    <a:srgbClr val="869A78"/>
    <a:srgbClr val="000000"/>
    <a:srgbClr val="EDC06F"/>
    <a:srgbClr val="A87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4" d="100"/>
          <a:sy n="64" d="100"/>
        </p:scale>
        <p:origin x="-1482" y="-102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1" d="100"/>
          <a:sy n="61" d="100"/>
        </p:scale>
        <p:origin x="-2034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E2A93-8228-4099-A097-A68E1D77CFEE}" type="datetimeFigureOut">
              <a:rPr lang="ru-RU" smtClean="0"/>
              <a:pPr/>
              <a:t>19.03.2024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EBDF3-6F4A-48DF-BD7D-8CA8CF5DCD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583A1-E182-4734-BDCC-CB92418C3517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A856D-51CA-4A85-87A5-E701E9ED4DC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A856D-51CA-4A85-87A5-E701E9ED4DC5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9A441-C32E-4408-A233-8E13D1F23671}" type="datetimeFigureOut">
              <a:rPr lang="ru-RU" smtClean="0"/>
              <a:pPr/>
              <a:t>19.03.2024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EA10E-4BE0-4FC7-8856-FB15EB527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FontTx/>
              <a:buBlip>
                <a:blip r:embed="rId3"/>
              </a:buBlip>
              <a:defRPr/>
            </a:lvl1pPr>
            <a:lvl2pPr>
              <a:buFontTx/>
              <a:buBlip>
                <a:blip r:embed="rId4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4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  <a:lvl6pPr>
              <a:buFontTx/>
              <a:buBlip>
                <a:blip r:embed="rId4"/>
              </a:buBlip>
              <a:defRPr/>
            </a:lvl6pPr>
            <a:lvl7pPr>
              <a:buFontTx/>
              <a:buBlip>
                <a:blip r:embed="rId3"/>
              </a:buBlip>
              <a:defRPr/>
            </a:lvl7pPr>
            <a:lvl8pPr>
              <a:buFontTx/>
              <a:buBlip>
                <a:blip r:embed="rId4"/>
              </a:buBlip>
              <a:defRPr/>
            </a:lvl8pPr>
            <a:lvl9pPr>
              <a:buFontTx/>
              <a:buBlip>
                <a:blip r:embed="rId3"/>
              </a:buBlip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9A441-C32E-4408-A233-8E13D1F23671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EA10E-4BE0-4FC7-8856-FB15EB527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buFontTx/>
              <a:buBlip>
                <a:blip r:embed="rId3"/>
              </a:buBlip>
              <a:defRPr/>
            </a:lvl1pPr>
            <a:lvl2pPr>
              <a:buFontTx/>
              <a:buBlip>
                <a:blip r:embed="rId4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4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  <a:lvl6pPr>
              <a:buFontTx/>
              <a:buBlip>
                <a:blip r:embed="rId4"/>
              </a:buBlip>
              <a:defRPr/>
            </a:lvl6pPr>
            <a:lvl7pPr>
              <a:buFontTx/>
              <a:buBlip>
                <a:blip r:embed="rId3"/>
              </a:buBlip>
              <a:defRPr/>
            </a:lvl7pPr>
            <a:lvl8pPr>
              <a:buFontTx/>
              <a:buBlip>
                <a:blip r:embed="rId4"/>
              </a:buBlip>
              <a:defRPr/>
            </a:lvl8pPr>
            <a:lvl9pPr>
              <a:buFontTx/>
              <a:buBlip>
                <a:blip r:embed="rId3"/>
              </a:buBlip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9A441-C32E-4408-A233-8E13D1F23671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EA10E-4BE0-4FC7-8856-FB15EB527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9A441-C32E-4408-A233-8E13D1F23671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EA10E-4BE0-4FC7-8856-FB15EB527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9A441-C32E-4408-A233-8E13D1F23671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EA10E-4BE0-4FC7-8856-FB15EB527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9A441-C32E-4408-A233-8E13D1F23671}" type="datetimeFigureOut">
              <a:rPr lang="ru-RU" smtClean="0"/>
              <a:pPr/>
              <a:t>19.03.2024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EA10E-4BE0-4FC7-8856-FB15EB527F9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bg2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bg2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9A441-C32E-4408-A233-8E13D1F23671}" type="datetimeFigureOut">
              <a:rPr lang="ru-RU" smtClean="0"/>
              <a:pPr/>
              <a:t>19.03.2024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EA10E-4BE0-4FC7-8856-FB15EB527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9A441-C32E-4408-A233-8E13D1F23671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EA10E-4BE0-4FC7-8856-FB15EB527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9A441-C32E-4408-A233-8E13D1F23671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EA10E-4BE0-4FC7-8856-FB15EB527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9A441-C32E-4408-A233-8E13D1F23671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EA10E-4BE0-4FC7-8856-FB15EB527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9A441-C32E-4408-A233-8E13D1F23671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EA10E-4BE0-4FC7-8856-FB15EB527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fld id="{9F19A441-C32E-4408-A233-8E13D1F23671}" type="datetimeFigureOut">
              <a:rPr lang="ru-RU" smtClean="0"/>
              <a:pPr/>
              <a:t>19.03.2024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fld id="{32BEA10E-4BE0-4FC7-8856-FB15EB527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10541" cmpd="sng">
            <a:solidFill>
              <a:srgbClr val="00B0F0"/>
            </a:solidFill>
            <a:prstDash val="solid"/>
          </a:ln>
          <a:solidFill>
            <a:schemeClr val="accent5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4"/>
        </a:buBlip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5"/>
        </a:buBlip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rgbClr val="657759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>
          <a:solidFill>
            <a:srgbClr val="657759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400" kern="1200">
          <a:solidFill>
            <a:srgbClr val="657759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7166"/>
            <a:ext cx="7672414" cy="2495771"/>
          </a:xfrm>
        </p:spPr>
        <p:txBody>
          <a:bodyPr>
            <a:normAutofit/>
          </a:bodyPr>
          <a:lstStyle/>
          <a:p>
            <a:r>
              <a:rPr lang="ru-RU" dirty="0" smtClean="0"/>
              <a:t>Паспорт проекта </a:t>
            </a:r>
            <a:br>
              <a:rPr lang="ru-RU" dirty="0" smtClean="0"/>
            </a:br>
            <a:r>
              <a:rPr lang="ru-RU" dirty="0" smtClean="0"/>
              <a:t>«Кукла из бабушкиного сундука»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7984" y="3284984"/>
            <a:ext cx="4464496" cy="316835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200" b="1" dirty="0" smtClean="0"/>
              <a:t>Воспитатель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200" b="1" dirty="0" smtClean="0"/>
              <a:t>МДОУ  «Детский сад </a:t>
            </a:r>
            <a:r>
              <a:rPr lang="ru-RU" sz="2200" b="1" dirty="0" smtClean="0"/>
              <a:t>«Пирамидка»</a:t>
            </a:r>
            <a:r>
              <a:rPr lang="ru-RU" sz="2200" b="1" dirty="0" smtClean="0"/>
              <a:t> </a:t>
            </a:r>
            <a:r>
              <a:rPr lang="ru-RU" sz="2200" b="1" dirty="0" smtClean="0"/>
              <a:t>р.п.Татищево </a:t>
            </a:r>
            <a:r>
              <a:rPr lang="ru-RU" sz="2200" b="1" dirty="0" err="1" smtClean="0"/>
              <a:t>Татищевского</a:t>
            </a:r>
            <a:r>
              <a:rPr lang="ru-RU" sz="2200" b="1" dirty="0" smtClean="0"/>
              <a:t> муниципального района Саратовской области»</a:t>
            </a:r>
            <a:r>
              <a:rPr lang="ru-RU" sz="2600" dirty="0" smtClean="0"/>
              <a:t> </a:t>
            </a:r>
          </a:p>
          <a:p>
            <a:r>
              <a:rPr lang="ru-RU" sz="3000" b="1" dirty="0" err="1" smtClean="0"/>
              <a:t>Плугина</a:t>
            </a:r>
            <a:r>
              <a:rPr lang="ru-RU" sz="3000" b="1" dirty="0" smtClean="0"/>
              <a:t> </a:t>
            </a:r>
          </a:p>
          <a:p>
            <a:r>
              <a:rPr lang="ru-RU" sz="3000" b="1" dirty="0" smtClean="0"/>
              <a:t>Наталья Владимировна</a:t>
            </a:r>
            <a:endParaRPr lang="ru-RU" sz="3000" b="1" dirty="0"/>
          </a:p>
        </p:txBody>
      </p:sp>
      <p:pic>
        <p:nvPicPr>
          <p:cNvPr id="4" name="Рисунок 3" descr="C:\Users\Public\Pictures\О кукле\DSC0296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0596" t="4415" r="12582" b="4415"/>
          <a:stretch/>
        </p:blipFill>
        <p:spPr bwMode="auto">
          <a:xfrm>
            <a:off x="107504" y="2852936"/>
            <a:ext cx="4155367" cy="3504803"/>
          </a:xfrm>
          <a:prstGeom prst="ellipse">
            <a:avLst/>
          </a:prstGeom>
          <a:ln w="190500" cap="rnd">
            <a:solidFill>
              <a:srgbClr val="00B0F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340768"/>
            <a:ext cx="7632848" cy="4824536"/>
          </a:xfrm>
        </p:spPr>
        <p:txBody>
          <a:bodyPr>
            <a:normAutofit/>
          </a:bodyPr>
          <a:lstStyle/>
          <a:p>
            <a:r>
              <a:rPr lang="ru-RU" b="1" dirty="0" smtClean="0"/>
              <a:t>Объект исследования</a:t>
            </a:r>
            <a:r>
              <a:rPr lang="ru-RU" dirty="0" smtClean="0"/>
              <a:t> – народная кукла.</a:t>
            </a:r>
          </a:p>
          <a:p>
            <a:r>
              <a:rPr lang="ru-RU" dirty="0" smtClean="0"/>
              <a:t> </a:t>
            </a:r>
          </a:p>
          <a:p>
            <a:r>
              <a:rPr lang="ru-RU" b="1" dirty="0" smtClean="0"/>
              <a:t>Предполагаемый результат -</a:t>
            </a:r>
            <a:r>
              <a:rPr lang="ru-RU" dirty="0" smtClean="0"/>
              <a:t> у детей дошкольного возраста будет сформирован интерес к народной кукле; дети научатся сами изготавливать ее.  </a:t>
            </a:r>
          </a:p>
          <a:p>
            <a:r>
              <a:rPr lang="ru-RU" dirty="0" smtClean="0"/>
              <a:t>Проект предусматривает предоставить право каждому участнику осознать свои национальные корни.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Обеспечение проекта: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 fontScale="70000" lnSpcReduction="20000"/>
          </a:bodyPr>
          <a:lstStyle/>
          <a:p>
            <a:pPr lvl="0">
              <a:buNone/>
            </a:pPr>
            <a:r>
              <a:rPr lang="ru-RU" b="1" dirty="0" smtClean="0"/>
              <a:t>Теоретическое:</a:t>
            </a:r>
            <a:endParaRPr lang="ru-RU" dirty="0" smtClean="0"/>
          </a:p>
          <a:p>
            <a:pPr lvl="0"/>
            <a:r>
              <a:rPr lang="ru-RU" dirty="0" smtClean="0"/>
              <a:t>«Цветной мир»</a:t>
            </a:r>
          </a:p>
          <a:p>
            <a:pPr lvl="0"/>
            <a:r>
              <a:rPr lang="ru-RU" dirty="0" smtClean="0"/>
              <a:t>«Куклы в народных костюмах»</a:t>
            </a:r>
          </a:p>
          <a:p>
            <a:pPr lvl="0"/>
            <a:r>
              <a:rPr lang="ru-RU" dirty="0" smtClean="0"/>
              <a:t>«Дошкольное образование»</a:t>
            </a:r>
          </a:p>
          <a:p>
            <a:pPr lvl="0"/>
            <a:r>
              <a:rPr lang="ru-RU" dirty="0" smtClean="0"/>
              <a:t>«Ребёнок в детском саду» </a:t>
            </a:r>
          </a:p>
          <a:p>
            <a:pPr lvl="0"/>
            <a:r>
              <a:rPr lang="ru-RU" dirty="0" smtClean="0"/>
              <a:t>«Детский сад от А до Я» </a:t>
            </a:r>
          </a:p>
          <a:p>
            <a:pPr lvl="0"/>
            <a:r>
              <a:rPr lang="ru-RU" dirty="0" smtClean="0"/>
              <a:t>«Современный детский сад»</a:t>
            </a:r>
          </a:p>
          <a:p>
            <a:pPr lvl="0">
              <a:buNone/>
            </a:pPr>
            <a:endParaRPr lang="ru-RU" dirty="0" smtClean="0"/>
          </a:p>
          <a:p>
            <a:pPr lvl="0">
              <a:buNone/>
            </a:pPr>
            <a:r>
              <a:rPr lang="ru-RU" b="1" dirty="0" smtClean="0"/>
              <a:t>Методическое:</a:t>
            </a:r>
            <a:endParaRPr lang="ru-RU" dirty="0" smtClean="0"/>
          </a:p>
          <a:p>
            <a:pPr lvl="0"/>
            <a:r>
              <a:rPr lang="ru-RU" dirty="0" smtClean="0"/>
              <a:t>«Методические рекомендации к «Программе воспитания и обучения в детском саду»</a:t>
            </a:r>
          </a:p>
          <a:p>
            <a:pPr lvl="0"/>
            <a:r>
              <a:rPr lang="ru-RU" dirty="0" smtClean="0"/>
              <a:t>Изготовление альбомов, папок, атрибутов к сюжетно-ролевым играм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85000" lnSpcReduction="10000"/>
          </a:bodyPr>
          <a:lstStyle/>
          <a:p>
            <a:pPr lvl="0">
              <a:buNone/>
            </a:pPr>
            <a:r>
              <a:rPr lang="ru-RU" b="1" dirty="0" err="1" smtClean="0"/>
              <a:t>Диагностико-дидактическое</a:t>
            </a:r>
            <a:r>
              <a:rPr lang="ru-RU" b="1" dirty="0" smtClean="0"/>
              <a:t>:</a:t>
            </a:r>
            <a:endParaRPr lang="ru-RU" dirty="0" smtClean="0"/>
          </a:p>
          <a:p>
            <a:pPr lvl="0"/>
            <a:r>
              <a:rPr lang="ru-RU" dirty="0" smtClean="0"/>
              <a:t>«Экспресс-диагностика в детском саду» Н.Н. Павлова</a:t>
            </a:r>
          </a:p>
          <a:p>
            <a:pPr lvl="0"/>
            <a:r>
              <a:rPr lang="ru-RU" dirty="0" smtClean="0"/>
              <a:t>Дидактическая игра «Определи ткань»</a:t>
            </a:r>
          </a:p>
          <a:p>
            <a:pPr lvl="0"/>
            <a:r>
              <a:rPr lang="ru-RU" dirty="0" smtClean="0"/>
              <a:t>Игра «Ателье»</a:t>
            </a:r>
          </a:p>
          <a:p>
            <a:pPr lvl="0"/>
            <a:r>
              <a:rPr lang="ru-RU" smtClean="0"/>
              <a:t>Игра «Барыня</a:t>
            </a:r>
            <a:r>
              <a:rPr lang="ru-RU" dirty="0" smtClean="0"/>
              <a:t>»</a:t>
            </a:r>
          </a:p>
          <a:p>
            <a:pPr lvl="0"/>
            <a:r>
              <a:rPr lang="ru-RU" dirty="0" err="1" smtClean="0"/>
              <a:t>Пазлы</a:t>
            </a:r>
            <a:r>
              <a:rPr lang="ru-RU" dirty="0" smtClean="0"/>
              <a:t> «Матрешка»</a:t>
            </a:r>
          </a:p>
          <a:p>
            <a:pPr lvl="0"/>
            <a:r>
              <a:rPr lang="ru-RU" dirty="0" smtClean="0"/>
              <a:t>Коллекция «Куклы в народных костюмах»</a:t>
            </a:r>
          </a:p>
          <a:p>
            <a:pPr lvl="0">
              <a:buNone/>
            </a:pPr>
            <a:endParaRPr lang="ru-RU" b="1" dirty="0" smtClean="0"/>
          </a:p>
          <a:p>
            <a:pPr lvl="0">
              <a:buNone/>
            </a:pPr>
            <a:r>
              <a:rPr lang="ru-RU" b="1" dirty="0" smtClean="0"/>
              <a:t>Материально–техническое:</a:t>
            </a:r>
            <a:endParaRPr lang="ru-RU" dirty="0" smtClean="0"/>
          </a:p>
          <a:p>
            <a:pPr lvl="0"/>
            <a:r>
              <a:rPr lang="ru-RU" dirty="0" smtClean="0"/>
              <a:t>Компьютер, </a:t>
            </a:r>
            <a:r>
              <a:rPr lang="ru-RU" dirty="0" err="1" smtClean="0"/>
              <a:t>мультимедийный</a:t>
            </a:r>
            <a:r>
              <a:rPr lang="ru-RU" dirty="0" smtClean="0"/>
              <a:t> проектор, ткани, салфетки для мытья посуды, нитки толстые, тесьма.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Методы исследования - </a:t>
            </a:r>
            <a:r>
              <a:rPr lang="ru-RU" dirty="0" smtClean="0"/>
              <a:t>наблюдение, сравнение, беседа, анкетирование, интервьюирование, моделирование, фотографирование, коллекционирование, изучение литературы, практический метод, работа с инструкцией.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/>
              <a:t> 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Реализация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u="sng" dirty="0" smtClean="0"/>
              <a:t>1 этап – подготовительный</a:t>
            </a:r>
            <a:r>
              <a:rPr lang="ru-RU" dirty="0" smtClean="0"/>
              <a:t> – </a:t>
            </a:r>
          </a:p>
          <a:p>
            <a:pPr algn="ctr">
              <a:buNone/>
            </a:pPr>
            <a:r>
              <a:rPr lang="ru-RU" dirty="0" smtClean="0"/>
              <a:t>выявление уровня знаний детей до начала работы над проектом.</a:t>
            </a:r>
          </a:p>
          <a:p>
            <a:pPr algn="ctr">
              <a:buNone/>
            </a:pPr>
            <a:endParaRPr lang="ru-RU" b="1" u="sng" dirty="0" smtClean="0"/>
          </a:p>
          <a:p>
            <a:pPr algn="ctr">
              <a:buNone/>
            </a:pPr>
            <a:r>
              <a:rPr lang="ru-RU" b="1" u="sng" dirty="0" smtClean="0"/>
              <a:t>2 этап – основной</a:t>
            </a:r>
            <a:r>
              <a:rPr lang="ru-RU" i="1" u="sng" dirty="0" smtClean="0"/>
              <a:t> </a:t>
            </a:r>
            <a:r>
              <a:rPr lang="ru-RU" i="1" dirty="0" smtClean="0"/>
              <a:t>– </a:t>
            </a:r>
          </a:p>
          <a:p>
            <a:pPr algn="ctr">
              <a:buNone/>
            </a:pPr>
            <a:r>
              <a:rPr lang="ru-RU" dirty="0" smtClean="0"/>
              <a:t>деятельность детей, воспитателя, </a:t>
            </a:r>
          </a:p>
          <a:p>
            <a:pPr algn="ctr">
              <a:buNone/>
            </a:pPr>
            <a:r>
              <a:rPr lang="ru-RU" dirty="0" smtClean="0"/>
              <a:t>родителей воспитанников.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Делаем «Стригунка»</a:t>
            </a:r>
            <a:endParaRPr lang="ru-RU" dirty="0"/>
          </a:p>
        </p:txBody>
      </p:sp>
      <p:pic>
        <p:nvPicPr>
          <p:cNvPr id="5" name="Содержимое 4" descr="DSC0199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980728"/>
            <a:ext cx="4038600" cy="3028950"/>
          </a:xfrm>
        </p:spPr>
      </p:pic>
      <p:pic>
        <p:nvPicPr>
          <p:cNvPr id="8" name="Рисунок 7" descr="J:\DCIM\101MSDCF\DSC0199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80728"/>
            <a:ext cx="3840976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Зеленая планета 2012\DSC021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717032"/>
            <a:ext cx="3840427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sz="4000" dirty="0" smtClean="0"/>
              <a:t>Куклы «</a:t>
            </a:r>
            <a:r>
              <a:rPr lang="ru-RU" sz="4000" dirty="0" err="1" smtClean="0"/>
              <a:t>Пеленашка</a:t>
            </a:r>
            <a:r>
              <a:rPr lang="ru-RU" sz="4000" dirty="0" smtClean="0"/>
              <a:t> и младенец»</a:t>
            </a:r>
            <a:endParaRPr lang="ru-RU" sz="4000" dirty="0"/>
          </a:p>
        </p:txBody>
      </p:sp>
      <p:pic>
        <p:nvPicPr>
          <p:cNvPr id="5" name="Содержимое 4" descr="J:\DCIM\101MSDCF\DSC02856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403860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DCIM\101MSDCF\DSC028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149080"/>
            <a:ext cx="3762300" cy="259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J:\DCIM\101MSDCF\DSC02860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196752"/>
            <a:ext cx="403860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Тряпичная кукла - Закрутка</a:t>
            </a:r>
            <a:endParaRPr lang="ru-RU" dirty="0"/>
          </a:p>
        </p:txBody>
      </p:sp>
      <p:pic>
        <p:nvPicPr>
          <p:cNvPr id="5" name="Содержимое 4" descr="J:\DCIM\101MSDCF\DSC02786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4038600" cy="303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J:\DCIM\101MSDCF\DSC02795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052736"/>
            <a:ext cx="4038600" cy="303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J:\DCIM\101MSDCF\DSC0279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4005064"/>
            <a:ext cx="4842420" cy="273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J:\DCIM\101MSDCF\DSC022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573016"/>
            <a:ext cx="4698404" cy="316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Посиделки с куклой </a:t>
            </a:r>
            <a:r>
              <a:rPr lang="ru-RU" sz="3600" dirty="0" err="1" smtClean="0"/>
              <a:t>Столбушкой</a:t>
            </a:r>
            <a:endParaRPr lang="ru-RU" sz="3600" dirty="0"/>
          </a:p>
        </p:txBody>
      </p:sp>
      <p:pic>
        <p:nvPicPr>
          <p:cNvPr id="5" name="Содержимое 4" descr="J:\DCIM\101MSDCF\DSC02237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4038600" cy="303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J:\DCIM\101MSDCF\DSC02249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980728"/>
            <a:ext cx="4038600" cy="303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Посиделки с куклой </a:t>
            </a:r>
            <a:r>
              <a:rPr lang="ru-RU" sz="3600" dirty="0" err="1" smtClean="0"/>
              <a:t>Столбушкой</a:t>
            </a:r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J:\DCIM\101MSDCF\DSC02266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06775" y="2005593"/>
            <a:ext cx="334587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DCIM\101MSDCF\DSC022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980728"/>
            <a:ext cx="4194348" cy="302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J:\DCIM\101MSDCF\DSC022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717032"/>
            <a:ext cx="4266357" cy="2950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196753"/>
            <a:ext cx="8062664" cy="4896544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u="sng" dirty="0" smtClean="0"/>
              <a:t>Тип проекта: </a:t>
            </a:r>
            <a:r>
              <a:rPr lang="ru-RU" sz="2200" dirty="0" smtClean="0"/>
              <a:t>социально-педагогический.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u="sng" dirty="0" smtClean="0"/>
              <a:t>Вид проекта</a:t>
            </a:r>
            <a:r>
              <a:rPr lang="ru-RU" sz="2200" dirty="0" smtClean="0"/>
              <a:t>: исследовательский, продуктивно-творческий.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u="sng" dirty="0" smtClean="0"/>
              <a:t>Продолжительность проекта: </a:t>
            </a:r>
            <a:r>
              <a:rPr lang="ru-RU" sz="2200" dirty="0" smtClean="0"/>
              <a:t>долгосрочный.  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u="sng" dirty="0" smtClean="0"/>
              <a:t>Участники проекта: </a:t>
            </a:r>
            <a:r>
              <a:rPr lang="ru-RU" sz="2200" dirty="0" smtClean="0"/>
              <a:t>воспитанники подготовительной к школе группы.</a:t>
            </a:r>
            <a:br>
              <a:rPr lang="ru-RU" sz="2200" dirty="0" smtClean="0"/>
            </a:br>
            <a:r>
              <a:rPr lang="ru-RU" sz="2200" dirty="0" smtClean="0"/>
              <a:t> </a:t>
            </a:r>
            <a:br>
              <a:rPr lang="ru-RU" sz="2200" dirty="0" smtClean="0"/>
            </a:br>
            <a:r>
              <a:rPr lang="ru-RU" sz="2200" u="sng" dirty="0" smtClean="0"/>
              <a:t>Партнёры: </a:t>
            </a:r>
            <a:r>
              <a:rPr lang="ru-RU" sz="2200" dirty="0" smtClean="0"/>
              <a:t>воспитатели, родители.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u="sng" dirty="0" smtClean="0"/>
              <a:t>Характер контактов: </a:t>
            </a:r>
            <a:r>
              <a:rPr lang="ru-RU" sz="2200" dirty="0" smtClean="0"/>
              <a:t>взаимодействие в рамках одной группы.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u="sng" dirty="0" smtClean="0"/>
              <a:t>Форма работы: </a:t>
            </a:r>
            <a:r>
              <a:rPr lang="ru-RU" sz="2200" dirty="0" smtClean="0"/>
              <a:t>групповая, фронтальная.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877272"/>
            <a:ext cx="6400800" cy="504056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32656"/>
            <a:ext cx="4040188" cy="129614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B0F0"/>
                </a:solidFill>
              </a:rPr>
              <a:t>Купавка и кукла на ложке</a:t>
            </a:r>
            <a:endParaRPr lang="ru-RU" sz="3200" b="1" dirty="0">
              <a:solidFill>
                <a:srgbClr val="00B0F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260649"/>
            <a:ext cx="4041775" cy="108011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B0F0"/>
                </a:solidFill>
              </a:rPr>
              <a:t>Кукла </a:t>
            </a:r>
            <a:r>
              <a:rPr lang="ru-RU" sz="3200" b="1" dirty="0" err="1" smtClean="0">
                <a:solidFill>
                  <a:srgbClr val="00B0F0"/>
                </a:solidFill>
              </a:rPr>
              <a:t>Бессоница</a:t>
            </a:r>
            <a:endParaRPr lang="ru-RU" sz="3200" b="1" dirty="0">
              <a:solidFill>
                <a:srgbClr val="00B0F0"/>
              </a:solidFill>
            </a:endParaRPr>
          </a:p>
        </p:txBody>
      </p:sp>
      <p:pic>
        <p:nvPicPr>
          <p:cNvPr id="7" name="Содержимое 4" descr="C:\Users\Public\Pictures\О кукле\DSC02960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4040188" cy="353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Public\Pictures\О кукле\DSC02942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8579" r="18579"/>
          <a:stretch>
            <a:fillRect/>
          </a:stretch>
        </p:blipFill>
        <p:spPr bwMode="auto">
          <a:xfrm>
            <a:off x="5148064" y="1772816"/>
            <a:ext cx="2808312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Изготовление кукол День и Ночь</a:t>
            </a:r>
            <a:endParaRPr lang="ru-RU" sz="3600" dirty="0"/>
          </a:p>
        </p:txBody>
      </p:sp>
      <p:pic>
        <p:nvPicPr>
          <p:cNvPr id="5" name="Содержимое 4" descr="J:\DCIM\101MSDCF\DSC02908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72816"/>
            <a:ext cx="4038600" cy="303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J:\DCIM\101MSDCF\DSC02909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72816"/>
            <a:ext cx="4038600" cy="303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Куклы День и Ночь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J:\DCIM\101MSDCF\DSC02911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196752"/>
            <a:ext cx="3672408" cy="303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DCIM\101MSDCF\DSC02913.JPG"/>
          <p:cNvPicPr/>
          <p:nvPr/>
        </p:nvPicPr>
        <p:blipFill>
          <a:blip r:embed="rId3" cstate="print"/>
          <a:srcRect t="9910"/>
          <a:stretch>
            <a:fillRect/>
          </a:stretch>
        </p:blipFill>
        <p:spPr bwMode="auto">
          <a:xfrm>
            <a:off x="179512" y="3140968"/>
            <a:ext cx="2808312" cy="345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J:\DCIM\101MSDCF\DSC029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212976"/>
            <a:ext cx="2866009" cy="338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Подарки для мамочек – </a:t>
            </a:r>
            <a:br>
              <a:rPr lang="ru-RU" dirty="0" smtClean="0"/>
            </a:br>
            <a:r>
              <a:rPr lang="ru-RU" dirty="0" smtClean="0"/>
              <a:t>кукла </a:t>
            </a:r>
            <a:r>
              <a:rPr lang="ru-RU" dirty="0" err="1" smtClean="0"/>
              <a:t>Берегинюшка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J:\DCIM\101MSDCF\DSC02828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3836324" cy="288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J:\DCIM\101MSDCF\DSC028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484784"/>
            <a:ext cx="383776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DCIM\101MSDCF\DSC028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861048"/>
            <a:ext cx="3837761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Тряпичные куклы Неразлучники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C:\Users\Public\Pictures\О кукле\DSC02951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190728" cy="396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Игры детей, </a:t>
            </a:r>
            <a:br>
              <a:rPr lang="ru-RU" dirty="0" smtClean="0"/>
            </a:br>
            <a:r>
              <a:rPr lang="ru-RU" dirty="0" smtClean="0"/>
              <a:t>оформление выставки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J:\DCIM\101MSDCF\DSC022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700808"/>
            <a:ext cx="5760640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Autofit/>
          </a:bodyPr>
          <a:lstStyle/>
          <a:p>
            <a:r>
              <a:rPr lang="ru-RU" sz="3200" u="sng" dirty="0" smtClean="0"/>
              <a:t>3 этап – подведение итогов, рефлексия: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3400" dirty="0" smtClean="0"/>
              <a:t>В ходе проведенного проекта изучена народная кукла, дети узнали о разнообразии и назначении традиционной народной куклы. У детей возник и удерживается по окончании работы над проектом интерес к истории возникновения народной куклы. Дети стали интересоваться историей и традициями России. Дошкольники научились изготавливать куклы своими руками, работать по инструкции. У детей удерживается эмоционально-положительный настрой на протяжении всего проекта. Дети помогают друг другу, оценивают свои куклы и куклы своих друзей, адекватно воспринимают критику. Родители проявили большой интерес к работе детей, к изготовлению куклы. По окончании работы над проектом провели развлечение «Куклы наших прабабушек» для детей и их родителей, на котором главными героями были народные куклы.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0871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Выводы:</a:t>
            </a:r>
            <a:endParaRPr lang="ru-RU" dirty="0" smtClean="0">
              <a:solidFill>
                <a:srgbClr val="002060"/>
              </a:solidFill>
            </a:endParaRPr>
          </a:p>
          <a:p>
            <a:pPr lvl="0"/>
            <a:r>
              <a:rPr lang="ru-RU" dirty="0" smtClean="0"/>
              <a:t>У детей сформирован интерес к русской культуре и народной кукле.</a:t>
            </a:r>
          </a:p>
          <a:p>
            <a:pPr lvl="0"/>
            <a:r>
              <a:rPr lang="ru-RU" dirty="0" smtClean="0"/>
              <a:t>Куклы наших прабабушек нужны на современном этапе жизни. </a:t>
            </a:r>
          </a:p>
          <a:p>
            <a:pPr lvl="0"/>
            <a:r>
              <a:rPr lang="ru-RU" dirty="0" smtClean="0"/>
              <a:t>Традиционные народные куклы интересны современным детям.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Рекомендации:</a:t>
            </a:r>
            <a:endParaRPr lang="ru-RU" dirty="0" smtClean="0">
              <a:solidFill>
                <a:srgbClr val="002060"/>
              </a:solidFill>
            </a:endParaRPr>
          </a:p>
          <a:p>
            <a:pPr lvl="0"/>
            <a:r>
              <a:rPr lang="ru-RU" dirty="0" smtClean="0"/>
              <a:t>Родителям дома делать народные куклы, проявлять интерес к этой теме.</a:t>
            </a:r>
          </a:p>
          <a:p>
            <a:pPr lvl="0"/>
            <a:r>
              <a:rPr lang="ru-RU" dirty="0" smtClean="0"/>
              <a:t>Родителям приобрести журнал (по возможности) «Куклы в народных костюмах» (</a:t>
            </a:r>
            <a:r>
              <a:rPr lang="ru-RU" dirty="0" err="1" smtClean="0"/>
              <a:t>ДеАгостини</a:t>
            </a:r>
            <a:r>
              <a:rPr lang="ru-RU" dirty="0" smtClean="0"/>
              <a:t>).</a:t>
            </a:r>
          </a:p>
          <a:p>
            <a:pPr lvl="0"/>
            <a:r>
              <a:rPr lang="ru-RU" dirty="0" smtClean="0"/>
              <a:t>Родителям посетить музей народной игрушки.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Программа действий:</a:t>
            </a:r>
            <a:endParaRPr lang="ru-RU" dirty="0" smtClean="0">
              <a:solidFill>
                <a:srgbClr val="002060"/>
              </a:solidFill>
            </a:endParaRPr>
          </a:p>
          <a:p>
            <a:pPr lvl="0"/>
            <a:r>
              <a:rPr lang="ru-RU" dirty="0" smtClean="0"/>
              <a:t>Продолжить изучение русской игрушки.</a:t>
            </a:r>
          </a:p>
          <a:p>
            <a:pPr lvl="0"/>
            <a:r>
              <a:rPr lang="ru-RU" dirty="0" smtClean="0"/>
              <a:t>Изготовить тряпичную куклу в подарок малышам.</a:t>
            </a:r>
          </a:p>
          <a:p>
            <a:pPr lvl="0"/>
            <a:r>
              <a:rPr lang="ru-RU" dirty="0" smtClean="0"/>
              <a:t>Продолжить изготовление альбома о русской народной кукле и русской игрушке.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Литература: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544616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ru-RU" dirty="0" smtClean="0"/>
          </a:p>
          <a:p>
            <a:pPr lvl="0"/>
            <a:r>
              <a:rPr lang="ru-RU" sz="3800" dirty="0" smtClean="0"/>
              <a:t>Бойчук И. А., </a:t>
            </a:r>
            <a:r>
              <a:rPr lang="ru-RU" sz="3800" dirty="0" err="1" smtClean="0"/>
              <a:t>Попушина</a:t>
            </a:r>
            <a:r>
              <a:rPr lang="ru-RU" sz="3800" dirty="0" smtClean="0"/>
              <a:t> Т. Н. Ознакомление детей младшего и среднего дошкольного возраста с русским народным творчеством. – Санкт-Петербург: ДЕТСТВО-ПРЕСС, 2009.</a:t>
            </a:r>
          </a:p>
          <a:p>
            <a:pPr lvl="0"/>
            <a:r>
              <a:rPr lang="ru-RU" sz="3800" dirty="0" err="1" smtClean="0"/>
              <a:t>Бударина</a:t>
            </a:r>
            <a:r>
              <a:rPr lang="ru-RU" sz="3800" dirty="0" smtClean="0"/>
              <a:t> Т. А., </a:t>
            </a:r>
            <a:r>
              <a:rPr lang="ru-RU" sz="3800" dirty="0" err="1" smtClean="0"/>
              <a:t>Маркеева</a:t>
            </a:r>
            <a:r>
              <a:rPr lang="ru-RU" sz="3800" dirty="0" smtClean="0"/>
              <a:t> О. А. Знакомим детей с русским народным творчеством. – Санкт-Петербург: ДЕТСТВО-ПРЕСС, 2010.</a:t>
            </a:r>
          </a:p>
          <a:p>
            <a:pPr lvl="0"/>
            <a:r>
              <a:rPr lang="ru-RU" sz="3800" dirty="0" smtClean="0"/>
              <a:t>Морозова Е. Ю. Кукла в жизни ребенка и ее роль в нравственном воспитании. Методическое пособие. – М.: Школьная Пресса, 2011.</a:t>
            </a:r>
          </a:p>
          <a:p>
            <a:pPr lvl="0"/>
            <a:r>
              <a:rPr lang="ru-RU" sz="3800" dirty="0" smtClean="0"/>
              <a:t>Современный детский сад// 2010, №5.</a:t>
            </a:r>
          </a:p>
          <a:p>
            <a:pPr lvl="0"/>
            <a:r>
              <a:rPr lang="ru-RU" sz="3800" dirty="0" smtClean="0"/>
              <a:t>Соколова Л.В., </a:t>
            </a:r>
            <a:r>
              <a:rPr lang="ru-RU" sz="3800" dirty="0" err="1" smtClean="0"/>
              <a:t>Некрылова</a:t>
            </a:r>
            <a:r>
              <a:rPr lang="ru-RU" sz="3800" dirty="0" smtClean="0"/>
              <a:t> А. Ф. Воспитание ребенка в русских традициях. – М.: Айрис Пресс, 2003. </a:t>
            </a:r>
          </a:p>
          <a:p>
            <a:pPr lvl="0"/>
            <a:r>
              <a:rPr lang="ru-RU" sz="3800" dirty="0" err="1" smtClean="0"/>
              <a:t>Соломенникова</a:t>
            </a:r>
            <a:r>
              <a:rPr lang="ru-RU" sz="3800" dirty="0" smtClean="0"/>
              <a:t> О. А. Радость творчества. – М.: Мозаика-Синтез, 2005.</a:t>
            </a:r>
          </a:p>
          <a:p>
            <a:pPr lvl="0"/>
            <a:r>
              <a:rPr lang="ru-RU" sz="3800" dirty="0" smtClean="0"/>
              <a:t>Татаринцева А. Ю. </a:t>
            </a:r>
            <a:r>
              <a:rPr lang="ru-RU" sz="3800" dirty="0" err="1" smtClean="0"/>
              <a:t>Куклотерапия</a:t>
            </a:r>
            <a:r>
              <a:rPr lang="ru-RU" sz="3800" dirty="0" smtClean="0"/>
              <a:t> в работе психолога, педагога и логопеда. – Санкт-Петербург: Речь, 2007.</a:t>
            </a:r>
          </a:p>
          <a:p>
            <a:pPr lvl="0"/>
            <a:r>
              <a:rPr lang="ru-RU" sz="3800" dirty="0" smtClean="0"/>
              <a:t>Ткачук Т. М. Тряпичные куклы. Поделки своими руками. – М.: АСТ: </a:t>
            </a:r>
            <a:r>
              <a:rPr lang="ru-RU" sz="3800" dirty="0" err="1" smtClean="0"/>
              <a:t>Полиграфиздат</a:t>
            </a:r>
            <a:r>
              <a:rPr lang="ru-RU" sz="3800" dirty="0" smtClean="0"/>
              <a:t>, 2011.</a:t>
            </a:r>
          </a:p>
          <a:p>
            <a:pPr lvl="0"/>
            <a:r>
              <a:rPr lang="ru-RU" sz="3800" dirty="0" smtClean="0"/>
              <a:t>Чебан А. Я., </a:t>
            </a:r>
            <a:r>
              <a:rPr lang="ru-RU" sz="3800" dirty="0" err="1" smtClean="0"/>
              <a:t>Бурлакова</a:t>
            </a:r>
            <a:r>
              <a:rPr lang="ru-RU" sz="3800" dirty="0" smtClean="0"/>
              <a:t> Л. Л. Знакомим дошкольников с народной культурой. - М.: Творческий Центр СФЕРА, 2011.</a:t>
            </a:r>
          </a:p>
          <a:p>
            <a:pPr lvl="0"/>
            <a:r>
              <a:rPr lang="ru-RU" sz="3800" dirty="0" smtClean="0"/>
              <a:t>Цветной мир// 2009, №1</a:t>
            </a:r>
          </a:p>
          <a:p>
            <a:pPr lvl="0"/>
            <a:r>
              <a:rPr lang="ru-RU" sz="3800" dirty="0" smtClean="0"/>
              <a:t>Цветной мир// 2011, №1</a:t>
            </a:r>
          </a:p>
          <a:p>
            <a:pPr lvl="0"/>
            <a:r>
              <a:rPr lang="ru-RU" sz="3800" dirty="0" smtClean="0"/>
              <a:t>Фотографии из личного архива Н. В. </a:t>
            </a:r>
            <a:r>
              <a:rPr lang="ru-RU" sz="3800" dirty="0" err="1" smtClean="0"/>
              <a:t>Плугиной</a:t>
            </a:r>
            <a:r>
              <a:rPr lang="ru-RU" sz="3800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7"/>
            <a:ext cx="7772400" cy="2952329"/>
          </a:xfrm>
        </p:spPr>
        <p:txBody>
          <a:bodyPr>
            <a:normAutofit fontScale="90000"/>
          </a:bodyPr>
          <a:lstStyle/>
          <a:p>
            <a:pPr algn="r"/>
            <a:r>
              <a:rPr lang="ru-RU" sz="3100" i="1" dirty="0" smtClean="0"/>
              <a:t>«… народная игрушка, подобно каплям живой воды, вызывают к жизни те творческие семена, которые без этого могли бы пролежать бесплодными в душе ребенка»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i="1" dirty="0" smtClean="0"/>
              <a:t>Н. Д. </a:t>
            </a:r>
            <a:r>
              <a:rPr lang="ru-RU" sz="3100" i="1" dirty="0" err="1" smtClean="0"/>
              <a:t>Бартрам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789040"/>
            <a:ext cx="6400800" cy="2592288"/>
          </a:xfrm>
        </p:spPr>
        <p:txBody>
          <a:bodyPr>
            <a:normAutofit fontScale="92500" lnSpcReduction="20000"/>
          </a:bodyPr>
          <a:lstStyle/>
          <a:p>
            <a:r>
              <a:rPr lang="ru-RU" b="1" i="1" dirty="0" smtClean="0"/>
              <a:t>«Из всех существующих в мире загадок тайна куклы – самая загадочная, без понимания сущности куклы невозможно понять и человека»</a:t>
            </a:r>
            <a:endParaRPr lang="ru-RU" b="1" dirty="0" smtClean="0"/>
          </a:p>
          <a:p>
            <a:r>
              <a:rPr lang="ru-RU" b="1" i="1" dirty="0" smtClean="0"/>
              <a:t>М. Е. Салтыков-Щедрин</a:t>
            </a:r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0081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Актуальность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1700808"/>
            <a:ext cx="8429684" cy="515719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Что делает детей счастливыми?</a:t>
            </a:r>
          </a:p>
          <a:p>
            <a:r>
              <a:rPr lang="ru-RU" dirty="0" smtClean="0"/>
              <a:t>Во-первых, это мама, папа, взрослые. Во-вторых, это то, что окружает детвору: игрушки, куклы, машины, мячи и т.д.</a:t>
            </a:r>
          </a:p>
          <a:p>
            <a:r>
              <a:rPr lang="ru-RU" dirty="0" smtClean="0"/>
              <a:t>Мир кукол необычайно многообразен: существуют куклы авторские, коллекционные, театральные, сувенирные, антикварные, игровые… Среди этого многообразия совершенно особое место занимают традиционные народные куклы, на которых выросли многие поколения наших предков. Это те куклы, которые бытовали в каждой крестьянской семье еще в начале прошлого века. Они были вытеснены из семейного воспитания промышленными игрушками, да и сам крестьянский уклад давно ушел в прошлое. Чего нельзя сказать о куклах. Они – часть нашей традиционной культуры, имеющей непреходящее значение.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26469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У большинства людей восприятие народных кукол вызывает трудности. Это связано с тем, что в крестьянском быту кукла занимала совершенно иное место, нежели они занимают в современном обществе. В традиционной культуре кукла находилась в центре многих календарных и семейных обрядов, выполняла роль посредника в отношениях человека с миром природы, миром богов и миром предков.</a:t>
            </a:r>
          </a:p>
          <a:p>
            <a:pPr>
              <a:buNone/>
            </a:pPr>
            <a:r>
              <a:rPr lang="ru-RU" dirty="0" smtClean="0"/>
              <a:t>Но есть и нечто общее в восприятии куклы во все времена. Кукла – это всегда знак в культуре, это всегда отражение человека в культуре. Это выражение знаний человека о мире и миропорядке, о месте его в этом мире. В кукле закодирована жизненно важная информация, а ключом к этому «коду» служат общечеловеческие ценности: продолжение рода, здоровье, любовь, общение, труд, жизнь.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52534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На мой взгляд, именно такой подход делает возможной и необходимой актуализацию традиционной народной куклы в сегодняшнем обществе. Сегодня традиционная народная кукла становится универсальным «инструментом» познания мира народной культуры, средством приобщения к народным традициям и духовным ценностям. Через игру с куклой ребенок учился выражать свои чувства, приобретал опыт общения и разрешения конфликтов. Дети мастерили кукол из различных материалов, тем самым они приобретали необходимые трудовые навыки, у них формировался хороший вкус.</a:t>
            </a:r>
          </a:p>
          <a:p>
            <a:pPr>
              <a:buNone/>
            </a:pPr>
            <a:r>
              <a:rPr lang="ru-RU" dirty="0" smtClean="0"/>
              <a:t>Народная игрушка, в том числе и кукла, это бесценное сокровище. Это истоки детства и культуры. Игрушка дает ребенку первые жизненные ориентиры. Но в наши дни крестьянская кукла почти исчезла из быта, информация о ней в значительной степени утрачена.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Вот как пишет известный исследователь и популяризатор русской народной игрушки, искусствовед Галина Львовна Дайн: «Мы смотрим на крестьянские деревенские игрушки, и нас все больше трогает их рукотворность…  В каждой игрушке ощутима живая участливость взрослых: то родительская отцовская опека и ласковая материнская забота, то умелая рука и высокий вкус настоящего мастера-игрушечника, а то и старание самих детей. И невольно рождаются мысли: «А разве мы так же не могли бы? Разве не пора снова научиться петь колыбельные песни, рассказывать, а не читать по книгам сказки, мастерить самим, а не только покупать готовые игрушки?» Лучше не скажешь!</a:t>
            </a:r>
          </a:p>
          <a:p>
            <a:pPr>
              <a:buNone/>
            </a:pPr>
            <a:r>
              <a:rPr lang="ru-RU" dirty="0" smtClean="0"/>
              <a:t>Поэтому мы с моими воспитанниками решили поговорить о народной кукле, собрать информацию о ней, попробовать смастерить свои куклы – Закрутку и </a:t>
            </a:r>
            <a:r>
              <a:rPr lang="ru-RU" dirty="0" err="1" smtClean="0"/>
              <a:t>Столбушку</a:t>
            </a:r>
            <a:r>
              <a:rPr lang="ru-RU" dirty="0" smtClean="0"/>
              <a:t>, Бессонницу и </a:t>
            </a:r>
            <a:r>
              <a:rPr lang="ru-RU" dirty="0" err="1" smtClean="0"/>
              <a:t>Пеленашку</a:t>
            </a:r>
            <a:r>
              <a:rPr lang="ru-RU" dirty="0" smtClean="0"/>
              <a:t>, Неразлучников и Купавку, Стригунка и </a:t>
            </a:r>
            <a:r>
              <a:rPr lang="ru-RU" dirty="0" err="1" smtClean="0"/>
              <a:t>Мартиничку</a:t>
            </a:r>
            <a:r>
              <a:rPr lang="ru-RU" dirty="0" smtClean="0"/>
              <a:t> </a:t>
            </a:r>
            <a:r>
              <a:rPr lang="ru-RU" dirty="0" err="1" smtClean="0"/>
              <a:t>и</a:t>
            </a:r>
            <a:r>
              <a:rPr lang="ru-RU" dirty="0" smtClean="0"/>
              <a:t> других. Решили обратиться к бесценному опыту и мудрости народной педагогики. </a:t>
            </a:r>
          </a:p>
          <a:p>
            <a:pPr>
              <a:buNone/>
            </a:pPr>
            <a:r>
              <a:rPr lang="ru-RU" dirty="0" smtClean="0"/>
              <a:t>Учитывая значимость куклы, как для ребенка, так и для взрослого, необходимо знакомить дошкольников с народной куклой, что поможет приобщить их в дальнейшем к национальной культуре России.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 rot="16200000">
            <a:off x="2987824" y="1916832"/>
            <a:ext cx="936104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139952" y="1772816"/>
            <a:ext cx="4680520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Нужны ли сегодня куклы наших прабабушек?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Будут ли они интересны современным детям?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idx="1"/>
          </p:nvPr>
        </p:nvSpPr>
        <p:spPr>
          <a:xfrm flipV="1">
            <a:off x="467544" y="6226771"/>
            <a:ext cx="8229600" cy="298573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4400" b="1" dirty="0" smtClean="0">
                <a:solidFill>
                  <a:srgbClr val="002060"/>
                </a:solidFill>
              </a:rPr>
              <a:t> 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 rot="16200000">
            <a:off x="2987824" y="4365104"/>
            <a:ext cx="936104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139952" y="3861048"/>
            <a:ext cx="4824536" cy="22322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</a:rPr>
              <a:t> 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оказать, что кукла является отражением жизни русского народа, она будет интересна в современном мире; дети сами смогут сделать народную куклу.</a:t>
            </a:r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772816"/>
            <a:ext cx="2376264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</a:t>
            </a:r>
          </a:p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4149080"/>
            <a:ext cx="2376264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Гипотеза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Цель -  </a:t>
            </a:r>
            <a:r>
              <a:rPr lang="ru-RU" sz="3200" u="sng" dirty="0" smtClean="0"/>
              <a:t>формировать у детей интерес к русской культуре и народной кукле.</a:t>
            </a:r>
            <a:endParaRPr lang="ru-RU" sz="3200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pPr algn="ctr">
              <a:buNone/>
            </a:pPr>
            <a:endParaRPr lang="ru-RU" sz="4900" b="1" dirty="0" smtClean="0"/>
          </a:p>
          <a:p>
            <a:pPr lvl="0"/>
            <a:endParaRPr lang="ru-RU" sz="4900" b="1" dirty="0" smtClean="0"/>
          </a:p>
          <a:p>
            <a:pPr lvl="0">
              <a:buNone/>
            </a:pPr>
            <a:endParaRPr lang="ru-RU" sz="6400" b="1" dirty="0" smtClean="0">
              <a:solidFill>
                <a:srgbClr val="C00000"/>
              </a:solidFill>
            </a:endParaRPr>
          </a:p>
          <a:p>
            <a:pPr lvl="0">
              <a:buNone/>
            </a:pPr>
            <a:endParaRPr lang="ru-RU" sz="6400" b="1" dirty="0" smtClean="0">
              <a:solidFill>
                <a:srgbClr val="C00000"/>
              </a:solidFill>
            </a:endParaRPr>
          </a:p>
          <a:p>
            <a:pPr lvl="0">
              <a:buNone/>
            </a:pPr>
            <a:r>
              <a:rPr lang="ru-RU" sz="6400" b="1" dirty="0" smtClean="0">
                <a:solidFill>
                  <a:srgbClr val="C00000"/>
                </a:solidFill>
              </a:rPr>
              <a:t> </a:t>
            </a:r>
          </a:p>
          <a:p>
            <a:pPr>
              <a:buNone/>
            </a:pPr>
            <a:endParaRPr lang="ru-RU" sz="4900" b="1" dirty="0" smtClean="0"/>
          </a:p>
          <a:p>
            <a:pPr>
              <a:buNone/>
            </a:pPr>
            <a:r>
              <a:rPr lang="ru-RU" sz="6400" b="1" dirty="0" smtClean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" name="Овал 3"/>
          <p:cNvSpPr/>
          <p:nvPr/>
        </p:nvSpPr>
        <p:spPr>
          <a:xfrm>
            <a:off x="3275856" y="1628800"/>
            <a:ext cx="2088232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Задачи</a:t>
            </a:r>
          </a:p>
        </p:txBody>
      </p:sp>
      <p:sp>
        <p:nvSpPr>
          <p:cNvPr id="5" name="Стрелка вниз 4"/>
          <p:cNvSpPr/>
          <p:nvPr/>
        </p:nvSpPr>
        <p:spPr>
          <a:xfrm rot="16870613">
            <a:off x="5563260" y="1844511"/>
            <a:ext cx="360040" cy="8657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4559779">
            <a:off x="2755774" y="1844404"/>
            <a:ext cx="360040" cy="8419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2381276">
            <a:off x="3367518" y="2731810"/>
            <a:ext cx="360040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9172539">
            <a:off x="4951400" y="2768604"/>
            <a:ext cx="360040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1520" y="1916832"/>
            <a:ext cx="2232248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Образовательные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87624" y="3789040"/>
            <a:ext cx="2088232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Воспитательные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92080" y="3789040"/>
            <a:ext cx="2016224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Линии развития личности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28184" y="1988840"/>
            <a:ext cx="2016224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Развивающие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55776" y="4077072"/>
            <a:ext cx="4392488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schemeClr val="tx1"/>
                </a:solidFill>
              </a:rPr>
              <a:t>Развивать у детей аккуратность при выполнении практических действий.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</a:rPr>
              <a:t>Развивать групповую сплочённость, самооценку детей, умение помочь друг другу.</a:t>
            </a:r>
          </a:p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175448" y="4625752"/>
            <a:ext cx="496855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schemeClr val="tx1"/>
                </a:solidFill>
              </a:rPr>
              <a:t> 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</a:rPr>
              <a:t>Воспитывать интерес к народной культуре и бережное отношение к культуре своего народа, к их традициям.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</a:rPr>
              <a:t>Воспитывать чувства привязанности и любви к близким.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</a:rPr>
              <a:t>Пропагандировать искусство народной куклы.</a:t>
            </a:r>
          </a:p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4653136"/>
            <a:ext cx="4392488" cy="2204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schemeClr val="tx1"/>
                </a:solidFill>
              </a:rPr>
              <a:t> 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</a:rPr>
              <a:t>Развитие эмоционально-ценностного отношения к русской культуре и народной кукле. 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</a:rPr>
              <a:t>Обеспечение психологического благополучия детей.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</a:rPr>
              <a:t>Эстетическое развитие.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Коммуникация.</a:t>
            </a:r>
          </a:p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555776" y="4077072"/>
            <a:ext cx="4392488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schemeClr val="tx1"/>
                </a:solidFill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Расширять и обогащать знания о разнообразии и назначении традиционной народной куклы.</a:t>
            </a:r>
            <a:endParaRPr lang="ru-RU" sz="11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у детей интерес к истории возникновения народной куклы.</a:t>
            </a:r>
            <a:endParaRPr lang="ru-RU" sz="11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Научить детей изготавливать куклы своими руками.</a:t>
            </a:r>
            <a:endParaRPr lang="ru-RU" sz="11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Учить детей работать по инструкции.</a:t>
            </a:r>
            <a:endPara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theme/theme1.xml><?xml version="1.0" encoding="utf-8"?>
<a:theme xmlns:a="http://schemas.openxmlformats.org/drawingml/2006/main" name="13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9427F6C-7253-491A-98B1-2EA6A43BFF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13</Template>
  <TotalTime>0</TotalTime>
  <Words>1521</Words>
  <Application>Microsoft Office PowerPoint</Application>
  <PresentationFormat>Экран (4:3)</PresentationFormat>
  <Paragraphs>141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13</vt:lpstr>
      <vt:lpstr>Паспорт проекта  «Кукла из бабушкиного сундука»</vt:lpstr>
      <vt:lpstr>Тип проекта: социально-педагогический.  Вид проекта: исследовательский, продуктивно-творческий.  Продолжительность проекта: долгосрочный.    Участники проекта: воспитанники подготовительной к школе группы.   Партнёры: воспитатели, родители.  Характер контактов: взаимодействие в рамках одной группы.  Форма работы: групповая, фронтальная. </vt:lpstr>
      <vt:lpstr>«… народная игрушка, подобно каплям живой воды, вызывают к жизни те творческие семена, которые без этого могли бы пролежать бесплодными в душе ребенка» Н. Д. Бартрам </vt:lpstr>
      <vt:lpstr>Актуальность </vt:lpstr>
      <vt:lpstr>Слайд 5</vt:lpstr>
      <vt:lpstr>Слайд 6</vt:lpstr>
      <vt:lpstr>Слайд 7</vt:lpstr>
      <vt:lpstr>Слайд 8</vt:lpstr>
      <vt:lpstr>Цель -  формировать у детей интерес к русской культуре и народной кукле.</vt:lpstr>
      <vt:lpstr>Слайд 10</vt:lpstr>
      <vt:lpstr>  Обеспечение проекта: </vt:lpstr>
      <vt:lpstr>Слайд 12</vt:lpstr>
      <vt:lpstr>Слайд 13</vt:lpstr>
      <vt:lpstr>Реализация проекта</vt:lpstr>
      <vt:lpstr>Делаем «Стригунка»</vt:lpstr>
      <vt:lpstr>  Куклы «Пеленашка и младенец»</vt:lpstr>
      <vt:lpstr>Тряпичная кукла - Закрутка</vt:lpstr>
      <vt:lpstr>Посиделки с куклой Столбушкой</vt:lpstr>
      <vt:lpstr>Посиделки с куклой Столбушкой</vt:lpstr>
      <vt:lpstr>Слайд 20</vt:lpstr>
      <vt:lpstr>Изготовление кукол День и Ночь</vt:lpstr>
      <vt:lpstr>Куклы День и Ночь</vt:lpstr>
      <vt:lpstr>Подарки для мамочек –  кукла Берегинюшка</vt:lpstr>
      <vt:lpstr>Тряпичные куклы Неразлучники</vt:lpstr>
      <vt:lpstr>Игры детей,  оформление выставки</vt:lpstr>
      <vt:lpstr>3 этап – подведение итогов, рефлексия: </vt:lpstr>
      <vt:lpstr>Слайд 27</vt:lpstr>
      <vt:lpstr>Литература: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2012-03-28T18:30:52Z</dcterms:created>
  <dcterms:modified xsi:type="dcterms:W3CDTF">2024-03-19T09:24:58Z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TC103626539990</vt:lpwstr>
  </property>
</Properties>
</file>