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9" r:id="rId13"/>
    <p:sldId id="270" r:id="rId14"/>
    <p:sldId id="283" r:id="rId15"/>
    <p:sldId id="280" r:id="rId16"/>
    <p:sldId id="265" r:id="rId17"/>
    <p:sldId id="273" r:id="rId18"/>
    <p:sldId id="272" r:id="rId19"/>
    <p:sldId id="271" r:id="rId20"/>
    <p:sldId id="284" r:id="rId21"/>
    <p:sldId id="266" r:id="rId22"/>
    <p:sldId id="274" r:id="rId23"/>
    <p:sldId id="275" r:id="rId24"/>
    <p:sldId id="276" r:id="rId25"/>
    <p:sldId id="277" r:id="rId26"/>
    <p:sldId id="278" r:id="rId27"/>
    <p:sldId id="286" r:id="rId28"/>
    <p:sldId id="279" r:id="rId29"/>
    <p:sldId id="281" r:id="rId30"/>
    <p:sldId id="28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Развитие речи</c:v>
                </c:pt>
                <c:pt idx="1">
                  <c:v>Восприятие художественной литературы</c:v>
                </c:pt>
                <c:pt idx="2">
                  <c:v>Познаватеьно - исследоватеьская деятельность </c:v>
                </c:pt>
                <c:pt idx="3">
                  <c:v>Изобразительная деятеьность</c:v>
                </c:pt>
                <c:pt idx="4">
                  <c:v>Конструирование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64</c:v>
                </c:pt>
                <c:pt idx="1">
                  <c:v>60</c:v>
                </c:pt>
                <c:pt idx="2">
                  <c:v>60</c:v>
                </c:pt>
                <c:pt idx="3">
                  <c:v>60</c:v>
                </c:pt>
                <c:pt idx="4">
                  <c:v>64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Развитие речи</c:v>
                </c:pt>
                <c:pt idx="1">
                  <c:v>Восприятие художественной литературы</c:v>
                </c:pt>
                <c:pt idx="2">
                  <c:v>Познаватеьно - исследоватеьская деятельность </c:v>
                </c:pt>
                <c:pt idx="3">
                  <c:v>Изобразительная деятеьность</c:v>
                </c:pt>
                <c:pt idx="4">
                  <c:v>Конструирование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32</c:v>
                </c:pt>
                <c:pt idx="1">
                  <c:v>28</c:v>
                </c:pt>
                <c:pt idx="2">
                  <c:v>36</c:v>
                </c:pt>
                <c:pt idx="3">
                  <c:v>40</c:v>
                </c:pt>
                <c:pt idx="4">
                  <c:v>28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Развитие речи</c:v>
                </c:pt>
                <c:pt idx="1">
                  <c:v>Восприятие художественной литературы</c:v>
                </c:pt>
                <c:pt idx="2">
                  <c:v>Познаватеьно - исследоватеьская деятельность </c:v>
                </c:pt>
                <c:pt idx="3">
                  <c:v>Изобразительная деятеьность</c:v>
                </c:pt>
                <c:pt idx="4">
                  <c:v>Конструирование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4</c:v>
                </c:pt>
                <c:pt idx="1">
                  <c:v>12</c:v>
                </c:pt>
                <c:pt idx="2">
                  <c:v>4</c:v>
                </c:pt>
                <c:pt idx="4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4955008"/>
        <c:axId val="79142272"/>
      </c:barChart>
      <c:catAx>
        <c:axId val="74955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9142272"/>
        <c:crosses val="autoZero"/>
        <c:auto val="1"/>
        <c:lblAlgn val="ctr"/>
        <c:lblOffset val="100"/>
        <c:noMultiLvlLbl val="0"/>
      </c:catAx>
      <c:valAx>
        <c:axId val="79142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49550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8935574229691872"/>
          <c:y val="0.42048517520215634"/>
          <c:w val="9.9439775910364139E-2"/>
          <c:h val="0.19407008086253369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7790703435354024E-2"/>
          <c:y val="5.9808328556631568E-2"/>
          <c:w val="0.77686326944980932"/>
          <c:h val="0.777867479208777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  класс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5"/>
                <c:pt idx="0">
                  <c:v>1  четверть</c:v>
                </c:pt>
                <c:pt idx="1">
                  <c:v>2  четверть</c:v>
                </c:pt>
                <c:pt idx="2">
                  <c:v>3  четверть</c:v>
                </c:pt>
                <c:pt idx="3">
                  <c:v>4  четверть</c:v>
                </c:pt>
                <c:pt idx="4">
                  <c:v>годовая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50</c:v>
                </c:pt>
                <c:pt idx="1">
                  <c:v>38</c:v>
                </c:pt>
                <c:pt idx="2">
                  <c:v>41</c:v>
                </c:pt>
                <c:pt idx="3">
                  <c:v>30</c:v>
                </c:pt>
                <c:pt idx="4">
                  <c:v>47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3 класс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5"/>
                <c:pt idx="0">
                  <c:v>1  четверть</c:v>
                </c:pt>
                <c:pt idx="1">
                  <c:v>2  четверть</c:v>
                </c:pt>
                <c:pt idx="2">
                  <c:v>3  четверть</c:v>
                </c:pt>
                <c:pt idx="3">
                  <c:v>4  четверть</c:v>
                </c:pt>
                <c:pt idx="4">
                  <c:v>годовая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23</c:v>
                </c:pt>
                <c:pt idx="1">
                  <c:v>16</c:v>
                </c:pt>
                <c:pt idx="2">
                  <c:v>36</c:v>
                </c:pt>
                <c:pt idx="3">
                  <c:v>23</c:v>
                </c:pt>
                <c:pt idx="4">
                  <c:v>38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4  класс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5"/>
                <c:pt idx="0">
                  <c:v>1  четверть</c:v>
                </c:pt>
                <c:pt idx="1">
                  <c:v>2  четверть</c:v>
                </c:pt>
                <c:pt idx="2">
                  <c:v>3  четверть</c:v>
                </c:pt>
                <c:pt idx="3">
                  <c:v>4  четверть</c:v>
                </c:pt>
                <c:pt idx="4">
                  <c:v>годовая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36</c:v>
                </c:pt>
                <c:pt idx="1">
                  <c:v>36</c:v>
                </c:pt>
                <c:pt idx="2">
                  <c:v>27</c:v>
                </c:pt>
                <c:pt idx="3">
                  <c:v>36</c:v>
                </c:pt>
                <c:pt idx="4">
                  <c:v>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4889088"/>
        <c:axId val="74890624"/>
      </c:barChart>
      <c:catAx>
        <c:axId val="74889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74890624"/>
        <c:crosses val="autoZero"/>
        <c:auto val="1"/>
        <c:lblAlgn val="ctr"/>
        <c:lblOffset val="100"/>
        <c:noMultiLvlLbl val="0"/>
      </c:catAx>
      <c:valAx>
        <c:axId val="748906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488908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392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 класс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1 четверть</c:v>
                </c:pt>
                <c:pt idx="1">
                  <c:v>2 четверть</c:v>
                </c:pt>
                <c:pt idx="2">
                  <c:v>3 четверть</c:v>
                </c:pt>
                <c:pt idx="3">
                  <c:v>4 четверть</c:v>
                </c:pt>
                <c:pt idx="4">
                  <c:v>годовая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64.3</c:v>
                </c:pt>
                <c:pt idx="1">
                  <c:v>65.599999999999994</c:v>
                </c:pt>
                <c:pt idx="2">
                  <c:v>67.5</c:v>
                </c:pt>
                <c:pt idx="3">
                  <c:v>67.5</c:v>
                </c:pt>
                <c:pt idx="4">
                  <c:v>66.224999999999994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3 класс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1 четверть</c:v>
                </c:pt>
                <c:pt idx="1">
                  <c:v>2 четверть</c:v>
                </c:pt>
                <c:pt idx="2">
                  <c:v>3 четверть</c:v>
                </c:pt>
                <c:pt idx="3">
                  <c:v>4 четверть</c:v>
                </c:pt>
                <c:pt idx="4">
                  <c:v>годовая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64.2</c:v>
                </c:pt>
                <c:pt idx="1">
                  <c:v>66.400000000000006</c:v>
                </c:pt>
                <c:pt idx="2">
                  <c:v>68.099999999999994</c:v>
                </c:pt>
                <c:pt idx="3">
                  <c:v>67.8</c:v>
                </c:pt>
                <c:pt idx="4">
                  <c:v>66.625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4 класс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1 четверть</c:v>
                </c:pt>
                <c:pt idx="1">
                  <c:v>2 четверть</c:v>
                </c:pt>
                <c:pt idx="2">
                  <c:v>3 четверть</c:v>
                </c:pt>
                <c:pt idx="3">
                  <c:v>4 четверть</c:v>
                </c:pt>
                <c:pt idx="4">
                  <c:v>годовая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65.3</c:v>
                </c:pt>
                <c:pt idx="1">
                  <c:v>66.400000000000006</c:v>
                </c:pt>
                <c:pt idx="2">
                  <c:v>68.5</c:v>
                </c:pt>
                <c:pt idx="3">
                  <c:v>69.599999999999994</c:v>
                </c:pt>
                <c:pt idx="4">
                  <c:v>67.449999999999989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453824"/>
        <c:axId val="85402368"/>
      </c:barChart>
      <c:catAx>
        <c:axId val="854538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85402368"/>
        <c:crosses val="autoZero"/>
        <c:auto val="1"/>
        <c:lblAlgn val="ctr"/>
        <c:lblOffset val="100"/>
        <c:noMultiLvlLbl val="0"/>
      </c:catAx>
      <c:valAx>
        <c:axId val="854023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8545382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15BF-BB59-4DFB-B35D-15B2F07709B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74F83-46C1-4DAB-B91D-8ACA8FE0AA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858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15BF-BB59-4DFB-B35D-15B2F07709B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74F83-46C1-4DAB-B91D-8ACA8FE0AA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60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15BF-BB59-4DFB-B35D-15B2F07709B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74F83-46C1-4DAB-B91D-8ACA8FE0AA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120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15BF-BB59-4DFB-B35D-15B2F07709B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74F83-46C1-4DAB-B91D-8ACA8FE0AA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912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15BF-BB59-4DFB-B35D-15B2F07709B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74F83-46C1-4DAB-B91D-8ACA8FE0AA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386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15BF-BB59-4DFB-B35D-15B2F07709B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74F83-46C1-4DAB-B91D-8ACA8FE0AA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434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15BF-BB59-4DFB-B35D-15B2F07709B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74F83-46C1-4DAB-B91D-8ACA8FE0AA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329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15BF-BB59-4DFB-B35D-15B2F07709B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74F83-46C1-4DAB-B91D-8ACA8FE0AA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29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15BF-BB59-4DFB-B35D-15B2F07709B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74F83-46C1-4DAB-B91D-8ACA8FE0AA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586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15BF-BB59-4DFB-B35D-15B2F07709B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74F83-46C1-4DAB-B91D-8ACA8FE0AA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703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15BF-BB59-4DFB-B35D-15B2F07709B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74F83-46C1-4DAB-B91D-8ACA8FE0AA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018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515BF-BB59-4DFB-B35D-15B2F07709B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74F83-46C1-4DAB-B91D-8ACA8FE0AA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990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g"/><Relationship Id="rId5" Type="http://schemas.microsoft.com/office/2007/relationships/hdphoto" Target="../media/hdphoto5.wdp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2.png"/><Relationship Id="rId7" Type="http://schemas.openxmlformats.org/officeDocument/2006/relationships/image" Target="../media/image6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g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gif"/><Relationship Id="rId5" Type="http://schemas.openxmlformats.org/officeDocument/2006/relationships/hyperlink" Target="https://e.mail.ru/compose/?mailto=mailto:ms.gorbenko@mail.ru" TargetMode="External"/><Relationship Id="rId4" Type="http://schemas.openxmlformats.org/officeDocument/2006/relationships/hyperlink" Target="https://lenberezka4.r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87" y="267156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«Взаимодействие детского сада и школы в условиях непрерывного казачьего образования»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/>
          <a:stretch/>
        </p:blipFill>
        <p:spPr bwMode="auto">
          <a:xfrm>
            <a:off x="0" y="-27384"/>
            <a:ext cx="760956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5399" y="-27384"/>
            <a:ext cx="758600" cy="6867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611560" y="260350"/>
            <a:ext cx="791785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altLang="ru-RU" sz="1600" dirty="0"/>
              <a:t>Муниципальное бюджетное дошкольное образовательное учреждение детский сад комбинированного вида № 4 станицы Ленинградской муниципального  образования Ленинградский</a:t>
            </a:r>
          </a:p>
          <a:p>
            <a:endParaRPr lang="ru-RU" alt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808209" y="616530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alt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оспитатель МБДОУ № 4 ст. Ленинградской</a:t>
            </a:r>
          </a:p>
          <a:p>
            <a:pPr algn="r"/>
            <a:r>
              <a:rPr lang="ru-RU" alt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Серебренникова Анастасия Александровна</a:t>
            </a:r>
            <a:endParaRPr lang="ru-RU" alt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98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987824" y="476672"/>
            <a:ext cx="2880320" cy="86409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Экскурсия в школьный музей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" y="260648"/>
            <a:ext cx="2483768" cy="18628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780836"/>
            <a:ext cx="2769552" cy="20771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182" y="2636912"/>
            <a:ext cx="2557668" cy="19182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65384"/>
            <a:ext cx="2483768" cy="18628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96" y="2636912"/>
            <a:ext cx="2557668" cy="19182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202" y="4780836"/>
            <a:ext cx="2769552" cy="20771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499" y="1760898"/>
            <a:ext cx="3895445" cy="2921584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/>
          <a:stretch/>
        </p:blipFill>
        <p:spPr bwMode="auto">
          <a:xfrm rot="16200000" flipH="1">
            <a:off x="4189719" y="-4809856"/>
            <a:ext cx="795001" cy="934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27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188640"/>
            <a:ext cx="7772400" cy="86409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Познавательно – театрализованное мероприятие «Будут славные ряды наших казаков»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/>
          <a:stretch/>
        </p:blipFill>
        <p:spPr bwMode="auto">
          <a:xfrm flipH="1">
            <a:off x="8258800" y="-99392"/>
            <a:ext cx="885193" cy="696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339" y="1093872"/>
            <a:ext cx="3953056" cy="29647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46289"/>
            <a:ext cx="3553332" cy="26649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33" y="4146289"/>
            <a:ext cx="3567412" cy="267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54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09432" y="381"/>
            <a:ext cx="7772400" cy="86409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Парад в МАОУ СОШ № 6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/>
          <a:stretch/>
        </p:blipFill>
        <p:spPr bwMode="auto">
          <a:xfrm flipH="1">
            <a:off x="8258800" y="-99392"/>
            <a:ext cx="885193" cy="696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19" y="3789040"/>
            <a:ext cx="3869872" cy="29024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4" y="3789040"/>
            <a:ext cx="3869872" cy="29024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19" y="764704"/>
            <a:ext cx="3869872" cy="29024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4" y="764704"/>
            <a:ext cx="3869872" cy="290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09432" y="381"/>
            <a:ext cx="7772400" cy="86409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Экскурсия в мини-музей под открытым небом «Казачье подворье»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/>
          <a:stretch/>
        </p:blipFill>
        <p:spPr bwMode="auto">
          <a:xfrm flipH="1">
            <a:off x="8258800" y="-99392"/>
            <a:ext cx="885193" cy="696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3" y="1124744"/>
            <a:ext cx="3263088" cy="48965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980728"/>
            <a:ext cx="4680520" cy="3119128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" t="21220" r="5971" b="14514"/>
          <a:stretch/>
        </p:blipFill>
        <p:spPr bwMode="auto">
          <a:xfrm>
            <a:off x="3475983" y="3879141"/>
            <a:ext cx="4790364" cy="2893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3956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09432" y="381"/>
            <a:ext cx="7772400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Посвящение в казачата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/>
          <a:stretch/>
        </p:blipFill>
        <p:spPr bwMode="auto">
          <a:xfrm flipH="1">
            <a:off x="8258800" y="-99392"/>
            <a:ext cx="885193" cy="696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327"/>
          <a:stretch/>
        </p:blipFill>
        <p:spPr bwMode="auto">
          <a:xfrm>
            <a:off x="179512" y="770602"/>
            <a:ext cx="3999144" cy="26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" y="3454532"/>
            <a:ext cx="3282095" cy="32148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744125"/>
            <a:ext cx="3485896" cy="2614422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572"/>
          <a:stretch/>
        </p:blipFill>
        <p:spPr bwMode="auto">
          <a:xfrm>
            <a:off x="3347864" y="3454532"/>
            <a:ext cx="4791717" cy="321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48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0" y="15875"/>
            <a:ext cx="9144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altLang="ru-RU" sz="1400" b="1" dirty="0"/>
              <a:t>ПЛАН </a:t>
            </a:r>
            <a:endParaRPr lang="ru-RU" altLang="ru-RU" sz="1400" dirty="0"/>
          </a:p>
          <a:p>
            <a:pPr algn="ctr"/>
            <a:r>
              <a:rPr lang="ru-RU" altLang="ru-RU" sz="1400" dirty="0"/>
              <a:t>совместных мероприятий</a:t>
            </a:r>
          </a:p>
          <a:p>
            <a:pPr algn="ctr"/>
            <a:r>
              <a:rPr lang="ru-RU" altLang="ru-RU" sz="1400" dirty="0"/>
              <a:t>муниципального дошкольного образовательного учреждения детский сад комбинированного вида № 4 станицы Ленинградской муниципального образования Ленинградский район с МБОУ СОШ № 6 имени 302 Тернопольской Краснознаменной ордена Кутузова стрелковой дивизии станицы Ленинградской Краснодарского края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909385"/>
              </p:ext>
            </p:extLst>
          </p:nvPr>
        </p:nvGraphicFramePr>
        <p:xfrm>
          <a:off x="0" y="1408116"/>
          <a:ext cx="9144000" cy="54498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8035"/>
                <a:gridCol w="6882416"/>
                <a:gridCol w="1843549"/>
              </a:tblGrid>
              <a:tr h="4055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№ п/п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Мероприятия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Сроки выполнения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</a:tr>
              <a:tr h="4055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n>
                            <a:noFill/>
                          </a:ln>
                          <a:effectLst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</a:rPr>
                        <a:t>Совместные педагогические советы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 течение года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</a:tr>
              <a:tr h="4180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Участие в совместных торжественных мероприятиях в рамках казачьего образования и воспитания.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693" marR="516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 течение года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</a:tr>
              <a:tr h="3906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n>
                            <a:noFill/>
                          </a:ln>
                          <a:effectLst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</a:rPr>
                        <a:t>Обмен опытом с учащимися начальной школы </a:t>
                      </a:r>
                      <a:r>
                        <a:rPr lang="ru-RU" sz="1200">
                          <a:effectLst/>
                        </a:rPr>
                        <a:t>в рамках казачьего образования и воспитания.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 течение года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</a:tr>
              <a:tr h="4055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Организация совместно с учащимися шефами-наставниками прогулок, экскурсионной деятельности для детей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 течение года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</a:tr>
              <a:tr h="4055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50">
                          <a:effectLst/>
                        </a:rPr>
                        <a:t>Совместное празднование с представителями казачьего общества и родителями  «Покров Пресвятой Богородицы».</a:t>
                      </a:r>
                      <a:endParaRPr lang="ru-RU" sz="1000" kern="1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Октябрь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</a:tr>
              <a:tr h="4055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Музыкально - театральная гостиная: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«Ни с чем несравнимая мама», посвящённая Дню матери-казачки».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Ноябрь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</a:tr>
              <a:tr h="4055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Проведение часов общения в группах казачьей направленности «Традиция празднования Нового года и Рождества Христова на Кубани»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Декабрь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</a:tr>
              <a:tr h="4055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Участие в музыкальном фестивале среди воспитанников ДОУ Ейской Епархии Русской Православной Церкви «Рождественский перезвон»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Январь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</a:tr>
              <a:tr h="4055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Участие в месячнике оборонно-массовой и военно-патриотической работы, посвященному Дню защитника Отечества.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Февраль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</a:tr>
              <a:tr h="4055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Проведение часов общения в группах казачьей направленности «Календарные обряды и обрядовый фольклор кубанских казаков».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Март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</a:tr>
              <a:tr h="586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Проведение часов общения в группах казачьей направленности «Светлое Христово Воскресенье».</a:t>
                      </a:r>
                      <a:endParaRPr lang="ru-RU" sz="10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Музыкально-познавательная программа посвященная дню реабилитации казачества «Любо казаки!»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Апрель-май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</a:tr>
              <a:tr h="4055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50">
                          <a:effectLst/>
                        </a:rPr>
                        <a:t>Участие в акции «Свеча памяти»</a:t>
                      </a:r>
                      <a:endParaRPr lang="ru-RU" sz="1000" kern="15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Май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693" marR="5169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003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188640"/>
            <a:ext cx="7772400" cy="864096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	По направлению: методическая работа (взаимодействие воспитателя и учителя):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95536" y="1268760"/>
            <a:ext cx="8064896" cy="4896544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совместные педагогические советы (ДОУ и школа);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семинары, мастер- классы;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круглые столы педагогов ДОУ и учителей школы;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проведение диагностики по определению готовности детей к школе;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открытые показы совместной деятельности педагога с детьми в ДОУ и открытой внеурочной деятельности в школе по реализации казачьего воспитания.</a:t>
            </a:r>
          </a:p>
          <a:p>
            <a:pPr algn="l"/>
            <a:endParaRPr lang="ru-RU" sz="2800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/>
          <a:stretch/>
        </p:blipFill>
        <p:spPr bwMode="auto">
          <a:xfrm flipH="1">
            <a:off x="8258800" y="-99392"/>
            <a:ext cx="885193" cy="696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7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/>
          <a:stretch/>
        </p:blipFill>
        <p:spPr bwMode="auto">
          <a:xfrm flipH="1">
            <a:off x="8258800" y="-99392"/>
            <a:ext cx="885193" cy="696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00000" y="0"/>
            <a:ext cx="7772400" cy="88257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Мастер – класс для учителей и воспитателей</a:t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«Казачьи ремесла»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861048"/>
            <a:ext cx="3696242" cy="27721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8" y="3861048"/>
            <a:ext cx="3696242" cy="27721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980728"/>
            <a:ext cx="3696242" cy="27721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3696242" cy="277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0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/>
          <a:stretch/>
        </p:blipFill>
        <p:spPr bwMode="auto">
          <a:xfrm flipH="1">
            <a:off x="8258800" y="-99392"/>
            <a:ext cx="885193" cy="696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871338"/>
            <a:ext cx="1938277" cy="25843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592" y="908720"/>
            <a:ext cx="3701853" cy="27763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910" y="4058782"/>
            <a:ext cx="3139364" cy="23545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5" y="901044"/>
            <a:ext cx="3701853" cy="27763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4" y="3924425"/>
            <a:ext cx="2420466" cy="2600919"/>
          </a:xfrm>
          <a:prstGeom prst="rect">
            <a:avLst/>
          </a:prstGeom>
        </p:spPr>
      </p:pic>
      <p:sp>
        <p:nvSpPr>
          <p:cNvPr id="12" name="Заголовок 3"/>
          <p:cNvSpPr txBox="1">
            <a:spLocks/>
          </p:cNvSpPr>
          <p:nvPr/>
        </p:nvSpPr>
        <p:spPr>
          <a:xfrm>
            <a:off x="486400" y="116633"/>
            <a:ext cx="77724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Педагогический совет</a:t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ДОУ и СОШ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20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/>
          <a:stretch/>
        </p:blipFill>
        <p:spPr bwMode="auto">
          <a:xfrm flipH="1">
            <a:off x="8258800" y="-99392"/>
            <a:ext cx="885193" cy="696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86400" y="116633"/>
            <a:ext cx="7772400" cy="792088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Круглый стол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ДОУ и СОШ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865536"/>
            <a:ext cx="3759469" cy="28196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052736"/>
            <a:ext cx="3660374" cy="27452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65536"/>
            <a:ext cx="3759468" cy="28196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73" y="1052736"/>
            <a:ext cx="3672408" cy="275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8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astasiy\Desktop\фото для презентации по казачесву\kaz_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02"/>
          <a:stretch/>
        </p:blipFill>
        <p:spPr bwMode="auto">
          <a:xfrm>
            <a:off x="251520" y="188640"/>
            <a:ext cx="4438650" cy="2056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nastasiy\Desktop\фото для презентации по казачесву\kaz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25208"/>
            <a:ext cx="6591300" cy="4391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/>
          <a:stretch/>
        </p:blipFill>
        <p:spPr bwMode="auto">
          <a:xfrm flipH="1">
            <a:off x="8295001" y="0"/>
            <a:ext cx="851137" cy="6840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74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/>
          <a:stretch/>
        </p:blipFill>
        <p:spPr bwMode="auto">
          <a:xfrm flipH="1">
            <a:off x="8258800" y="-99392"/>
            <a:ext cx="885193" cy="696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86400" y="116633"/>
            <a:ext cx="7772400" cy="576063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Экскурсия в СОШ №2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4" y="764704"/>
            <a:ext cx="3816424" cy="28623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764704"/>
            <a:ext cx="3744416" cy="2808312"/>
          </a:xfrm>
          <a:prstGeom prst="rect">
            <a:avLst/>
          </a:prstGeom>
        </p:spPr>
      </p:pic>
      <p:sp>
        <p:nvSpPr>
          <p:cNvPr id="12" name="Заголовок 3"/>
          <p:cNvSpPr txBox="1">
            <a:spLocks/>
          </p:cNvSpPr>
          <p:nvPr/>
        </p:nvSpPr>
        <p:spPr>
          <a:xfrm>
            <a:off x="378877" y="3717032"/>
            <a:ext cx="7772400" cy="576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Педагоги ДОУ делятся знаниями с учителями по созданию практического материала для детей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362" y="4321895"/>
            <a:ext cx="1656184" cy="220824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4" y="4321895"/>
            <a:ext cx="3024336" cy="22682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660" y="4321894"/>
            <a:ext cx="2841921" cy="213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8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188640"/>
            <a:ext cx="7772400" cy="86409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В работе с семьёй используем следующие формы: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95536" y="1268760"/>
            <a:ext cx="8064896" cy="4896544"/>
          </a:xfrm>
        </p:spPr>
        <p:txBody>
          <a:bodyPr>
            <a:normAutofit fontScale="77500" lnSpcReduction="20000"/>
          </a:bodyPr>
          <a:lstStyle/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совместные родительские собрания с педагогами ДОУ и учителями школы;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акции;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творческие домашние задания;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дискуссионные встречи, педагогические «гостиные»;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фестивали педагогических проб родителей;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вечера вопросов и ответов;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консультации с педагогами ДОУ и школы;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дни открытых дверей;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творческие мастерские;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анкетирование, тестирование родителей (законных представителей);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семейные вечера, тематические досуги;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визуальные средства общения (стендовый материал, выставки, почтовый ящик вопросов и ответов и др.).</a:t>
            </a:r>
          </a:p>
          <a:p>
            <a:pPr algn="l"/>
            <a:endParaRPr lang="ru-RU" sz="2800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/>
          <a:stretch/>
        </p:blipFill>
        <p:spPr bwMode="auto">
          <a:xfrm flipH="1">
            <a:off x="8258800" y="-99392"/>
            <a:ext cx="885193" cy="696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044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КРАСНОДАР\ФОТО гр. 7\IMG-20190913-WA0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542" y="908720"/>
            <a:ext cx="4259335" cy="319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486400" y="116633"/>
            <a:ext cx="77724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Фестиваль педагогических проб родителей</a:t>
            </a:r>
          </a:p>
          <a:p>
            <a:r>
              <a:rPr lang="ru-RU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«Кубанская кухня»</a:t>
            </a:r>
            <a:endParaRPr lang="ru-RU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 descr="G:\ФОТО РАБОЧИЕ\средня группа 10\IMG-20190913-WA0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52" y="908721"/>
            <a:ext cx="3799800" cy="319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nastasiy\Desktop\фото для презентации по казачесву\IMG-20190913-WA005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8" r="13787" b="12613"/>
          <a:stretch/>
        </p:blipFill>
        <p:spPr bwMode="auto">
          <a:xfrm>
            <a:off x="2483768" y="4313512"/>
            <a:ext cx="4121080" cy="2393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/>
          <a:stretch/>
        </p:blipFill>
        <p:spPr bwMode="auto">
          <a:xfrm flipH="1">
            <a:off x="8405047" y="-99392"/>
            <a:ext cx="738945" cy="696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20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/>
          <a:stretch/>
        </p:blipFill>
        <p:spPr bwMode="auto">
          <a:xfrm flipH="1">
            <a:off x="8258800" y="-99392"/>
            <a:ext cx="885193" cy="696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05718" y="63135"/>
            <a:ext cx="7772400" cy="864096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Игровая патриотическая программа </a:t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«Битва на Неве»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333" y="3870757"/>
            <a:ext cx="3419872" cy="25649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48" y="3870757"/>
            <a:ext cx="4352482" cy="2448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65" y="1124744"/>
            <a:ext cx="3503848" cy="26278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952" y="1124744"/>
            <a:ext cx="3503848" cy="262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0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/>
          <a:stretch/>
        </p:blipFill>
        <p:spPr bwMode="auto">
          <a:xfrm flipH="1">
            <a:off x="8258800" y="-99392"/>
            <a:ext cx="885193" cy="696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405718" y="63135"/>
            <a:ext cx="77724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Квест - игра</a:t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«Казачий переполох»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21" y="908009"/>
            <a:ext cx="3344353" cy="2508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848" y="3933056"/>
            <a:ext cx="3782044" cy="21274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4" y="3821880"/>
            <a:ext cx="4422115" cy="24874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5" y="1052736"/>
            <a:ext cx="4201845" cy="236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0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0" y="0"/>
            <a:ext cx="9144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altLang="ru-RU" b="1" dirty="0"/>
              <a:t>ПЛАН</a:t>
            </a:r>
            <a:endParaRPr lang="ru-RU" altLang="ru-RU" dirty="0"/>
          </a:p>
          <a:p>
            <a:pPr algn="ctr"/>
            <a:r>
              <a:rPr lang="ru-RU" altLang="ru-RU" dirty="0" smtClean="0"/>
              <a:t>совместных мероприятий  администрации муниципального бюджетного дошкольного образовательного учреждения детский сад комбинированного вида № 4 станицы Ленинградской муниципального образования Ленинградский район, </a:t>
            </a:r>
            <a:r>
              <a:rPr lang="ru-RU" altLang="ru-RU" dirty="0"/>
              <a:t>родителями (законными представителями)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380184"/>
              </p:ext>
            </p:extLst>
          </p:nvPr>
        </p:nvGraphicFramePr>
        <p:xfrm>
          <a:off x="0" y="1477330"/>
          <a:ext cx="9036496" cy="53806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0480"/>
                <a:gridCol w="6453808"/>
                <a:gridCol w="1872208"/>
              </a:tblGrid>
              <a:tr h="2069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50" dirty="0">
                          <a:effectLst/>
                        </a:rPr>
                        <a:t>№ п/п</a:t>
                      </a:r>
                      <a:endParaRPr lang="ru-RU" sz="1000" b="1" kern="1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766" marR="567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  <a:endParaRPr lang="ru-RU" sz="1100" b="1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766" marR="567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50" dirty="0">
                          <a:effectLst/>
                        </a:rPr>
                        <a:t>Сроки выполнения</a:t>
                      </a:r>
                      <a:endParaRPr lang="ru-RU" sz="1000" b="1" kern="1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766" marR="56766" marT="0" marB="0"/>
                </a:tc>
              </a:tr>
              <a:tr h="2069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50">
                          <a:effectLst/>
                        </a:rPr>
                        <a:t> </a:t>
                      </a:r>
                      <a:endParaRPr lang="ru-RU" sz="1000" kern="1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766" marR="56766" marT="0" marB="0"/>
                </a:tc>
                <a:tc gridSpan="2"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b="1" kern="1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 Организация </a:t>
                      </a:r>
                      <a:r>
                        <a:rPr lang="ru-RU" sz="11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проведение совместных мероприятий</a:t>
                      </a:r>
                      <a:endParaRPr lang="ru-RU" sz="1100" b="1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766" marR="567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38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50">
                          <a:effectLst/>
                        </a:rPr>
                        <a:t>1.</a:t>
                      </a:r>
                      <a:endParaRPr lang="ru-RU" sz="1000" kern="1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766" marR="567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Музыкально - театральная гостиная: «Хвала тебе, казачка Мать»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766" marR="567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50">
                          <a:effectLst/>
                        </a:rPr>
                        <a:t>Декабрь</a:t>
                      </a:r>
                      <a:endParaRPr lang="ru-RU" sz="1000" kern="1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766" marR="56766" marT="0" marB="0"/>
                </a:tc>
              </a:tr>
              <a:tr h="4138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50">
                          <a:effectLst/>
                        </a:rPr>
                        <a:t>2.</a:t>
                      </a:r>
                      <a:endParaRPr lang="ru-RU" sz="1000" kern="1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766" marR="567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Освобождение Ленинградского района от немецко-фашистских захватчиков, Спортивный чемпионат «Мой дед казак»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766" marR="567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50">
                          <a:effectLst/>
                        </a:rPr>
                        <a:t>Февраль</a:t>
                      </a:r>
                      <a:endParaRPr lang="ru-RU" sz="1000" kern="1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766" marR="56766" marT="0" marB="0"/>
                </a:tc>
              </a:tr>
              <a:tr h="206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50">
                          <a:effectLst/>
                        </a:rPr>
                        <a:t>3.</a:t>
                      </a:r>
                      <a:endParaRPr lang="ru-RU" sz="1000" kern="1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766" marR="567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Музыкально-театрализованное представление: «Казачья Масленица»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766" marR="567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50">
                          <a:effectLst/>
                        </a:rPr>
                        <a:t>Февраль</a:t>
                      </a:r>
                      <a:endParaRPr lang="ru-RU" sz="1000" kern="1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766" marR="56766" marT="0" marB="0"/>
                </a:tc>
              </a:tr>
              <a:tr h="206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50">
                          <a:effectLst/>
                        </a:rPr>
                        <a:t>4.</a:t>
                      </a:r>
                      <a:endParaRPr lang="ru-RU" sz="1000" kern="1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766" marR="567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Краевая акция «Светлая Пасха»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766" marR="567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50">
                          <a:effectLst/>
                        </a:rPr>
                        <a:t>Апрель</a:t>
                      </a:r>
                      <a:endParaRPr lang="ru-RU" sz="1000" kern="1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766" marR="56766" marT="0" marB="0"/>
                </a:tc>
              </a:tr>
              <a:tr h="206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50">
                          <a:effectLst/>
                        </a:rPr>
                        <a:t>5.</a:t>
                      </a:r>
                      <a:endParaRPr lang="ru-RU" sz="1000" kern="1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766" marR="567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Участие в акции «Свеча памяти»</a:t>
                      </a:r>
                      <a:endParaRPr lang="ru-RU" sz="110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766" marR="567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50">
                          <a:effectLst/>
                        </a:rPr>
                        <a:t>Май</a:t>
                      </a:r>
                      <a:endParaRPr lang="ru-RU" sz="1000" kern="1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766" marR="56766" marT="0" marB="0"/>
                </a:tc>
              </a:tr>
              <a:tr h="12416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50">
                          <a:effectLst/>
                        </a:rPr>
                        <a:t>6.</a:t>
                      </a:r>
                      <a:endParaRPr lang="ru-RU" sz="1000" kern="1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766" marR="567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Празднование Дня России (12 </a:t>
                      </a: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июня)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Акция «За семью, за Родину, за Россию»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Акция «Испеки пирог и скажи спасибо»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Флешмоб#ОКНАРоссии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Челлендж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#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РусскиеРифмы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Флешмобы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акции в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соцсетях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766" marR="567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50">
                          <a:effectLst/>
                        </a:rPr>
                        <a:t>Июнь</a:t>
                      </a:r>
                      <a:endParaRPr lang="ru-RU" sz="1000" kern="1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766" marR="56766" marT="0" marB="0"/>
                </a:tc>
              </a:tr>
              <a:tr h="4138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50">
                          <a:effectLst/>
                        </a:rPr>
                        <a:t>7.</a:t>
                      </a:r>
                      <a:endParaRPr lang="ru-RU" sz="1000" kern="1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766" marR="567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Социально - педагогическая акция «Подари ромашку», приуроченная к празднику «День памяти святых благоверных князя Петра и княгини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Февронии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Муромских чудотворцев»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766" marR="567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50">
                          <a:effectLst/>
                        </a:rPr>
                        <a:t>Июль</a:t>
                      </a:r>
                      <a:endParaRPr lang="ru-RU" sz="1000" kern="1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766" marR="56766" marT="0" marB="0"/>
                </a:tc>
              </a:tr>
              <a:tr h="206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50">
                          <a:effectLst/>
                        </a:rPr>
                        <a:t>8.</a:t>
                      </a:r>
                      <a:endParaRPr lang="ru-RU" sz="1000" kern="1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766" marR="567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Музыкально-театрализованное представление: «Как казачата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Спасы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отмечали»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766" marR="567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50">
                          <a:effectLst/>
                        </a:rPr>
                        <a:t>Август</a:t>
                      </a:r>
                      <a:endParaRPr lang="ru-RU" sz="1000" kern="1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766" marR="56766" marT="0" marB="0"/>
                </a:tc>
              </a:tr>
              <a:tr h="413898">
                <a:tc gridSpan="3"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b="1" kern="1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Организационно-методические </a:t>
                      </a:r>
                      <a:r>
                        <a:rPr lang="ru-RU" sz="11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деятельности групп казачьей направленности</a:t>
                      </a:r>
                      <a:endParaRPr lang="ru-RU" sz="1100" b="1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766" marR="567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77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50">
                          <a:effectLst/>
                        </a:rPr>
                        <a:t>9.1.</a:t>
                      </a:r>
                      <a:endParaRPr lang="ru-RU" sz="1000" kern="1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766" marR="567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66950" algn="l"/>
                        </a:tabLst>
                      </a:pPr>
                      <a:r>
                        <a:rPr lang="ru-RU" sz="11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Заключение соглашения о сотрудничестве между  администрацией муниципального бюджетного дошкольного образовательного  учреждения детский сад комбинированного вида №  4 станицы Ленинградской муниципального образования Ленинградский район, родителями (законными представителями) воспитанников групп № 3, 6, 8</a:t>
                      </a:r>
                      <a:endParaRPr lang="ru-RU" sz="110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766" marR="567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50">
                          <a:effectLst/>
                        </a:rPr>
                        <a:t>Сентябрь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5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50">
                          <a:effectLst/>
                        </a:rPr>
                        <a:t> </a:t>
                      </a:r>
                      <a:endParaRPr lang="ru-RU" sz="1000" kern="1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766" marR="56766" marT="0" marB="0"/>
                </a:tc>
              </a:tr>
              <a:tr h="4138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50">
                          <a:effectLst/>
                        </a:rPr>
                        <a:t>9.2. </a:t>
                      </a:r>
                      <a:endParaRPr lang="ru-RU" sz="1000" kern="1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766" marR="567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Проведение родительских собраний, семинаров-практикумов, круглых столов и др.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766" marR="567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50" dirty="0">
                          <a:effectLst/>
                        </a:rPr>
                        <a:t>В течение года</a:t>
                      </a:r>
                      <a:endParaRPr lang="ru-RU" sz="1000" kern="1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766" marR="5676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540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982145"/>
              </p:ext>
            </p:extLst>
          </p:nvPr>
        </p:nvGraphicFramePr>
        <p:xfrm>
          <a:off x="24533" y="2120"/>
          <a:ext cx="9119466" cy="68558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7004"/>
                <a:gridCol w="6004000"/>
                <a:gridCol w="2398462"/>
              </a:tblGrid>
              <a:tr h="331399">
                <a:tc gridSpan="3"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1" kern="1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Организация </a:t>
                      </a:r>
                      <a:r>
                        <a:rPr lang="ru-RU" sz="12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проведение совместных мероприятий</a:t>
                      </a:r>
                      <a:endParaRPr lang="ru-RU" sz="1200" b="1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8825" marR="588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66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50">
                          <a:effectLst/>
                        </a:rPr>
                        <a:t>10.</a:t>
                      </a:r>
                      <a:endParaRPr lang="ru-RU" sz="1000" kern="1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825" marR="588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Участие в праздновании «Дня Ленинградского района», «Дня станицы»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Совместное мероприятие с представителями казачьего общества и родителями, посвященное дню образования Краснодарского края: «Посвящение в казачата».</a:t>
                      </a:r>
                      <a:endParaRPr lang="ru-RU" sz="120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8825" marR="588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Сентябрь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kern="15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8825" marR="58825" marT="0" marB="0"/>
                </a:tc>
              </a:tr>
              <a:tr h="9154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50">
                          <a:effectLst/>
                        </a:rPr>
                        <a:t>11.</a:t>
                      </a:r>
                      <a:endParaRPr lang="ru-RU" sz="1000" kern="1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825" marR="588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Совместное празднование с представителями казачьего общества и родителями  «Покров Пресвятой Богородицы».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Видео путешествие «День кубанского казачества».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8825" marR="588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Октябрь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kern="15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8825" marR="58825" marT="0" marB="0"/>
                </a:tc>
              </a:tr>
              <a:tr h="662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50">
                          <a:effectLst/>
                        </a:rPr>
                        <a:t>12.</a:t>
                      </a:r>
                      <a:endParaRPr lang="ru-RU" sz="1000" kern="1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825" marR="588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Музыкально - театральная гостиная: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«Ни с чем несравнимая мама», посвящённая Дню матери-казачки.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8825" marR="588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Ноябрь</a:t>
                      </a:r>
                      <a:endParaRPr lang="ru-RU" sz="1200" kern="15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8825" marR="58825" marT="0" marB="0"/>
                </a:tc>
              </a:tr>
              <a:tr h="662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50">
                          <a:effectLst/>
                        </a:rPr>
                        <a:t>13.</a:t>
                      </a:r>
                      <a:endParaRPr lang="ru-RU" sz="1000" kern="1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825" marR="588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Проведение часов общения с родителями «Традиция празднования Нового года и Рождества Христова на Кубани» </a:t>
                      </a:r>
                      <a:endParaRPr lang="ru-RU" sz="120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8825" marR="588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Декабрь</a:t>
                      </a:r>
                      <a:endParaRPr lang="ru-RU" sz="1200" kern="15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8825" marR="58825" marT="0" marB="0"/>
                </a:tc>
              </a:tr>
              <a:tr h="662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50">
                          <a:effectLst/>
                        </a:rPr>
                        <a:t>14.</a:t>
                      </a:r>
                      <a:endParaRPr lang="ru-RU" sz="1000" kern="1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825" marR="588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Участие в музыкальном фестивале среди воспитанников ДОУ </a:t>
                      </a:r>
                      <a:r>
                        <a:rPr lang="ru-R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Ейской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Епархии РПЦ «Рождественский перезвон»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8825" marR="588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Январь</a:t>
                      </a:r>
                      <a:endParaRPr lang="ru-RU" sz="1200" kern="15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8825" marR="58825" marT="0" marB="0"/>
                </a:tc>
              </a:tr>
              <a:tr h="331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50">
                          <a:effectLst/>
                        </a:rPr>
                        <a:t>15.</a:t>
                      </a:r>
                      <a:endParaRPr lang="ru-RU" sz="1000" kern="1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825" marR="588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Участие в спортивном мероприятии «Кубанские богатыри»         </a:t>
                      </a:r>
                      <a:endParaRPr lang="ru-RU" sz="120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8825" marR="588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Февраль</a:t>
                      </a:r>
                      <a:endParaRPr lang="ru-RU" sz="1200" kern="15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8825" marR="58825" marT="0" marB="0"/>
                </a:tc>
              </a:tr>
              <a:tr h="662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50">
                          <a:effectLst/>
                        </a:rPr>
                        <a:t>16.</a:t>
                      </a:r>
                      <a:endParaRPr lang="ru-RU" sz="1000" kern="1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825" marR="588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Проведение часов общения с родителями «Календарные обряды и обрядовый фольклор кубанских казаков».</a:t>
                      </a:r>
                      <a:endParaRPr lang="ru-RU" sz="120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8825" marR="588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Март</a:t>
                      </a:r>
                      <a:endParaRPr lang="ru-RU" sz="1200" kern="15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8825" marR="58825" marT="0" marB="0"/>
                </a:tc>
              </a:tr>
              <a:tr h="9941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50">
                          <a:effectLst/>
                        </a:rPr>
                        <a:t>17.</a:t>
                      </a:r>
                      <a:endParaRPr lang="ru-RU" sz="1000" kern="1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825" marR="588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Проведение часов общения с родителями «Светлое Христово Воскресенье».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Музыкально-познавательная программа посвященная дню реабилитации казачества «Любо казаки!»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8825" marR="588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Апрель</a:t>
                      </a:r>
                      <a:endParaRPr lang="ru-RU" sz="1200" kern="15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8825" marR="58825" marT="0" marB="0"/>
                </a:tc>
              </a:tr>
              <a:tr h="4642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50">
                          <a:effectLst/>
                        </a:rPr>
                        <a:t>18.</a:t>
                      </a:r>
                      <a:endParaRPr lang="ru-RU" sz="1000" kern="1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825" marR="588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Участие в акции «Свеча памяти»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8825" marR="588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Май</a:t>
                      </a:r>
                      <a:endParaRPr lang="ru-RU" sz="1200" kern="15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8825" marR="58825" marT="0" marB="0"/>
                </a:tc>
              </a:tr>
              <a:tr h="331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50">
                          <a:effectLst/>
                        </a:rPr>
                        <a:t>19.</a:t>
                      </a:r>
                      <a:endParaRPr lang="ru-RU" sz="1000" kern="1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825" marR="588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Участие в районной благотворительной акции «Яблочный Спас» </a:t>
                      </a:r>
                      <a:endParaRPr lang="ru-RU" sz="120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8825" marR="588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Август</a:t>
                      </a:r>
                      <a:endParaRPr lang="ru-RU" sz="1200" kern="15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8825" marR="5882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904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/>
          <a:stretch/>
        </p:blipFill>
        <p:spPr bwMode="auto">
          <a:xfrm>
            <a:off x="0" y="-27384"/>
            <a:ext cx="760956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5399" y="-27384"/>
            <a:ext cx="758600" cy="6867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922" y="188640"/>
            <a:ext cx="2714033" cy="36187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42" y="3732077"/>
            <a:ext cx="2291718" cy="30556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988821"/>
            <a:ext cx="3731840" cy="27988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8639"/>
            <a:ext cx="2484276" cy="33123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1" y="188639"/>
            <a:ext cx="1668000" cy="361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4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188640"/>
            <a:ext cx="7772400" cy="86409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Мониторинг уровня готовности детей за 2021 – 2022 уч. г. к обучению в школе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/>
          <a:stretch/>
        </p:blipFill>
        <p:spPr bwMode="auto">
          <a:xfrm flipH="1">
            <a:off x="8258800" y="-99392"/>
            <a:ext cx="885193" cy="696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Диаграмма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5297915"/>
              </p:ext>
            </p:extLst>
          </p:nvPr>
        </p:nvGraphicFramePr>
        <p:xfrm>
          <a:off x="395536" y="1496466"/>
          <a:ext cx="7757240" cy="4236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9003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0"/>
            <a:ext cx="7772400" cy="86409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Анализ успеваемости выпускников детского сада и обучающихся начальных классов школы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/>
          <a:stretch/>
        </p:blipFill>
        <p:spPr bwMode="auto">
          <a:xfrm flipH="1">
            <a:off x="8258800" y="-99392"/>
            <a:ext cx="885193" cy="696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9136770"/>
              </p:ext>
            </p:extLst>
          </p:nvPr>
        </p:nvGraphicFramePr>
        <p:xfrm>
          <a:off x="19344" y="1206044"/>
          <a:ext cx="6856911" cy="2486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783449627"/>
              </p:ext>
            </p:extLst>
          </p:nvPr>
        </p:nvGraphicFramePr>
        <p:xfrm>
          <a:off x="179512" y="3852826"/>
          <a:ext cx="6480720" cy="2839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64695" y="83671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Нормативные классы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4695" y="366816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Классы с казачьей направленностью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94504" y="3394373"/>
            <a:ext cx="2664296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2021 – 2022 уч. г.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69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astasiy\Desktop\фото для презентации по казачесву\kaz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7998667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3752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Присвоение статуса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8919" y="-27383"/>
            <a:ext cx="859674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180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/>
          <a:stretch/>
        </p:blipFill>
        <p:spPr bwMode="auto">
          <a:xfrm>
            <a:off x="0" y="-27384"/>
            <a:ext cx="760956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5399" y="-27384"/>
            <a:ext cx="758600" cy="6867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643935" y="44624"/>
            <a:ext cx="791785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altLang="ru-RU" sz="1600" dirty="0" smtClean="0"/>
              <a:t>Казачья образовательная организация</a:t>
            </a:r>
            <a:br>
              <a:rPr lang="ru-RU" altLang="ru-RU" sz="1600" dirty="0" smtClean="0"/>
            </a:br>
            <a:r>
              <a:rPr lang="ru-RU" altLang="ru-RU" sz="1600" dirty="0" smtClean="0"/>
              <a:t>Муниципальное бюджетное дошкольное образовательное учреждение детский сад комбинированного вида № 4 станицы Ленинградской муниципального образования Ленинградский район</a:t>
            </a:r>
            <a:endParaRPr lang="ru-RU" alt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99593" y="1628800"/>
            <a:ext cx="7485806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Мы готовы к </a:t>
            </a:r>
          </a:p>
          <a:p>
            <a:pPr algn="ctr">
              <a:defRPr/>
            </a:pPr>
            <a:r>
              <a:rPr lang="ru-RU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сотрудничеству!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11960" y="4581127"/>
            <a:ext cx="3814911" cy="215964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800" u="sng" dirty="0">
                <a:solidFill>
                  <a:srgbClr val="002060"/>
                </a:solidFill>
                <a:hlinkClick r:id="rId4"/>
              </a:rPr>
              <a:t>https://lenberezka4.ru/</a:t>
            </a:r>
            <a:r>
              <a:rPr lang="ru-RU" sz="2800" dirty="0">
                <a:solidFill>
                  <a:srgbClr val="002060"/>
                </a:solidFill>
              </a:rPr>
              <a:t> — сайт МБДОУ № 4</a:t>
            </a:r>
          </a:p>
          <a:p>
            <a:pPr>
              <a:defRPr/>
            </a:pPr>
            <a:r>
              <a:rPr lang="ru-RU" sz="2800" u="sng" dirty="0">
                <a:solidFill>
                  <a:srgbClr val="002060"/>
                </a:solidFill>
                <a:hlinkClick r:id="rId5"/>
              </a:rPr>
              <a:t>ms.gorbenko@mail.ru</a:t>
            </a:r>
            <a:r>
              <a:rPr lang="ru-RU" sz="2800" dirty="0">
                <a:solidFill>
                  <a:srgbClr val="002060"/>
                </a:solidFill>
              </a:rPr>
              <a:t> — Электронная почта</a:t>
            </a:r>
          </a:p>
          <a:p>
            <a:pPr>
              <a:defRPr/>
            </a:pPr>
            <a:r>
              <a:rPr lang="ru-RU" sz="2800" dirty="0">
                <a:solidFill>
                  <a:srgbClr val="002060"/>
                </a:solidFill>
              </a:rPr>
              <a:t>тел: 88614558514</a:t>
            </a:r>
          </a:p>
        </p:txBody>
      </p:sp>
      <p:pic>
        <p:nvPicPr>
          <p:cNvPr id="2050" name="Picture 2" descr="http://qrcoder.ru/code/?https%3A%2F%2Flenberezka4.ru%2F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65596"/>
            <a:ext cx="2874940" cy="2874942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88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925" y="0"/>
            <a:ext cx="854075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Anastasiy\Desktop\фото для презентации по казачесву\kaz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19" y="668553"/>
            <a:ext cx="8034906" cy="5352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14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188640"/>
            <a:ext cx="7772400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Социальные партнеры: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95536" y="1268760"/>
            <a:ext cx="8064896" cy="4896544"/>
          </a:xfrm>
        </p:spPr>
        <p:txBody>
          <a:bodyPr>
            <a:normAutofit fontScale="85000" lnSpcReduction="20000"/>
          </a:bodyPr>
          <a:lstStyle/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родительская общественность;</a:t>
            </a:r>
            <a:br>
              <a:rPr lang="ru-RU" sz="28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2800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казачье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общество;</a:t>
            </a:r>
            <a:br>
              <a:rPr lang="ru-RU" sz="28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2800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русская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православная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церковь;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8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2800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библиотека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;</a:t>
            </a:r>
            <a:br>
              <a:rPr lang="ru-RU" sz="28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2800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музей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; </a:t>
            </a:r>
            <a:br>
              <a:rPr lang="ru-RU" sz="28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2800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архив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; </a:t>
            </a:r>
            <a:br>
              <a:rPr lang="ru-RU" sz="28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2800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образовательные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организации района.</a:t>
            </a:r>
            <a:br>
              <a:rPr lang="ru-RU" sz="28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/>
          <a:stretch/>
        </p:blipFill>
        <p:spPr bwMode="auto">
          <a:xfrm flipH="1">
            <a:off x="8258800" y="-99392"/>
            <a:ext cx="885193" cy="696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62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/>
          <a:stretch/>
        </p:blipFill>
        <p:spPr bwMode="auto">
          <a:xfrm flipH="1">
            <a:off x="8258800" y="-99392"/>
            <a:ext cx="885193" cy="696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51520" y="3757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Муниципальное бюджетное общеобразовательное учреждение средняя общеобразовательная школа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№ 6 имени 302 Тернопольской Краснознаменной ордена Кутузова стрелковой дивизии станицы Ленинградской муниципального образования Ленинградский район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70674"/>
            <a:ext cx="6798248" cy="509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78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/>
          <a:stretch/>
        </p:blipFill>
        <p:spPr bwMode="auto">
          <a:xfrm flipH="1">
            <a:off x="8258800" y="-99392"/>
            <a:ext cx="885193" cy="696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76328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Преемственность между дошкольным образованием и начальным общим образованием осуществляется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содержанию обучения и воспитания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методам, приемам, организационным формам учебно-воспитательной работы в развитии регионального направления.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6432" y="2127632"/>
            <a:ext cx="81512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задачи сотрудничества ДОО и школы: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установление единства стремлений и взглядов на воспитательный процесс между детским садом, семьей и школой по региональному направлению;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выработка общих целей и воспитательных задач, путей достижения намеченных результатов;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создание условий для благоприятного взаимодействия всех участников воспитательно-образовательного процесса – воспитателей, учителей, детей и родителей на основе казачьих заповедей, устоев кубанского казачества;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создание воспитательного пространства для «патриотического воспитания человека и гражданина на основе историко-культурных традиций кубанского казачества»;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приобщение к основам православной культуры;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в семьях позитивного отношения к активной общественной и социальной деятельности детей.</a:t>
            </a:r>
          </a:p>
        </p:txBody>
      </p:sp>
    </p:spTree>
    <p:extLst>
      <p:ext uri="{BB962C8B-B14F-4D97-AF65-F5344CB8AC3E}">
        <p14:creationId xmlns:p14="http://schemas.microsoft.com/office/powerpoint/2010/main" val="34493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/>
          <a:stretch/>
        </p:blipFill>
        <p:spPr bwMode="auto">
          <a:xfrm rot="5400000" flipH="1">
            <a:off x="4111147" y="1825144"/>
            <a:ext cx="885193" cy="918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Лента лицом вверх 7"/>
          <p:cNvSpPr/>
          <p:nvPr/>
        </p:nvSpPr>
        <p:spPr>
          <a:xfrm>
            <a:off x="200904" y="294638"/>
            <a:ext cx="4232248" cy="2745328"/>
          </a:xfrm>
          <a:prstGeom prst="ribbon2">
            <a:avLst/>
          </a:prstGeom>
          <a:solidFill>
            <a:srgbClr val="F3F19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Казачья образовательная организация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№4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4135" r="67325" b="27916"/>
          <a:stretch/>
        </p:blipFill>
        <p:spPr>
          <a:xfrm>
            <a:off x="2096929" y="330496"/>
            <a:ext cx="440197" cy="475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2" r="1175" b="36410"/>
          <a:stretch/>
        </p:blipFill>
        <p:spPr>
          <a:xfrm>
            <a:off x="1979712" y="1988839"/>
            <a:ext cx="501941" cy="574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Лента лицом вверх 10"/>
          <p:cNvSpPr/>
          <p:nvPr/>
        </p:nvSpPr>
        <p:spPr>
          <a:xfrm>
            <a:off x="4599801" y="294638"/>
            <a:ext cx="4232248" cy="2745328"/>
          </a:xfrm>
          <a:prstGeom prst="ribbon2">
            <a:avLst/>
          </a:prstGeom>
          <a:solidFill>
            <a:srgbClr val="F3F19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Казачья образовательная организация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СОШ№6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4135" r="67325" b="27916"/>
          <a:stretch/>
        </p:blipFill>
        <p:spPr>
          <a:xfrm>
            <a:off x="6495826" y="310735"/>
            <a:ext cx="440197" cy="475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2" r="1175" b="36410"/>
          <a:stretch/>
        </p:blipFill>
        <p:spPr>
          <a:xfrm>
            <a:off x="6464954" y="1988840"/>
            <a:ext cx="501941" cy="574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Объект 3"/>
          <p:cNvSpPr txBox="1">
            <a:spLocks/>
          </p:cNvSpPr>
          <p:nvPr/>
        </p:nvSpPr>
        <p:spPr>
          <a:xfrm>
            <a:off x="18836" y="3284984"/>
            <a:ext cx="8964488" cy="257916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Наша работа предусматривает деятельность по трём направлениям:</a:t>
            </a:r>
          </a:p>
          <a:p>
            <a:pPr algn="l"/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Методическая работа</a:t>
            </a:r>
          </a:p>
          <a:p>
            <a:pPr algn="l"/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Работа с детьми</a:t>
            </a:r>
          </a:p>
          <a:p>
            <a:pPr algn="l"/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Взаимодействие с семь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ёй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04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188640"/>
            <a:ext cx="7772400" cy="86409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	По направлению работы с детьми используем следующие формы: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95536" y="1268760"/>
            <a:ext cx="8064896" cy="4896544"/>
          </a:xfrm>
        </p:spPr>
        <p:txBody>
          <a:bodyPr>
            <a:normAutofit fontScale="70000" lnSpcReduction="20000"/>
          </a:bodyPr>
          <a:lstStyle/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Наставничество;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экскурсии в школу;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посещение школьного музея, библиотеки;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знакомство и взаимодействие дошкольников с учителями и учениками начальной школы;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участие в совместной образовательной деятельности, игровых программах;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выставки рисунков и поделок;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встречи и беседы с бывшими воспитанниками детского сада (ученики начальной и средней школы);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анкетирование; 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совместные праздники (День знаний, посвящение в первоклассники, посвящение в казачата, выпускной в детском саду и др.) и спортивные соревнования дошкольников и первоклассников;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участие в театрализованной деятельности;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участие в проектной деятельности.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/>
          <a:stretch/>
        </p:blipFill>
        <p:spPr bwMode="auto">
          <a:xfrm flipH="1">
            <a:off x="8258800" y="-99392"/>
            <a:ext cx="885193" cy="696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457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1269</Words>
  <Application>Microsoft Office PowerPoint</Application>
  <PresentationFormat>Экран (4:3)</PresentationFormat>
  <Paragraphs>224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«Взаимодействие детского сада и школы в условиях непрерывного казачьего образования»</vt:lpstr>
      <vt:lpstr>Презентация PowerPoint</vt:lpstr>
      <vt:lpstr>Присвоение статуса</vt:lpstr>
      <vt:lpstr>Презентация PowerPoint</vt:lpstr>
      <vt:lpstr>Социальные партнеры:</vt:lpstr>
      <vt:lpstr>Муниципальное бюджетное общеобразовательное учреждение средняя общеобразовательная школа № 6 имени 302 Тернопольской Краснознаменной ордена Кутузова стрелковой дивизии станицы Ленинградской муниципального образования Ленинградский район</vt:lpstr>
      <vt:lpstr>Презентация PowerPoint</vt:lpstr>
      <vt:lpstr>Презентация PowerPoint</vt:lpstr>
      <vt:lpstr>1. По направлению работы с детьми используем следующие формы:</vt:lpstr>
      <vt:lpstr>Экскурсия в школьный музей</vt:lpstr>
      <vt:lpstr>Познавательно – театрализованное мероприятие «Будут славные ряды наших казаков»</vt:lpstr>
      <vt:lpstr>Парад в МАОУ СОШ № 6 </vt:lpstr>
      <vt:lpstr>Экскурсия в мини-музей под открытым небом «Казачье подворье»</vt:lpstr>
      <vt:lpstr>Посвящение в казачата</vt:lpstr>
      <vt:lpstr>Презентация PowerPoint</vt:lpstr>
      <vt:lpstr>2. По направлению: методическая работа (взаимодействие воспитателя и учителя):</vt:lpstr>
      <vt:lpstr>Мастер – класс для учителей и воспитателей «Казачьи ремесла»</vt:lpstr>
      <vt:lpstr>Презентация PowerPoint</vt:lpstr>
      <vt:lpstr>Круглый стол ДОУ и СОШ</vt:lpstr>
      <vt:lpstr>Экскурсия в СОШ №2</vt:lpstr>
      <vt:lpstr>3. В работе с семьёй используем следующие формы:</vt:lpstr>
      <vt:lpstr>Презентация PowerPoint</vt:lpstr>
      <vt:lpstr>Игровая патриотическая программа  «Битва на Неве»</vt:lpstr>
      <vt:lpstr>Презентация PowerPoint</vt:lpstr>
      <vt:lpstr>Презентация PowerPoint</vt:lpstr>
      <vt:lpstr>Презентация PowerPoint</vt:lpstr>
      <vt:lpstr>Презентация PowerPoint</vt:lpstr>
      <vt:lpstr>Мониторинг уровня готовности детей за 2021 – 2022 уч. г. к обучению в школе</vt:lpstr>
      <vt:lpstr>Анализ успеваемости выпускников детского сада и обучающихся начальных классов школы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«Взаимодействие детского сада и школы в условиях непрерывного казачьего образования»</dc:title>
  <dc:creator>user</dc:creator>
  <cp:lastModifiedBy>GTYU</cp:lastModifiedBy>
  <cp:revision>30</cp:revision>
  <dcterms:created xsi:type="dcterms:W3CDTF">2022-11-20T12:07:17Z</dcterms:created>
  <dcterms:modified xsi:type="dcterms:W3CDTF">2023-03-15T06:36:51Z</dcterms:modified>
</cp:coreProperties>
</file>